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56" r:id="rId5"/>
    <p:sldId id="279" r:id="rId6"/>
    <p:sldId id="259" r:id="rId7"/>
    <p:sldId id="289" r:id="rId8"/>
    <p:sldId id="288" r:id="rId9"/>
    <p:sldId id="287" r:id="rId10"/>
    <p:sldId id="286" r:id="rId11"/>
    <p:sldId id="285" r:id="rId12"/>
    <p:sldId id="284" r:id="rId13"/>
    <p:sldId id="300" r:id="rId14"/>
    <p:sldId id="301" r:id="rId15"/>
    <p:sldId id="294" r:id="rId16"/>
    <p:sldId id="293" r:id="rId17"/>
    <p:sldId id="302" r:id="rId18"/>
    <p:sldId id="303" r:id="rId19"/>
    <p:sldId id="292" r:id="rId20"/>
    <p:sldId id="291" r:id="rId21"/>
    <p:sldId id="290" r:id="rId22"/>
    <p:sldId id="299" r:id="rId23"/>
    <p:sldId id="298" r:id="rId24"/>
    <p:sldId id="280" r:id="rId25"/>
    <p:sldId id="281" r:id="rId2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A71"/>
    <a:srgbClr val="8A1F0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71368" autoAdjust="0"/>
  </p:normalViewPr>
  <p:slideViewPr>
    <p:cSldViewPr showGuides="1">
      <p:cViewPr varScale="1">
        <p:scale>
          <a:sx n="77" d="100"/>
          <a:sy n="77" d="100"/>
        </p:scale>
        <p:origin x="-966" y="-102"/>
      </p:cViewPr>
      <p:guideLst>
        <p:guide orient="horz" pos="1008"/>
        <p:guide orient="horz" pos="1296"/>
        <p:guide pos="24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idx="1"/>
          </p:nvPr>
        </p:nvSpPr>
        <p:spPr>
          <a:xfrm>
            <a:off x="4142962" y="0"/>
            <a:ext cx="3170583" cy="480388"/>
          </a:xfrm>
          <a:prstGeom prst="rect">
            <a:avLst/>
          </a:prstGeom>
        </p:spPr>
        <p:txBody>
          <a:bodyPr vert="horz" lIns="94851" tIns="47425" rIns="94851" bIns="47425" rtlCol="0"/>
          <a:lstStyle>
            <a:lvl1pPr algn="r">
              <a:defRPr sz="1200"/>
            </a:lvl1pPr>
          </a:lstStyle>
          <a:p>
            <a:fld id="{3095711F-1FD1-4ADB-A5CB-796D8A81D16F}" type="datetimeFigureOut">
              <a:rPr lang="en-US" smtClean="0"/>
              <a:pPr/>
              <a:t>3/7/2012</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4851" tIns="47425" rIns="94851" bIns="47425" rtlCol="0" anchor="ctr"/>
          <a:lstStyle/>
          <a:p>
            <a:endParaRPr lang="en-US"/>
          </a:p>
        </p:txBody>
      </p:sp>
      <p:sp>
        <p:nvSpPr>
          <p:cNvPr id="5" name="Notes Placeholder 4"/>
          <p:cNvSpPr>
            <a:spLocks noGrp="1"/>
          </p:cNvSpPr>
          <p:nvPr>
            <p:ph type="body" sz="quarter" idx="3"/>
          </p:nvPr>
        </p:nvSpPr>
        <p:spPr>
          <a:xfrm>
            <a:off x="732183" y="4561226"/>
            <a:ext cx="5850835" cy="4320213"/>
          </a:xfrm>
          <a:prstGeom prst="rect">
            <a:avLst/>
          </a:prstGeom>
        </p:spPr>
        <p:txBody>
          <a:bodyPr vert="horz" lIns="94851" tIns="47425" rIns="94851" bIns="4742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a:p>
        </p:txBody>
      </p:sp>
      <p:sp>
        <p:nvSpPr>
          <p:cNvPr id="7" name="Slide Number Placeholder 6"/>
          <p:cNvSpPr>
            <a:spLocks noGrp="1"/>
          </p:cNvSpPr>
          <p:nvPr>
            <p:ph type="sldNum" sz="quarter" idx="5"/>
          </p:nvPr>
        </p:nvSpPr>
        <p:spPr>
          <a:xfrm>
            <a:off x="4142962" y="9119173"/>
            <a:ext cx="3170583" cy="480388"/>
          </a:xfrm>
          <a:prstGeom prst="rect">
            <a:avLst/>
          </a:prstGeom>
        </p:spPr>
        <p:txBody>
          <a:bodyPr vert="horz" lIns="94851" tIns="47425" rIns="94851" bIns="47425" rtlCol="0" anchor="b"/>
          <a:lstStyle>
            <a:lvl1pPr algn="r">
              <a:defRPr sz="1200"/>
            </a:lvl1pPr>
          </a:lstStyle>
          <a:p>
            <a:fld id="{DCB14925-7A35-4CCF-9386-4560E5F37899}" type="slidenum">
              <a:rPr lang="en-US" smtClean="0"/>
              <a:pPr/>
              <a:t>‹#›</a:t>
            </a:fld>
            <a:endParaRPr lang="en-US"/>
          </a:p>
        </p:txBody>
      </p:sp>
    </p:spTree>
    <p:extLst>
      <p:ext uri="{BB962C8B-B14F-4D97-AF65-F5344CB8AC3E}">
        <p14:creationId xmlns:p14="http://schemas.microsoft.com/office/powerpoint/2010/main" xmlns="" val="2273163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Today we’re going to talk about retirement plan fees. </a:t>
            </a:r>
          </a:p>
          <a:p>
            <a:endParaRPr lang="en-US" dirty="0" smtClean="0"/>
          </a:p>
          <a:p>
            <a:r>
              <a:rPr lang="en-US" dirty="0" smtClean="0"/>
              <a:t>To get the most out of your retirement plan, it’s important that you make informed decisions about investment options. Fees affect investment earnings, which in turn affects how much money you can eventually accumulate for retirement.</a:t>
            </a:r>
          </a:p>
          <a:p>
            <a:endParaRPr lang="en-US" dirty="0"/>
          </a:p>
        </p:txBody>
      </p:sp>
      <p:sp>
        <p:nvSpPr>
          <p:cNvPr id="4" name="Slide Number Placeholder 3"/>
          <p:cNvSpPr>
            <a:spLocks noGrp="1"/>
          </p:cNvSpPr>
          <p:nvPr>
            <p:ph type="sldNum" sz="quarter" idx="10"/>
          </p:nvPr>
        </p:nvSpPr>
        <p:spPr/>
        <p:txBody>
          <a:bodyPr/>
          <a:lstStyle/>
          <a:p>
            <a:fld id="{DCB14925-7A35-4CCF-9386-4560E5F3789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1090">
              <a:spcBef>
                <a:spcPct val="0"/>
              </a:spcBef>
            </a:pPr>
            <a:r>
              <a:rPr lang="en-US" b="1" dirty="0" smtClean="0">
                <a:solidFill>
                  <a:srgbClr val="FF0000"/>
                </a:solidFill>
              </a:rPr>
              <a:t>FOR NAV PLANS only:</a:t>
            </a:r>
            <a:r>
              <a:rPr lang="en-US" b="1" dirty="0" smtClean="0"/>
              <a:t> </a:t>
            </a:r>
          </a:p>
          <a:p>
            <a:pPr>
              <a:spcBef>
                <a:spcPct val="0"/>
              </a:spcBef>
            </a:pPr>
            <a:endParaRPr lang="en-US" dirty="0" smtClean="0"/>
          </a:p>
          <a:p>
            <a:pPr>
              <a:spcBef>
                <a:spcPct val="0"/>
              </a:spcBef>
            </a:pPr>
            <a:r>
              <a:rPr lang="en-US" dirty="0" smtClean="0"/>
              <a:t>Some other common mutual fund fees you may have heard about are front-end loads, which means you pay fees up front when you invest in a mutual fund. This fee may reduce your initial investment.</a:t>
            </a:r>
          </a:p>
          <a:p>
            <a:pPr>
              <a:spcBef>
                <a:spcPct val="0"/>
              </a:spcBef>
            </a:pPr>
            <a:endParaRPr lang="en-US" dirty="0" smtClean="0"/>
          </a:p>
          <a:p>
            <a:pPr>
              <a:spcBef>
                <a:spcPct val="0"/>
              </a:spcBef>
            </a:pPr>
            <a:r>
              <a:rPr lang="en-US" dirty="0" smtClean="0"/>
              <a:t>Back-end loads mean you pay fees when you sell shares. The back-end load fee is based on how long you have kept the investment; some decrease or disappear over time.</a:t>
            </a:r>
          </a:p>
          <a:p>
            <a:pPr>
              <a:spcBef>
                <a:spcPct val="0"/>
              </a:spcBef>
            </a:pPr>
            <a:endParaRPr lang="en-US" dirty="0" smtClean="0"/>
          </a:p>
          <a:p>
            <a:pPr>
              <a:spcBef>
                <a:spcPct val="0"/>
              </a:spcBef>
            </a:pPr>
            <a:r>
              <a:rPr lang="en-US" dirty="0" smtClean="0"/>
              <a:t>Some funds charge 12-b1 fees that are paid out of the fund assets to cover the cost needed to maintain the fund. These fees may replace front- or back-end loads.</a:t>
            </a:r>
          </a:p>
          <a:p>
            <a:pPr>
              <a:spcBef>
                <a:spcPct val="0"/>
              </a:spcBef>
            </a:pPr>
            <a:endParaRPr lang="en-US" dirty="0" smtClean="0"/>
          </a:p>
          <a:p>
            <a:pPr>
              <a:spcBef>
                <a:spcPct val="0"/>
              </a:spcBef>
            </a:pPr>
            <a:endParaRPr lang="en-US" dirty="0" smtClean="0"/>
          </a:p>
        </p:txBody>
      </p:sp>
      <p:sp>
        <p:nvSpPr>
          <p:cNvPr id="4" name="Slide Number Placeholder 3"/>
          <p:cNvSpPr>
            <a:spLocks noGrp="1"/>
          </p:cNvSpPr>
          <p:nvPr>
            <p:ph type="sldNum" sz="quarter" idx="10"/>
          </p:nvPr>
        </p:nvSpPr>
        <p:spPr/>
        <p:txBody>
          <a:bodyPr/>
          <a:lstStyle/>
          <a:p>
            <a:fld id="{DCB14925-7A35-4CCF-9386-4560E5F3789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951090"/>
            <a:r>
              <a:rPr lang="en-US" sz="1000" b="1" dirty="0" smtClean="0">
                <a:solidFill>
                  <a:srgbClr val="FF0000"/>
                </a:solidFill>
              </a:rPr>
              <a:t>[Optional slide for NON-MANAGED PLANS]</a:t>
            </a:r>
          </a:p>
          <a:p>
            <a:endParaRPr lang="en-US" sz="1000" b="1" dirty="0" smtClean="0"/>
          </a:p>
          <a:p>
            <a:endParaRPr lang="en-US" sz="1000" b="1" dirty="0" smtClean="0"/>
          </a:p>
          <a:p>
            <a:r>
              <a:rPr lang="en-US" b="1" dirty="0" smtClean="0"/>
              <a:t>Brokerage windows</a:t>
            </a:r>
            <a:r>
              <a:rPr lang="en-US" dirty="0" smtClean="0"/>
              <a:t> are optional services offered by some employers to give employees access to a greatly increased lineup of investment options. Through a brokerage window, employees can invest in individual stocks, bonds and other investment products not usually available through a retirement savings plan.</a:t>
            </a:r>
          </a:p>
          <a:p>
            <a:endParaRPr lang="en-US" dirty="0" smtClean="0"/>
          </a:p>
          <a:p>
            <a:r>
              <a:rPr lang="en-US" dirty="0" smtClean="0"/>
              <a:t>Generally there are annual as well as transaction fees associated with these services. For most people, the investment options offered through their basic plan services provide the diversification they need to meet their retirement planning goals.</a:t>
            </a:r>
          </a:p>
          <a:p>
            <a:endParaRPr lang="en-US" b="1" dirty="0" smtClean="0"/>
          </a:p>
          <a:p>
            <a:r>
              <a:rPr lang="en-US" b="1" dirty="0" smtClean="0"/>
              <a:t>Investment advice</a:t>
            </a:r>
            <a:r>
              <a:rPr lang="en-US" dirty="0" smtClean="0"/>
              <a:t> is sometimes offered as an optional service to people participating in the plan. It can be a cost-effective alternative to expensive private financial and investment counseling.</a:t>
            </a:r>
          </a:p>
          <a:p>
            <a:endParaRPr lang="en-US" b="1" dirty="0" smtClean="0"/>
          </a:p>
          <a:p>
            <a:r>
              <a:rPr lang="en-US" b="1" dirty="0" smtClean="0"/>
              <a:t>Account management services</a:t>
            </a:r>
            <a:r>
              <a:rPr lang="en-US" dirty="0" smtClean="0"/>
              <a:t> are offered by some plans, often at a fraction of what it would cost to obtain similar services elsewhere. The fees associated with investment management services may be money well spent for investors who want to eliminate time and worry.</a:t>
            </a:r>
          </a:p>
          <a:p>
            <a:endParaRPr lang="en-US" dirty="0" smtClean="0"/>
          </a:p>
          <a:p>
            <a:r>
              <a:rPr lang="en-US" dirty="0" smtClean="0"/>
              <a:t>[</a:t>
            </a:r>
            <a:r>
              <a:rPr lang="en-US" b="1" dirty="0" smtClean="0">
                <a:solidFill>
                  <a:srgbClr val="FF0000"/>
                </a:solidFill>
              </a:rPr>
              <a:t>If account management service being offered is Mainspring Managed</a:t>
            </a:r>
            <a:r>
              <a:rPr lang="en-US" dirty="0" smtClean="0"/>
              <a:t>] Mainspring Managed is The Standard’s formal, goals-based savings and investment plan. If you choose Mainspring Managed, The Standard will manage both your savings rate and investment allocation.</a:t>
            </a:r>
          </a:p>
          <a:p>
            <a:endParaRPr lang="en-US" dirty="0" smtClean="0"/>
          </a:p>
          <a:p>
            <a:pPr>
              <a:spcAft>
                <a:spcPct val="35000"/>
              </a:spcAft>
            </a:pPr>
            <a:r>
              <a:rPr lang="en-US" dirty="0" smtClean="0"/>
              <a:t>This type of service may be appropriate for investors who:</a:t>
            </a:r>
          </a:p>
          <a:p>
            <a:pPr>
              <a:spcAft>
                <a:spcPct val="35000"/>
              </a:spcAft>
              <a:buFontTx/>
              <a:buChar char="•"/>
            </a:pPr>
            <a:r>
              <a:rPr lang="en-US" dirty="0" smtClean="0"/>
              <a:t>Are looking for professional investment selection</a:t>
            </a:r>
          </a:p>
          <a:p>
            <a:pPr>
              <a:spcAft>
                <a:spcPct val="35000"/>
              </a:spcAft>
              <a:buFontTx/>
              <a:buChar char="•"/>
            </a:pPr>
            <a:r>
              <a:rPr lang="en-US" dirty="0" smtClean="0"/>
              <a:t>Don’t have time to monitor and rebalance regularly</a:t>
            </a:r>
          </a:p>
          <a:p>
            <a:pPr>
              <a:spcAft>
                <a:spcPct val="35000"/>
              </a:spcAft>
              <a:buFontTx/>
              <a:buChar char="•"/>
            </a:pPr>
            <a:r>
              <a:rPr lang="en-US" dirty="0" smtClean="0"/>
              <a:t>Don’t feel comfortable making investment selections</a:t>
            </a:r>
          </a:p>
          <a:p>
            <a:endParaRPr lang="en-US" dirty="0" smtClean="0"/>
          </a:p>
          <a:p>
            <a:endParaRPr lang="en-US" b="1" dirty="0" smtClean="0"/>
          </a:p>
          <a:p>
            <a:endParaRPr lang="en-US" sz="1000" dirty="0" smtClean="0"/>
          </a:p>
        </p:txBody>
      </p:sp>
      <p:sp>
        <p:nvSpPr>
          <p:cNvPr id="4" name="Slide Number Placeholder 3"/>
          <p:cNvSpPr>
            <a:spLocks noGrp="1"/>
          </p:cNvSpPr>
          <p:nvPr>
            <p:ph type="sldNum" sz="quarter" idx="10"/>
          </p:nvPr>
        </p:nvSpPr>
        <p:spPr/>
        <p:txBody>
          <a:bodyPr/>
          <a:lstStyle/>
          <a:p>
            <a:fld id="{DCB14925-7A35-4CCF-9386-4560E5F3789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1090">
              <a:spcBef>
                <a:spcPct val="0"/>
              </a:spcBef>
              <a:defRPr/>
            </a:pPr>
            <a:r>
              <a:rPr lang="en-US" dirty="0" smtClean="0"/>
              <a:t>As mentioned, some fees pay for services that directly benefit you </a:t>
            </a:r>
            <a:r>
              <a:rPr lang="en-US" baseline="0" dirty="0" smtClean="0"/>
              <a:t>such as the Personal Savings Center website where you can manage your account online, </a:t>
            </a:r>
            <a:r>
              <a:rPr lang="en-US" dirty="0" smtClean="0"/>
              <a:t>your</a:t>
            </a:r>
            <a:r>
              <a:rPr lang="en-US" baseline="0" dirty="0" smtClean="0"/>
              <a:t> quarterly account statement, and e</a:t>
            </a:r>
            <a:r>
              <a:rPr lang="en-US" dirty="0" smtClean="0"/>
              <a:t>nrollment and education materials and sessions like this one. These</a:t>
            </a:r>
            <a:r>
              <a:rPr lang="en-US" baseline="0" dirty="0" smtClean="0"/>
              <a:t> are administration fees. </a:t>
            </a:r>
            <a:endParaRPr lang="en-US" dirty="0" smtClean="0"/>
          </a:p>
          <a:p>
            <a:pPr>
              <a:spcBef>
                <a:spcPct val="0"/>
              </a:spcBef>
            </a:pPr>
            <a:endParaRPr lang="en-US" dirty="0" smtClean="0"/>
          </a:p>
          <a:p>
            <a:pPr>
              <a:spcBef>
                <a:spcPct val="0"/>
              </a:spcBef>
            </a:pPr>
            <a:r>
              <a:rPr lang="en-US" dirty="0" smtClean="0"/>
              <a:t>Other types of administration fees include:</a:t>
            </a:r>
          </a:p>
          <a:p>
            <a:pPr>
              <a:spcBef>
                <a:spcPct val="0"/>
              </a:spcBef>
              <a:buFontTx/>
              <a:buChar char="•"/>
            </a:pPr>
            <a:r>
              <a:rPr lang="en-US" dirty="0" smtClean="0"/>
              <a:t>   Day-to-day plan administration </a:t>
            </a:r>
          </a:p>
          <a:p>
            <a:pPr>
              <a:spcBef>
                <a:spcPct val="0"/>
              </a:spcBef>
              <a:buFontTx/>
              <a:buChar char="•"/>
            </a:pPr>
            <a:r>
              <a:rPr lang="en-US" dirty="0" smtClean="0"/>
              <a:t>   Investment and consulting guidance</a:t>
            </a:r>
          </a:p>
          <a:p>
            <a:pPr>
              <a:spcBef>
                <a:spcPct val="0"/>
              </a:spcBef>
              <a:buFontTx/>
              <a:buChar char="•"/>
            </a:pPr>
            <a:r>
              <a:rPr lang="en-US" dirty="0" smtClean="0"/>
              <a:t>   Recordkeeping, such as tracking contributions, distributions, and so forth</a:t>
            </a:r>
          </a:p>
          <a:p>
            <a:pPr>
              <a:spcBef>
                <a:spcPct val="0"/>
              </a:spcBef>
              <a:buFontTx/>
              <a:buChar char="•"/>
            </a:pPr>
            <a:r>
              <a:rPr lang="en-US" dirty="0" smtClean="0"/>
              <a:t>   Mandatory regulatory compliance and plan audits</a:t>
            </a:r>
          </a:p>
          <a:p>
            <a:endParaRPr lang="en-US" dirty="0"/>
          </a:p>
        </p:txBody>
      </p:sp>
      <p:sp>
        <p:nvSpPr>
          <p:cNvPr id="4" name="Slide Number Placeholder 3"/>
          <p:cNvSpPr>
            <a:spLocks noGrp="1"/>
          </p:cNvSpPr>
          <p:nvPr>
            <p:ph type="sldNum" sz="quarter" idx="10"/>
          </p:nvPr>
        </p:nvSpPr>
        <p:spPr/>
        <p:txBody>
          <a:bodyPr/>
          <a:lstStyle/>
          <a:p>
            <a:fld id="{DCB14925-7A35-4CCF-9386-4560E5F37899}"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US" dirty="0" smtClean="0"/>
              <a:t>Where will you see fees? As </a:t>
            </a:r>
            <a:r>
              <a:rPr lang="en-US" smtClean="0"/>
              <a:t>of </a:t>
            </a:r>
            <a:r>
              <a:rPr lang="en-US" smtClean="0"/>
              <a:t>summer 2012</a:t>
            </a:r>
            <a:r>
              <a:rPr lang="en-US" dirty="0" smtClean="0"/>
              <a:t>, fee detail will appear:</a:t>
            </a:r>
          </a:p>
          <a:p>
            <a:pPr>
              <a:spcBef>
                <a:spcPct val="0"/>
              </a:spcBef>
            </a:pPr>
            <a:endParaRPr lang="en-US" dirty="0" smtClean="0"/>
          </a:p>
          <a:p>
            <a:pPr>
              <a:spcBef>
                <a:spcPct val="0"/>
              </a:spcBef>
              <a:buFont typeface="Wingdings" pitchFamily="2" charset="2"/>
              <a:buChar char="§"/>
            </a:pPr>
            <a:r>
              <a:rPr lang="en-US" dirty="0" smtClean="0"/>
              <a:t> Annually, in a notice</a:t>
            </a:r>
          </a:p>
          <a:p>
            <a:pPr>
              <a:spcBef>
                <a:spcPct val="0"/>
              </a:spcBef>
              <a:buFont typeface="Wingdings" pitchFamily="2" charset="2"/>
              <a:buChar char="§"/>
            </a:pPr>
            <a:r>
              <a:rPr lang="en-US" dirty="0" smtClean="0"/>
              <a:t> Quarterly, on your account statement</a:t>
            </a:r>
          </a:p>
          <a:p>
            <a:pPr>
              <a:spcBef>
                <a:spcPct val="0"/>
              </a:spcBef>
              <a:buFont typeface="Wingdings" pitchFamily="2" charset="2"/>
              <a:buChar char="§"/>
            </a:pPr>
            <a:r>
              <a:rPr lang="en-US" dirty="0" smtClean="0"/>
              <a:t> Any time you wish by going online at </a:t>
            </a:r>
            <a:r>
              <a:rPr lang="en-US" b="1" dirty="0" smtClean="0"/>
              <a:t>www.standard.com/retirement</a:t>
            </a:r>
            <a:endParaRPr lang="en-US" dirty="0" smtClean="0"/>
          </a:p>
          <a:p>
            <a:endParaRPr lang="en-US" dirty="0"/>
          </a:p>
        </p:txBody>
      </p:sp>
      <p:sp>
        <p:nvSpPr>
          <p:cNvPr id="4" name="Slide Number Placeholder 3"/>
          <p:cNvSpPr>
            <a:spLocks noGrp="1"/>
          </p:cNvSpPr>
          <p:nvPr>
            <p:ph type="sldNum" sz="quarter" idx="10"/>
          </p:nvPr>
        </p:nvSpPr>
        <p:spPr/>
        <p:txBody>
          <a:bodyPr/>
          <a:lstStyle/>
          <a:p>
            <a:fld id="{DCB14925-7A35-4CCF-9386-4560E5F37899}"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1090">
              <a:spcBef>
                <a:spcPct val="0"/>
              </a:spcBef>
              <a:defRPr/>
            </a:pPr>
            <a:r>
              <a:rPr lang="en-US" b="1" dirty="0" smtClean="0"/>
              <a:t>[FOR GA PLANS ONLY]</a:t>
            </a:r>
          </a:p>
          <a:p>
            <a:pPr defTabSz="951090">
              <a:spcBef>
                <a:spcPct val="0"/>
              </a:spcBef>
              <a:defRPr/>
            </a:pPr>
            <a:endParaRPr lang="en-US" dirty="0" smtClean="0"/>
          </a:p>
          <a:p>
            <a:pPr defTabSz="951090">
              <a:spcBef>
                <a:spcPct val="0"/>
              </a:spcBef>
              <a:defRPr/>
            </a:pPr>
            <a:r>
              <a:rPr lang="en-US" dirty="0" smtClean="0"/>
              <a:t>This table will appear in your annual notice. It shows the Total Annual Operating Expenses of each investment option. These expenses reduce the rate of return of the investment option.  Where applicable, amounts shown in the column for The Standard’s Asset Based fee (HIGHLIGHTED ON TABLE) include a credit for payments that fund companies pay to The Standard. </a:t>
            </a:r>
          </a:p>
          <a:p>
            <a:pPr defTabSz="951090">
              <a:spcBef>
                <a:spcPct val="0"/>
              </a:spcBef>
              <a:defRPr/>
            </a:pPr>
            <a:endParaRPr lang="en-US" dirty="0" smtClean="0"/>
          </a:p>
          <a:p>
            <a:pPr defTabSz="951090">
              <a:spcBef>
                <a:spcPct val="0"/>
              </a:spcBef>
              <a:defRPr/>
            </a:pPr>
            <a:r>
              <a:rPr lang="en-US" dirty="0" smtClean="0"/>
              <a:t>This table also shows shareholder-type fees, which are in addition to the Total Annual Operating Expenses. You may not be charged some of these shareholder-type fees, depending on the fund companies’ policies with respect to qualified plans, and your individual circumstances. Information about an option’s principal risks as well as other important information is available on </a:t>
            </a:r>
            <a:r>
              <a:rPr lang="en-US" b="1" dirty="0" smtClean="0"/>
              <a:t>www.standard.com/retirement</a:t>
            </a:r>
            <a:endParaRPr lang="en-US" dirty="0"/>
          </a:p>
        </p:txBody>
      </p:sp>
      <p:sp>
        <p:nvSpPr>
          <p:cNvPr id="4" name="Slide Number Placeholder 3"/>
          <p:cNvSpPr>
            <a:spLocks noGrp="1"/>
          </p:cNvSpPr>
          <p:nvPr>
            <p:ph type="sldNum" sz="quarter" idx="10"/>
          </p:nvPr>
        </p:nvSpPr>
        <p:spPr/>
        <p:txBody>
          <a:bodyPr/>
          <a:lstStyle/>
          <a:p>
            <a:fld id="{DCB14925-7A35-4CCF-9386-4560E5F37899}"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1090">
              <a:spcBef>
                <a:spcPct val="0"/>
              </a:spcBef>
              <a:defRPr/>
            </a:pPr>
            <a:r>
              <a:rPr lang="en-US" b="1" dirty="0" smtClean="0"/>
              <a:t>[FOR NAV PLANS ONLY]</a:t>
            </a:r>
          </a:p>
          <a:p>
            <a:pPr defTabSz="951090">
              <a:spcBef>
                <a:spcPct val="0"/>
              </a:spcBef>
              <a:defRPr/>
            </a:pPr>
            <a:endParaRPr lang="en-US" dirty="0" smtClean="0"/>
          </a:p>
          <a:p>
            <a:pPr defTabSz="951090">
              <a:spcBef>
                <a:spcPct val="0"/>
              </a:spcBef>
              <a:defRPr/>
            </a:pPr>
            <a:r>
              <a:rPr lang="en-US" dirty="0" smtClean="0"/>
              <a:t>This table will appear in your annual notice. It shows the Total Annual Operating Expenses of each investment option. These expenses reduce the rate of return of the investment option. </a:t>
            </a:r>
          </a:p>
          <a:p>
            <a:pPr defTabSz="951090">
              <a:spcBef>
                <a:spcPct val="0"/>
              </a:spcBef>
              <a:defRPr/>
            </a:pPr>
            <a:endParaRPr lang="en-US" dirty="0" smtClean="0"/>
          </a:p>
          <a:p>
            <a:pPr defTabSz="951090">
              <a:spcBef>
                <a:spcPct val="0"/>
              </a:spcBef>
              <a:defRPr/>
            </a:pPr>
            <a:r>
              <a:rPr lang="en-US" dirty="0" smtClean="0"/>
              <a:t>This table also shows shareholder-type fees,</a:t>
            </a:r>
            <a:r>
              <a:rPr lang="en-US" baseline="0" dirty="0" smtClean="0"/>
              <a:t> </a:t>
            </a:r>
            <a:r>
              <a:rPr lang="en-US" dirty="0" smtClean="0"/>
              <a:t>which are in addition to the Total Annual Operating Expenses. You may not be charged some of these shareholder-type fees, depending on the fund companies’ policies with respect to qualified plans, and your individual circumstances. Information about an option’s principal risks as well as other important information is available on </a:t>
            </a:r>
            <a:r>
              <a:rPr lang="en-US" b="1" dirty="0" smtClean="0"/>
              <a:t>www.standard.com/retirement</a:t>
            </a:r>
            <a:r>
              <a:rPr lang="en-US" dirty="0" smtClean="0"/>
              <a:t>.</a:t>
            </a:r>
          </a:p>
          <a:p>
            <a:endParaRPr lang="en-US" dirty="0"/>
          </a:p>
        </p:txBody>
      </p:sp>
      <p:sp>
        <p:nvSpPr>
          <p:cNvPr id="4" name="Slide Number Placeholder 3"/>
          <p:cNvSpPr>
            <a:spLocks noGrp="1"/>
          </p:cNvSpPr>
          <p:nvPr>
            <p:ph type="sldNum" sz="quarter" idx="10"/>
          </p:nvPr>
        </p:nvSpPr>
        <p:spPr/>
        <p:txBody>
          <a:bodyPr/>
          <a:lstStyle/>
          <a:p>
            <a:fld id="{DCB14925-7A35-4CCF-9386-4560E5F37899}"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US" b="1" dirty="0" smtClean="0">
                <a:solidFill>
                  <a:srgbClr val="FF0000"/>
                </a:solidFill>
              </a:rPr>
              <a:t>INCLUDE FOR</a:t>
            </a:r>
            <a:r>
              <a:rPr lang="en-US" b="1" baseline="0" dirty="0" smtClean="0">
                <a:solidFill>
                  <a:srgbClr val="FF0000"/>
                </a:solidFill>
              </a:rPr>
              <a:t> GA PLANS ONLY</a:t>
            </a:r>
            <a:endParaRPr lang="en-US" b="1" dirty="0" smtClean="0">
              <a:solidFill>
                <a:srgbClr val="FF0000"/>
              </a:solidFill>
            </a:endParaRPr>
          </a:p>
          <a:p>
            <a:pPr>
              <a:spcBef>
                <a:spcPct val="0"/>
              </a:spcBef>
            </a:pPr>
            <a:endParaRPr lang="en-US" dirty="0" smtClean="0"/>
          </a:p>
          <a:p>
            <a:pPr>
              <a:spcBef>
                <a:spcPct val="0"/>
              </a:spcBef>
            </a:pPr>
            <a:r>
              <a:rPr lang="en-US" dirty="0" smtClean="0"/>
              <a:t>This slide shows how administrative</a:t>
            </a:r>
            <a:r>
              <a:rPr lang="en-US" baseline="0" dirty="0" smtClean="0"/>
              <a:t> </a:t>
            </a:r>
            <a:r>
              <a:rPr lang="en-US" dirty="0" smtClean="0"/>
              <a:t>fees will be displayed on your account statement. The</a:t>
            </a:r>
            <a:r>
              <a:rPr lang="en-US" baseline="0" dirty="0" smtClean="0"/>
              <a:t> top section focuses on recordkeeping, consulting and legal fees while the bottom covers </a:t>
            </a:r>
            <a:r>
              <a:rPr lang="en-US" dirty="0" smtClean="0"/>
              <a:t>transaction fees</a:t>
            </a:r>
            <a:r>
              <a:rPr lang="en-US" baseline="0" dirty="0" smtClean="0"/>
              <a:t> such as</a:t>
            </a:r>
            <a:r>
              <a:rPr lang="en-US" dirty="0" smtClean="0"/>
              <a:t> distributions, loans, account management</a:t>
            </a:r>
            <a:r>
              <a:rPr lang="en-US" baseline="0" dirty="0" smtClean="0"/>
              <a:t> and more.</a:t>
            </a:r>
            <a:endParaRPr lang="en-US" dirty="0" smtClean="0"/>
          </a:p>
          <a:p>
            <a:endParaRPr lang="en-US" dirty="0"/>
          </a:p>
        </p:txBody>
      </p:sp>
      <p:sp>
        <p:nvSpPr>
          <p:cNvPr id="4" name="Slide Number Placeholder 3"/>
          <p:cNvSpPr>
            <a:spLocks noGrp="1"/>
          </p:cNvSpPr>
          <p:nvPr>
            <p:ph type="sldNum" sz="quarter" idx="10"/>
          </p:nvPr>
        </p:nvSpPr>
        <p:spPr/>
        <p:txBody>
          <a:bodyPr/>
          <a:lstStyle/>
          <a:p>
            <a:fld id="{DCB14925-7A35-4CCF-9386-4560E5F37899}"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US" b="1" dirty="0" smtClean="0">
                <a:solidFill>
                  <a:srgbClr val="FF0000"/>
                </a:solidFill>
              </a:rPr>
              <a:t>INCLUDE FOR</a:t>
            </a:r>
            <a:r>
              <a:rPr lang="en-US" b="1" baseline="0" dirty="0" smtClean="0">
                <a:solidFill>
                  <a:srgbClr val="FF0000"/>
                </a:solidFill>
              </a:rPr>
              <a:t> NAV PLANS ONLY</a:t>
            </a:r>
            <a:endParaRPr lang="en-US" b="1" dirty="0" smtClean="0">
              <a:solidFill>
                <a:srgbClr val="FF0000"/>
              </a:solidFill>
            </a:endParaRPr>
          </a:p>
          <a:p>
            <a:pPr>
              <a:spcBef>
                <a:spcPct val="0"/>
              </a:spcBef>
            </a:pPr>
            <a:endParaRPr lang="en-US" dirty="0" smtClean="0"/>
          </a:p>
          <a:p>
            <a:pPr>
              <a:spcBef>
                <a:spcPct val="0"/>
              </a:spcBef>
            </a:pPr>
            <a:r>
              <a:rPr lang="en-US" dirty="0" smtClean="0"/>
              <a:t>This slide shows how administrative</a:t>
            </a:r>
            <a:r>
              <a:rPr lang="en-US" baseline="0" dirty="0" smtClean="0"/>
              <a:t> </a:t>
            </a:r>
            <a:r>
              <a:rPr lang="en-US" dirty="0" smtClean="0"/>
              <a:t>fees will be displayed on your account statement. The</a:t>
            </a:r>
            <a:r>
              <a:rPr lang="en-US" baseline="0" dirty="0" smtClean="0"/>
              <a:t> top section focuses on recordkeeping, consulting and legal fees while the bottom covers </a:t>
            </a:r>
            <a:r>
              <a:rPr lang="en-US" dirty="0" smtClean="0"/>
              <a:t>transaction fees</a:t>
            </a:r>
            <a:r>
              <a:rPr lang="en-US" baseline="0" dirty="0" smtClean="0"/>
              <a:t> such as</a:t>
            </a:r>
            <a:r>
              <a:rPr lang="en-US" dirty="0" smtClean="0"/>
              <a:t> distributions, loans, account management</a:t>
            </a:r>
            <a:r>
              <a:rPr lang="en-US" baseline="0" dirty="0" smtClean="0"/>
              <a:t> and more.</a:t>
            </a:r>
            <a:endParaRPr lang="en-US" dirty="0" smtClean="0"/>
          </a:p>
          <a:p>
            <a:endParaRPr lang="en-US" dirty="0"/>
          </a:p>
        </p:txBody>
      </p:sp>
      <p:sp>
        <p:nvSpPr>
          <p:cNvPr id="4" name="Slide Number Placeholder 3"/>
          <p:cNvSpPr>
            <a:spLocks noGrp="1"/>
          </p:cNvSpPr>
          <p:nvPr>
            <p:ph type="sldNum" sz="quarter" idx="10"/>
          </p:nvPr>
        </p:nvSpPr>
        <p:spPr/>
        <p:txBody>
          <a:bodyPr/>
          <a:lstStyle/>
          <a:p>
            <a:fld id="{DCB14925-7A35-4CCF-9386-4560E5F37899}"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pPr>
            <a:r>
              <a:rPr lang="en-US" dirty="0" smtClean="0"/>
              <a:t>Here are a few best practices that can help keep your costs down and maximize opportunities for savings growth.</a:t>
            </a:r>
          </a:p>
          <a:p>
            <a:pPr>
              <a:lnSpc>
                <a:spcPct val="90000"/>
              </a:lnSpc>
            </a:pPr>
            <a:endParaRPr lang="en-US" b="1" dirty="0" smtClean="0"/>
          </a:p>
          <a:p>
            <a:pPr>
              <a:lnSpc>
                <a:spcPct val="90000"/>
              </a:lnSpc>
            </a:pPr>
            <a:r>
              <a:rPr lang="en-US" b="1" dirty="0" smtClean="0"/>
              <a:t>Know what fees you are paying</a:t>
            </a:r>
          </a:p>
          <a:p>
            <a:pPr>
              <a:lnSpc>
                <a:spcPct val="90000"/>
              </a:lnSpc>
            </a:pPr>
            <a:r>
              <a:rPr lang="en-US" dirty="0" smtClean="0"/>
              <a:t>Know and understand the fees charged to your account. </a:t>
            </a:r>
            <a:r>
              <a:rPr lang="en-US" b="1" dirty="0" smtClean="0"/>
              <a:t>[OPTIONAL] </a:t>
            </a:r>
            <a:r>
              <a:rPr lang="en-US" dirty="0" smtClean="0"/>
              <a:t>For example, you may be able to avoid paying unnecessary redemption fees by holding securities the required minimum period whenever possible.</a:t>
            </a:r>
          </a:p>
          <a:p>
            <a:pPr>
              <a:lnSpc>
                <a:spcPct val="90000"/>
              </a:lnSpc>
            </a:pPr>
            <a:endParaRPr lang="en-US" b="1" dirty="0" smtClean="0"/>
          </a:p>
          <a:p>
            <a:pPr>
              <a:lnSpc>
                <a:spcPct val="90000"/>
              </a:lnSpc>
            </a:pPr>
            <a:r>
              <a:rPr lang="en-US" b="1" dirty="0" smtClean="0"/>
              <a:t>Decide whether additional or enhanced services represent a good value for you. </a:t>
            </a:r>
            <a:r>
              <a:rPr lang="en-US" dirty="0" smtClean="0"/>
              <a:t>Cheap isn’t always better. It may be in your best interests to pay more for added or better services.</a:t>
            </a:r>
          </a:p>
          <a:p>
            <a:pPr>
              <a:lnSpc>
                <a:spcPct val="90000"/>
              </a:lnSpc>
              <a:spcBef>
                <a:spcPct val="0"/>
              </a:spcBef>
            </a:pPr>
            <a:endParaRPr lang="en-US" dirty="0" smtClean="0"/>
          </a:p>
          <a:p>
            <a:pPr>
              <a:lnSpc>
                <a:spcPct val="90000"/>
              </a:lnSpc>
            </a:pPr>
            <a:r>
              <a:rPr lang="en-US" i="1" dirty="0" smtClean="0"/>
              <a:t>These simple steps can go a long way toward helping you get the maximum benefits from your retirement savings plan.</a:t>
            </a:r>
            <a:endParaRPr lang="en-US" dirty="0" smtClean="0"/>
          </a:p>
          <a:p>
            <a:endParaRPr lang="en-US" dirty="0"/>
          </a:p>
        </p:txBody>
      </p:sp>
      <p:sp>
        <p:nvSpPr>
          <p:cNvPr id="4" name="Slide Number Placeholder 3"/>
          <p:cNvSpPr>
            <a:spLocks noGrp="1"/>
          </p:cNvSpPr>
          <p:nvPr>
            <p:ph type="sldNum" sz="quarter" idx="10"/>
          </p:nvPr>
        </p:nvSpPr>
        <p:spPr/>
        <p:txBody>
          <a:bodyPr/>
          <a:lstStyle/>
          <a:p>
            <a:fld id="{DCB14925-7A35-4CCF-9386-4560E5F37899}"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summarize the benefits of your retirement, Social Security may not be enough to fully</a:t>
            </a:r>
            <a:r>
              <a:rPr lang="en-US" baseline="0" dirty="0" smtClean="0"/>
              <a:t> fund your retirement income. </a:t>
            </a:r>
          </a:p>
          <a:p>
            <a:endParaRPr lang="en-US" baseline="0" dirty="0" smtClean="0"/>
          </a:p>
          <a:p>
            <a:r>
              <a:rPr lang="en-US" baseline="0" dirty="0" smtClean="0"/>
              <a:t>With a retirement plan, you save on pre-tax dollars. Your employer may provide a contribution match, which can help to boost your savings. And, it’s free money.</a:t>
            </a:r>
          </a:p>
          <a:p>
            <a:endParaRPr lang="en-US" baseline="0" dirty="0" smtClean="0"/>
          </a:p>
          <a:p>
            <a:pPr marL="0" lvl="1" defTabSz="951090"/>
            <a:r>
              <a:rPr lang="en-US" dirty="0" smtClean="0"/>
              <a:t>You can also tap into the power of compounding interest</a:t>
            </a:r>
            <a:r>
              <a:rPr lang="en-US" baseline="0" dirty="0" smtClean="0"/>
              <a:t>. </a:t>
            </a:r>
            <a:r>
              <a:rPr lang="en-US" dirty="0" smtClean="0"/>
              <a:t>The money you save in your retirement</a:t>
            </a:r>
            <a:r>
              <a:rPr lang="en-US" baseline="0" dirty="0" smtClean="0"/>
              <a:t> plan </a:t>
            </a:r>
            <a:r>
              <a:rPr lang="en-US" dirty="0" smtClean="0"/>
              <a:t>earns interest. Then,</a:t>
            </a:r>
            <a:r>
              <a:rPr lang="en-US" baseline="0" dirty="0" smtClean="0"/>
              <a:t> y</a:t>
            </a:r>
            <a:r>
              <a:rPr lang="en-US" dirty="0" smtClean="0"/>
              <a:t>ou can earn interest on the money you saved </a:t>
            </a:r>
            <a:r>
              <a:rPr lang="en-US" i="1" dirty="0" smtClean="0"/>
              <a:t>plus </a:t>
            </a:r>
            <a:r>
              <a:rPr lang="en-US" dirty="0" smtClean="0"/>
              <a:t>on the interest you've accumulated. The more you save now, the longer</a:t>
            </a:r>
            <a:r>
              <a:rPr lang="en-US" baseline="0" dirty="0" smtClean="0"/>
              <a:t> your money has to grow.</a:t>
            </a:r>
          </a:p>
          <a:p>
            <a:endParaRPr lang="en-US" dirty="0"/>
          </a:p>
        </p:txBody>
      </p:sp>
      <p:sp>
        <p:nvSpPr>
          <p:cNvPr id="4" name="Slide Number Placeholder 3"/>
          <p:cNvSpPr>
            <a:spLocks noGrp="1"/>
          </p:cNvSpPr>
          <p:nvPr>
            <p:ph type="sldNum" sz="quarter" idx="10"/>
          </p:nvPr>
        </p:nvSpPr>
        <p:spPr/>
        <p:txBody>
          <a:bodyPr/>
          <a:lstStyle/>
          <a:p>
            <a:fld id="{DCB14925-7A35-4CCF-9386-4560E5F37899}"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B4AF04-7BBB-3B49-9D26-7CB0FF0403E2}" type="slidenum">
              <a:rPr lang="en-US"/>
              <a:pPr/>
              <a:t>2</a:t>
            </a:fld>
            <a:endParaRPr lang="en-US"/>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pPr defTabSz="948507">
              <a:defRPr/>
            </a:pPr>
            <a:r>
              <a:rPr lang="en-US" dirty="0" smtClean="0"/>
              <a:t>I am [name] with The Standard and [partner name if applicable] is with me.</a:t>
            </a:r>
          </a:p>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US" dirty="0" smtClean="0"/>
              <a:t>Why not start saving today? If you’re already enrolled, think about increasing the amount you save.</a:t>
            </a:r>
            <a:r>
              <a:rPr lang="en-US" baseline="0" dirty="0" smtClean="0"/>
              <a:t> </a:t>
            </a:r>
            <a:endParaRPr lang="en-US" dirty="0" smtClean="0"/>
          </a:p>
          <a:p>
            <a:pPr>
              <a:spcBef>
                <a:spcPct val="0"/>
              </a:spcBef>
            </a:pPr>
            <a:endParaRPr lang="en-US" dirty="0" smtClean="0"/>
          </a:p>
          <a:p>
            <a:pPr defTabSz="951090">
              <a:spcBef>
                <a:spcPct val="0"/>
              </a:spcBef>
              <a:defRPr/>
            </a:pPr>
            <a:r>
              <a:rPr lang="en-US" dirty="0" smtClean="0"/>
              <a:t>As this chart illustrates, it pays to start earlier rather than later when it comes to saving. Even a small amount can make a big difference over time.</a:t>
            </a:r>
            <a:endParaRPr lang="en-US" dirty="0"/>
          </a:p>
        </p:txBody>
      </p:sp>
      <p:sp>
        <p:nvSpPr>
          <p:cNvPr id="4" name="Slide Number Placeholder 3"/>
          <p:cNvSpPr>
            <a:spLocks noGrp="1"/>
          </p:cNvSpPr>
          <p:nvPr>
            <p:ph type="sldNum" sz="quarter" idx="10"/>
          </p:nvPr>
        </p:nvSpPr>
        <p:spPr/>
        <p:txBody>
          <a:bodyPr/>
          <a:lstStyle/>
          <a:p>
            <a:fld id="{DCB14925-7A35-4CCF-9386-4560E5F37899}" type="slidenum">
              <a:rPr lang="en-US" smtClean="0"/>
              <a:pPr/>
              <a:t>20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507">
              <a:defRPr/>
            </a:pPr>
            <a:r>
              <a:rPr lang="en-US" b="0" dirty="0" smtClean="0"/>
              <a:t>Before we discuss fees, I want to briefly cover some of the benefits of your plan. First of all, why save for retirement? The simple answer is that you will eventually have to retire –one way or another –and Social Security likely will not be enough to fully fund it. Your retirement plan is one of the best places to save tax-deferred dollars for retirement. Your contributions will be deducted on a pre-tax basis – before taxes are withheld – which may reduce your income taxes and out-of-pocket cost of contributing to the plan. Keep in mind that withdrawals from tax-deferred accounts are subject to federal, and if applicable, state income tax. </a:t>
            </a:r>
            <a:r>
              <a:rPr lang="en-US" b="1" dirty="0" smtClean="0"/>
              <a:t>[INCLUDE IF MATCH: </a:t>
            </a:r>
            <a:r>
              <a:rPr lang="en-US" b="0" dirty="0" smtClean="0"/>
              <a:t>Your company might also provide a match to boost your total savings which is like free money in the bank.</a:t>
            </a:r>
            <a:r>
              <a:rPr lang="en-US" b="1" dirty="0" smtClean="0"/>
              <a:t>] </a:t>
            </a:r>
          </a:p>
          <a:p>
            <a:pPr defTabSz="948507">
              <a:defRPr/>
            </a:pPr>
            <a:endParaRPr lang="en-US" b="1" dirty="0" smtClean="0"/>
          </a:p>
          <a:p>
            <a:pPr defTabSz="948507">
              <a:defRPr/>
            </a:pPr>
            <a:r>
              <a:rPr lang="en-US" b="0" dirty="0" smtClean="0"/>
              <a:t>In your plan, you will have access to a diverse lineup of quality mutual funds that are carefully selected and closely monitored to ensure they perform as expected. In addition, your retirement plan offers strength in numbers. When you and your co-workers enroll, your plan gains the benefit of enhanced buying power. Because a plan contains the retirement assets of many investors, employers can often negotiate lower fees from the plan provider and mutual fund providers. This benefit of “strength in numbers” does not apply when investing in an IRA. When comparing a retirement plan to an IRA, you have higher contribution limits in your retirement plan. This means you set aside more in a retirement plan. Plus, there are no fee disclosure requirements for IRAs.</a:t>
            </a:r>
          </a:p>
          <a:p>
            <a:endParaRPr lang="en-US" b="0" dirty="0"/>
          </a:p>
        </p:txBody>
      </p:sp>
      <p:sp>
        <p:nvSpPr>
          <p:cNvPr id="4" name="Slide Number Placeholder 3"/>
          <p:cNvSpPr>
            <a:spLocks noGrp="1"/>
          </p:cNvSpPr>
          <p:nvPr>
            <p:ph type="sldNum" sz="quarter" idx="10"/>
          </p:nvPr>
        </p:nvSpPr>
        <p:spPr/>
        <p:txBody>
          <a:bodyPr/>
          <a:lstStyle/>
          <a:p>
            <a:fld id="{DCB14925-7A35-4CCF-9386-4560E5F37899}"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9848">
              <a:spcBef>
                <a:spcPct val="0"/>
              </a:spcBef>
            </a:pPr>
            <a:r>
              <a:rPr lang="en-US" dirty="0" smtClean="0"/>
              <a:t>Another</a:t>
            </a:r>
            <a:r>
              <a:rPr lang="en-US" baseline="0" dirty="0" smtClean="0"/>
              <a:t> benefit to you are the regulations </a:t>
            </a:r>
            <a:r>
              <a:rPr lang="en-US" dirty="0" smtClean="0"/>
              <a:t>that are in place to protect people participating</a:t>
            </a:r>
            <a:r>
              <a:rPr lang="en-US" baseline="0" dirty="0" smtClean="0"/>
              <a:t> in retirement plans</a:t>
            </a:r>
            <a:r>
              <a:rPr lang="en-US" dirty="0" smtClean="0"/>
              <a:t>.</a:t>
            </a:r>
            <a:r>
              <a:rPr lang="en-US" baseline="0" dirty="0" smtClean="0"/>
              <a:t> </a:t>
            </a:r>
            <a:r>
              <a:rPr lang="en-US" dirty="0" smtClean="0"/>
              <a:t>In fact, retirement plans are one of the most regulated</a:t>
            </a:r>
            <a:r>
              <a:rPr lang="en-US" baseline="0" dirty="0" smtClean="0"/>
              <a:t> </a:t>
            </a:r>
            <a:r>
              <a:rPr lang="en-US" dirty="0" smtClean="0"/>
              <a:t>of all your employer benefits. </a:t>
            </a:r>
          </a:p>
          <a:p>
            <a:pPr>
              <a:spcBef>
                <a:spcPct val="0"/>
              </a:spcBef>
            </a:pPr>
            <a:endParaRPr lang="en-US" dirty="0" smtClean="0"/>
          </a:p>
          <a:p>
            <a:pPr>
              <a:spcBef>
                <a:spcPct val="0"/>
              </a:spcBef>
            </a:pPr>
            <a:r>
              <a:rPr lang="en-US" dirty="0" smtClean="0"/>
              <a:t>As a “fiduciary” of the plan, your employer is held to a very high standard. In that role, your employer is </a:t>
            </a:r>
            <a:r>
              <a:rPr lang="en-US" i="1" dirty="0" smtClean="0"/>
              <a:t>required </a:t>
            </a:r>
            <a:r>
              <a:rPr lang="en-US" dirty="0" smtClean="0"/>
              <a:t>to:</a:t>
            </a:r>
          </a:p>
          <a:p>
            <a:pPr>
              <a:spcBef>
                <a:spcPct val="0"/>
              </a:spcBef>
              <a:buFontTx/>
              <a:buChar char="•"/>
            </a:pPr>
            <a:r>
              <a:rPr lang="en-US" dirty="0" smtClean="0"/>
              <a:t>  Consider the fees and expenses paid by your plan to ensure fees are reasonable for the services provided to you</a:t>
            </a:r>
          </a:p>
          <a:p>
            <a:pPr>
              <a:spcBef>
                <a:spcPct val="0"/>
              </a:spcBef>
              <a:buFontTx/>
              <a:buChar char="•"/>
            </a:pPr>
            <a:r>
              <a:rPr lang="en-US" dirty="0" smtClean="0"/>
              <a:t>  Regularly review and assess fees for competitiveness</a:t>
            </a:r>
          </a:p>
          <a:p>
            <a:pPr>
              <a:spcBef>
                <a:spcPct val="0"/>
              </a:spcBef>
            </a:pPr>
            <a:endParaRPr lang="en-US" dirty="0" smtClean="0"/>
          </a:p>
          <a:p>
            <a:pPr defTabSz="951090">
              <a:spcBef>
                <a:spcPct val="0"/>
              </a:spcBef>
            </a:pPr>
            <a:r>
              <a:rPr lang="en-US" b="1" dirty="0" smtClean="0">
                <a:solidFill>
                  <a:srgbClr val="FF0000"/>
                </a:solidFill>
              </a:rPr>
              <a:t>[OPTIONAL DETAIL]</a:t>
            </a:r>
            <a:r>
              <a:rPr lang="en-US" b="1" baseline="0" dirty="0" smtClean="0">
                <a:solidFill>
                  <a:srgbClr val="FF0000"/>
                </a:solidFill>
              </a:rPr>
              <a:t> </a:t>
            </a:r>
            <a:r>
              <a:rPr lang="en-US" dirty="0" smtClean="0"/>
              <a:t>The Department of Labor’s definition of a fiduciary is anyone who exercises discretionary authority or discretionary control over management or administration of the plan, exercises any authority or control over management or disposition of plan assets, or gives investment advice for a fee or other compensation with respect to assets of the plan.</a:t>
            </a:r>
          </a:p>
          <a:p>
            <a:endParaRPr lang="en-US" dirty="0"/>
          </a:p>
        </p:txBody>
      </p:sp>
      <p:sp>
        <p:nvSpPr>
          <p:cNvPr id="4" name="Slide Number Placeholder 3"/>
          <p:cNvSpPr>
            <a:spLocks noGrp="1"/>
          </p:cNvSpPr>
          <p:nvPr>
            <p:ph type="sldNum" sz="quarter" idx="10"/>
          </p:nvPr>
        </p:nvSpPr>
        <p:spPr/>
        <p:txBody>
          <a:bodyPr/>
          <a:lstStyle/>
          <a:p>
            <a:fld id="{DCB14925-7A35-4CCF-9386-4560E5F3789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48507" rtl="0" eaLnBrk="1" fontAlgn="auto" latinLnBrk="0" hangingPunct="1">
              <a:lnSpc>
                <a:spcPct val="100000"/>
              </a:lnSpc>
              <a:spcBef>
                <a:spcPts val="0"/>
              </a:spcBef>
              <a:spcAft>
                <a:spcPts val="0"/>
              </a:spcAft>
              <a:buClrTx/>
              <a:buSzTx/>
              <a:buFontTx/>
              <a:buNone/>
              <a:tabLst/>
              <a:defRPr/>
            </a:pPr>
            <a:r>
              <a:rPr lang="en-US" dirty="0" smtClean="0"/>
              <a:t>Fees are not new. They have always been a part of retirement plans and other savings vehicles. The Department of Labor requires service providers to show a high level of detail regarding fees. The requirements are intended to help retirement plan investors make more informed decisions when choosing investment options available in their plan and using services that incur additional fees (for example, loans and withdrawals). Fees displayed in your materials are in compliance with the regulations. The Standard has always had full fee transparency and remains committed to this practice. </a:t>
            </a:r>
          </a:p>
          <a:p>
            <a:endParaRPr lang="en-US" dirty="0"/>
          </a:p>
        </p:txBody>
      </p:sp>
      <p:sp>
        <p:nvSpPr>
          <p:cNvPr id="4" name="Slide Number Placeholder 3"/>
          <p:cNvSpPr>
            <a:spLocks noGrp="1"/>
          </p:cNvSpPr>
          <p:nvPr>
            <p:ph type="sldNum" sz="quarter" idx="10"/>
          </p:nvPr>
        </p:nvSpPr>
        <p:spPr/>
        <p:txBody>
          <a:bodyPr/>
          <a:lstStyle/>
          <a:p>
            <a:fld id="{DCB14925-7A35-4CCF-9386-4560E5F3789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smtClean="0"/>
          </a:p>
          <a:p>
            <a:pPr defTabSz="948507"/>
            <a:r>
              <a:rPr lang="en-US" dirty="0" smtClean="0"/>
              <a:t>Some fees pay for services that directly benefit you such as the Personal Savings Center website where you can manage your account online, your quarterly account statement, and enrollment and education materials and sessions like this one. Other fees pay for services that happen behind the scenes like those related to investment options and keeping the plan in compliance with mandatory government regulations. These fees are shared by you and your employer.</a:t>
            </a:r>
            <a:r>
              <a:rPr lang="en-US" b="1" dirty="0" smtClean="0">
                <a:solidFill>
                  <a:srgbClr val="FF0000"/>
                </a:solidFill>
              </a:rPr>
              <a:t> [RM: Please note if this sponsor passes all fees back to participant and adjust accordingly.] </a:t>
            </a:r>
            <a:r>
              <a:rPr lang="en-US" dirty="0" smtClean="0"/>
              <a:t>Sharing this cost is not uncommon. For example, you and your employer share in the fees for Social Security as well as your health-care benefits. There are also a number of service providers involved in the day-to-day operation of your retirement plan who get paid from the fees you and your employer pay. </a:t>
            </a:r>
          </a:p>
          <a:p>
            <a:r>
              <a:rPr lang="en-US" b="1" dirty="0" smtClean="0"/>
              <a:t>[OPTIONAL DETAIL]</a:t>
            </a:r>
          </a:p>
          <a:p>
            <a:r>
              <a:rPr lang="en-US" dirty="0" smtClean="0"/>
              <a:t>•</a:t>
            </a:r>
            <a:r>
              <a:rPr lang="en-US" b="1" dirty="0" smtClean="0"/>
              <a:t>Investment advisors handle the monitoring and selection of your investment options.</a:t>
            </a:r>
          </a:p>
          <a:p>
            <a:r>
              <a:rPr lang="en-US" dirty="0" smtClean="0"/>
              <a:t>•</a:t>
            </a:r>
            <a:r>
              <a:rPr lang="en-US" b="1" dirty="0" smtClean="0"/>
              <a:t>The</a:t>
            </a:r>
            <a:r>
              <a:rPr lang="en-US" dirty="0" smtClean="0"/>
              <a:t> </a:t>
            </a:r>
            <a:r>
              <a:rPr lang="en-US" b="1" dirty="0" err="1" smtClean="0"/>
              <a:t>recordkeeper</a:t>
            </a:r>
            <a:r>
              <a:rPr lang="en-US" b="1" dirty="0" smtClean="0"/>
              <a:t> or third-party administrator tracks your contributions, interest earnings, distributions, and so forth.</a:t>
            </a:r>
          </a:p>
          <a:p>
            <a:r>
              <a:rPr lang="en-US" dirty="0" smtClean="0"/>
              <a:t>•</a:t>
            </a:r>
            <a:r>
              <a:rPr lang="en-US" b="1" dirty="0" smtClean="0"/>
              <a:t>Custodians physically hold the assets.</a:t>
            </a:r>
          </a:p>
          <a:p>
            <a:r>
              <a:rPr lang="en-US" dirty="0" smtClean="0"/>
              <a:t>•</a:t>
            </a:r>
            <a:r>
              <a:rPr lang="en-US" b="1" dirty="0" smtClean="0"/>
              <a:t>Trustees manage the assets for the benefit of those enrolled in the plan.</a:t>
            </a:r>
          </a:p>
          <a:p>
            <a:r>
              <a:rPr lang="en-US" dirty="0" smtClean="0"/>
              <a:t>•</a:t>
            </a:r>
            <a:r>
              <a:rPr lang="en-US" b="1" dirty="0" smtClean="0"/>
              <a:t>Auditors ensure that the plans are compliant with Department of Labor and Internal Revenue Service regulations.</a:t>
            </a:r>
          </a:p>
          <a:p>
            <a:r>
              <a:rPr lang="en-US" dirty="0" smtClean="0"/>
              <a:t>•</a:t>
            </a:r>
            <a:r>
              <a:rPr lang="en-US" b="1" dirty="0" smtClean="0"/>
              <a:t>Legal or tax counsel may assist with resolving legal issues associated with the plan and also documenting the plan’s features.</a:t>
            </a:r>
          </a:p>
          <a:p>
            <a:r>
              <a:rPr lang="en-US" dirty="0" smtClean="0"/>
              <a:t>•</a:t>
            </a:r>
            <a:r>
              <a:rPr lang="en-US" b="1" dirty="0" smtClean="0"/>
              <a:t>Investment company or mutual funds companies manage the investment options in the plan.</a:t>
            </a:r>
          </a:p>
          <a:p>
            <a:r>
              <a:rPr lang="en-US" dirty="0" smtClean="0"/>
              <a:t>•</a:t>
            </a:r>
            <a:r>
              <a:rPr lang="en-US" b="1" dirty="0" smtClean="0"/>
              <a:t>Other professionals may provide legal, audit, education and reporting services.</a:t>
            </a:r>
            <a:endParaRPr lang="en-US" dirty="0"/>
          </a:p>
        </p:txBody>
      </p:sp>
      <p:sp>
        <p:nvSpPr>
          <p:cNvPr id="4" name="Slide Number Placeholder 3"/>
          <p:cNvSpPr>
            <a:spLocks noGrp="1"/>
          </p:cNvSpPr>
          <p:nvPr>
            <p:ph type="sldNum" sz="quarter" idx="10"/>
          </p:nvPr>
        </p:nvSpPr>
        <p:spPr/>
        <p:txBody>
          <a:bodyPr/>
          <a:lstStyle/>
          <a:p>
            <a:fld id="{DCB14925-7A35-4CCF-9386-4560E5F3789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US" dirty="0" smtClean="0"/>
              <a:t>There are two types of fees:</a:t>
            </a:r>
          </a:p>
          <a:p>
            <a:pPr>
              <a:spcBef>
                <a:spcPct val="0"/>
              </a:spcBef>
              <a:buFontTx/>
              <a:buChar char="•"/>
            </a:pPr>
            <a:r>
              <a:rPr lang="en-US" dirty="0" smtClean="0"/>
              <a:t>Those related to investment options </a:t>
            </a:r>
          </a:p>
          <a:p>
            <a:pPr>
              <a:spcBef>
                <a:spcPct val="0"/>
              </a:spcBef>
              <a:buFontTx/>
              <a:buChar char="•"/>
            </a:pPr>
            <a:r>
              <a:rPr lang="en-US" dirty="0" smtClean="0"/>
              <a:t>Those associated with running the plan, which are also known as administration fees</a:t>
            </a:r>
          </a:p>
          <a:p>
            <a:pPr>
              <a:spcBef>
                <a:spcPct val="0"/>
              </a:spcBef>
              <a:buFontTx/>
              <a:buChar char="•"/>
            </a:pPr>
            <a:endParaRPr lang="en-US" dirty="0" smtClean="0"/>
          </a:p>
          <a:p>
            <a:r>
              <a:rPr lang="en-US" dirty="0" smtClean="0"/>
              <a:t>Some fund companies and providers charge transaction fees. The amount of and conditions for these fees vary by each investment option. We’ll go into detail on the next slide.</a:t>
            </a:r>
          </a:p>
          <a:p>
            <a:endParaRPr lang="en-US" dirty="0"/>
          </a:p>
        </p:txBody>
      </p:sp>
      <p:sp>
        <p:nvSpPr>
          <p:cNvPr id="4" name="Slide Number Placeholder 3"/>
          <p:cNvSpPr>
            <a:spLocks noGrp="1"/>
          </p:cNvSpPr>
          <p:nvPr>
            <p:ph type="sldNum" sz="quarter" idx="10"/>
          </p:nvPr>
        </p:nvSpPr>
        <p:spPr/>
        <p:txBody>
          <a:bodyPr/>
          <a:lstStyle/>
          <a:p>
            <a:fld id="{DCB14925-7A35-4CCF-9386-4560E5F3789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US" dirty="0" smtClean="0"/>
              <a:t>The first type of fees are investment or asset-based fees. </a:t>
            </a:r>
          </a:p>
          <a:p>
            <a:pPr>
              <a:spcBef>
                <a:spcPct val="0"/>
              </a:spcBef>
            </a:pPr>
            <a:endParaRPr lang="en-US" dirty="0" smtClean="0"/>
          </a:p>
          <a:p>
            <a:pPr>
              <a:spcBef>
                <a:spcPct val="0"/>
              </a:spcBef>
            </a:pPr>
            <a:r>
              <a:rPr lang="en-US" dirty="0" smtClean="0"/>
              <a:t>Most of the fees that you are charged fall into this category. They cover a variety of investment management services, such as buying and selling stocks and bonds within the mutual funds, regularly monitoring the mutual funds, and allocating the interest earnings every day.</a:t>
            </a:r>
          </a:p>
          <a:p>
            <a:pPr>
              <a:spcBef>
                <a:spcPct val="0"/>
              </a:spcBef>
            </a:pPr>
            <a:endParaRPr lang="en-US" dirty="0" smtClean="0"/>
          </a:p>
          <a:p>
            <a:pPr>
              <a:spcBef>
                <a:spcPct val="0"/>
              </a:spcBef>
            </a:pPr>
            <a:r>
              <a:rPr lang="en-US" b="1" dirty="0" smtClean="0">
                <a:solidFill>
                  <a:srgbClr val="FF0000"/>
                </a:solidFill>
              </a:rPr>
              <a:t>FOR GA PLANS only:</a:t>
            </a:r>
            <a:r>
              <a:rPr lang="en-US" b="1" dirty="0" smtClean="0"/>
              <a:t> </a:t>
            </a:r>
          </a:p>
          <a:p>
            <a:pPr>
              <a:spcBef>
                <a:spcPct val="0"/>
              </a:spcBef>
            </a:pPr>
            <a:r>
              <a:rPr lang="en-US" dirty="0" smtClean="0"/>
              <a:t>These fees are generally deducted from your investment returns as a percentage of the invested assets.</a:t>
            </a:r>
          </a:p>
          <a:p>
            <a:pPr>
              <a:spcBef>
                <a:spcPct val="0"/>
              </a:spcBef>
            </a:pPr>
            <a:endParaRPr lang="en-US" dirty="0" smtClean="0"/>
          </a:p>
          <a:p>
            <a:pPr>
              <a:spcBef>
                <a:spcPct val="0"/>
              </a:spcBef>
            </a:pPr>
            <a:r>
              <a:rPr lang="en-US" b="1" dirty="0" smtClean="0">
                <a:solidFill>
                  <a:srgbClr val="FF0000"/>
                </a:solidFill>
              </a:rPr>
              <a:t>FOR ALL PLANS</a:t>
            </a:r>
            <a:endParaRPr lang="en-US" b="1" dirty="0" smtClean="0"/>
          </a:p>
          <a:p>
            <a:pPr>
              <a:spcBef>
                <a:spcPct val="0"/>
              </a:spcBef>
            </a:pPr>
            <a:r>
              <a:rPr lang="en-US" dirty="0" smtClean="0"/>
              <a:t>With mutual funds, your net total return is your return </a:t>
            </a:r>
            <a:r>
              <a:rPr lang="en-US" i="1" dirty="0" smtClean="0"/>
              <a:t>after</a:t>
            </a:r>
            <a:r>
              <a:rPr lang="en-US" dirty="0" smtClean="0"/>
              <a:t> investment fees have been deducted.</a:t>
            </a:r>
          </a:p>
          <a:p>
            <a:pPr>
              <a:spcBef>
                <a:spcPct val="0"/>
              </a:spcBef>
            </a:pPr>
            <a:endParaRPr lang="en-US" dirty="0" smtClean="0"/>
          </a:p>
          <a:p>
            <a:pPr>
              <a:spcBef>
                <a:spcPct val="0"/>
              </a:spcBef>
            </a:pPr>
            <a:r>
              <a:rPr lang="en-US" b="1" dirty="0" smtClean="0">
                <a:solidFill>
                  <a:srgbClr val="FF0000"/>
                </a:solidFill>
              </a:rPr>
              <a:t>FOR GA PLANS only:</a:t>
            </a:r>
            <a:r>
              <a:rPr lang="en-US" b="1" dirty="0" smtClean="0"/>
              <a:t> </a:t>
            </a:r>
          </a:p>
          <a:p>
            <a:pPr>
              <a:spcBef>
                <a:spcPct val="0"/>
              </a:spcBef>
            </a:pPr>
            <a:r>
              <a:rPr lang="en-US" dirty="0" smtClean="0"/>
              <a:t>You can always access your account online through Personal Savings Center to view all of the investment-related expenses in your plan. </a:t>
            </a:r>
          </a:p>
          <a:p>
            <a:pPr>
              <a:spcBef>
                <a:spcPct val="0"/>
              </a:spcBef>
            </a:pPr>
            <a:endParaRPr lang="en-US" dirty="0" smtClean="0"/>
          </a:p>
          <a:p>
            <a:endParaRPr lang="en-US" dirty="0"/>
          </a:p>
        </p:txBody>
      </p:sp>
      <p:sp>
        <p:nvSpPr>
          <p:cNvPr id="4" name="Slide Number Placeholder 3"/>
          <p:cNvSpPr>
            <a:spLocks noGrp="1"/>
          </p:cNvSpPr>
          <p:nvPr>
            <p:ph type="sldNum" sz="quarter" idx="10"/>
          </p:nvPr>
        </p:nvSpPr>
        <p:spPr/>
        <p:txBody>
          <a:bodyPr/>
          <a:lstStyle/>
          <a:p>
            <a:fld id="{DCB14925-7A35-4CCF-9386-4560E5F3789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US" b="1" dirty="0" smtClean="0">
                <a:solidFill>
                  <a:srgbClr val="FF0000"/>
                </a:solidFill>
              </a:rPr>
              <a:t>[OPTIONAL SLIDE]</a:t>
            </a:r>
          </a:p>
          <a:p>
            <a:pPr>
              <a:spcBef>
                <a:spcPct val="0"/>
              </a:spcBef>
            </a:pPr>
            <a:endParaRPr lang="en-US" dirty="0" smtClean="0"/>
          </a:p>
          <a:p>
            <a:pPr>
              <a:spcBef>
                <a:spcPct val="0"/>
              </a:spcBef>
            </a:pPr>
            <a:r>
              <a:rPr lang="en-US" dirty="0" smtClean="0"/>
              <a:t>Some mutual fund companies have established </a:t>
            </a:r>
            <a:r>
              <a:rPr lang="en-US" b="1" dirty="0" smtClean="0"/>
              <a:t>redemption fees</a:t>
            </a:r>
            <a:r>
              <a:rPr lang="en-US" dirty="0" smtClean="0"/>
              <a:t> for investors selling shares of a mutual fund before a specified time period. These fees are charged when a fund is sold  and are used to discourage frequent trading, which drives up the cost of managing a mutual fund.</a:t>
            </a:r>
          </a:p>
          <a:p>
            <a:pPr>
              <a:spcBef>
                <a:spcPct val="0"/>
              </a:spcBef>
            </a:pPr>
            <a:endParaRPr lang="en-US" dirty="0" smtClean="0"/>
          </a:p>
          <a:p>
            <a:pPr>
              <a:spcBef>
                <a:spcPct val="0"/>
              </a:spcBef>
            </a:pPr>
            <a:r>
              <a:rPr lang="en-US" dirty="0" smtClean="0"/>
              <a:t>Redemption fees are usually eliminated after someone participating in the plan has held the shares of a mutual fund for a certain period of time, which could be 30, 60 or 90 days -- or more. You can see redemption fees online at the Personal Savings Center website and on your quarterly account statements.</a:t>
            </a:r>
          </a:p>
          <a:p>
            <a:pPr>
              <a:spcBef>
                <a:spcPct val="0"/>
              </a:spcBef>
            </a:pPr>
            <a:endParaRPr lang="en-US" dirty="0" smtClean="0"/>
          </a:p>
          <a:p>
            <a:pPr>
              <a:spcBef>
                <a:spcPct val="0"/>
              </a:spcBef>
            </a:pPr>
            <a:r>
              <a:rPr lang="en-US" dirty="0" smtClean="0"/>
              <a:t>You might be able to avoid  paying these fees by waiting to sell this type of investment until after the redemption fee time period has passed.</a:t>
            </a:r>
          </a:p>
          <a:p>
            <a:pPr>
              <a:spcBef>
                <a:spcPct val="0"/>
              </a:spcBef>
            </a:pPr>
            <a:endParaRPr lang="en-US" dirty="0" smtClean="0"/>
          </a:p>
          <a:p>
            <a:pPr>
              <a:spcBef>
                <a:spcPct val="0"/>
              </a:spcBef>
            </a:pPr>
            <a:r>
              <a:rPr lang="en-US" b="1" dirty="0" smtClean="0"/>
              <a:t>Company stock fund fees </a:t>
            </a:r>
            <a:r>
              <a:rPr lang="en-US" dirty="0" smtClean="0"/>
              <a:t>are charged for buying and selling company stock. Smart investor tip: If your employer allows, you may be able to reduce these fees by buying/selling company stock in larger amounts or less frequently. </a:t>
            </a:r>
          </a:p>
          <a:p>
            <a:endParaRPr lang="en-US" dirty="0"/>
          </a:p>
        </p:txBody>
      </p:sp>
      <p:sp>
        <p:nvSpPr>
          <p:cNvPr id="4" name="Slide Number Placeholder 3"/>
          <p:cNvSpPr>
            <a:spLocks noGrp="1"/>
          </p:cNvSpPr>
          <p:nvPr>
            <p:ph type="sldNum" sz="quarter" idx="10"/>
          </p:nvPr>
        </p:nvSpPr>
        <p:spPr/>
        <p:txBody>
          <a:bodyPr/>
          <a:lstStyle/>
          <a:p>
            <a:fld id="{DCB14925-7A35-4CCF-9386-4560E5F3789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2BE0D2-19AB-4056-B67C-E9E75F0B9ACD}" type="datetimeFigureOut">
              <a:rPr lang="en-US" smtClean="0"/>
              <a:pPr/>
              <a:t>3/7/2012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19F3C8-FB8E-4C2D-82D4-8A14C0B1B81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2BE0D2-19AB-4056-B67C-E9E75F0B9ACD}" type="datetimeFigureOut">
              <a:rPr lang="en-US" smtClean="0"/>
              <a:pPr/>
              <a:t>3/7/2012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19F3C8-FB8E-4C2D-82D4-8A14C0B1B81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2BE0D2-19AB-4056-B67C-E9E75F0B9ACD}" type="datetimeFigureOut">
              <a:rPr lang="en-US" smtClean="0"/>
              <a:pPr/>
              <a:t>3/7/2012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19F3C8-FB8E-4C2D-82D4-8A14C0B1B81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 2">
    <p:spTree>
      <p:nvGrpSpPr>
        <p:cNvPr id="1" name=""/>
        <p:cNvGrpSpPr/>
        <p:nvPr/>
      </p:nvGrpSpPr>
      <p:grpSpPr>
        <a:xfrm>
          <a:off x="0" y="0"/>
          <a:ext cx="0" cy="0"/>
          <a:chOff x="0" y="0"/>
          <a:chExt cx="0" cy="0"/>
        </a:xfrm>
      </p:grpSpPr>
      <p:sp>
        <p:nvSpPr>
          <p:cNvPr id="4098" name="Rectangle 2"/>
          <p:cNvSpPr>
            <a:spLocks noGrp="1" noChangeArrowheads="1"/>
          </p:cNvSpPr>
          <p:nvPr>
            <p:ph type="ctrTitle" hasCustomPrompt="1"/>
          </p:nvPr>
        </p:nvSpPr>
        <p:spPr>
          <a:xfrm>
            <a:off x="227013" y="227013"/>
            <a:ext cx="6402387" cy="457200"/>
          </a:xfrm>
        </p:spPr>
        <p:txBody>
          <a:bodyPr/>
          <a:lstStyle>
            <a:lvl1pPr>
              <a:defRPr/>
            </a:lvl1pPr>
          </a:lstStyle>
          <a:p>
            <a:r>
              <a:rPr lang="en-US" dirty="0" smtClean="0"/>
              <a:t>Title</a:t>
            </a:r>
            <a:endParaRPr lang="en-US" dirty="0"/>
          </a:p>
        </p:txBody>
      </p:sp>
      <p:sp>
        <p:nvSpPr>
          <p:cNvPr id="4099" name="Rectangle 3"/>
          <p:cNvSpPr>
            <a:spLocks noGrp="1" noChangeArrowheads="1"/>
          </p:cNvSpPr>
          <p:nvPr>
            <p:ph type="subTitle" idx="1" hasCustomPrompt="1"/>
          </p:nvPr>
        </p:nvSpPr>
        <p:spPr>
          <a:xfrm>
            <a:off x="228600" y="914400"/>
            <a:ext cx="6400800" cy="457200"/>
          </a:xfrm>
        </p:spPr>
        <p:txBody>
          <a:bodyPr/>
          <a:lstStyle>
            <a:lvl1pPr marL="0" indent="0">
              <a:buFontTx/>
              <a:buNone/>
              <a:defRPr sz="1400"/>
            </a:lvl1pPr>
          </a:lstStyle>
          <a:p>
            <a:r>
              <a:rPr lang="en-US" dirty="0" smtClean="0"/>
              <a:t>Date</a:t>
            </a:r>
            <a:endParaRPr lang="en-US" dirty="0"/>
          </a:p>
        </p:txBody>
      </p:sp>
      <p:pic>
        <p:nvPicPr>
          <p:cNvPr id="8" name="Picture 7" descr="TS_bmk_sm_cmyk.eps"/>
          <p:cNvPicPr>
            <a:picLocks noChangeAspect="1"/>
          </p:cNvPicPr>
          <p:nvPr userDrawn="1"/>
        </p:nvPicPr>
        <p:blipFill>
          <a:blip r:embed="rId2" cstate="screen"/>
          <a:stretch>
            <a:fillRect/>
          </a:stretch>
        </p:blipFill>
        <p:spPr>
          <a:xfrm>
            <a:off x="7772400" y="228945"/>
            <a:ext cx="1066800" cy="690753"/>
          </a:xfrm>
          <a:prstGeom prst="rect">
            <a:avLst/>
          </a:prstGeom>
        </p:spPr>
      </p:pic>
      <p:sp>
        <p:nvSpPr>
          <p:cNvPr id="12" name="Text Placeholder 8"/>
          <p:cNvSpPr>
            <a:spLocks noGrp="1"/>
          </p:cNvSpPr>
          <p:nvPr>
            <p:ph type="body" sz="quarter" idx="10"/>
          </p:nvPr>
        </p:nvSpPr>
        <p:spPr>
          <a:xfrm>
            <a:off x="228600" y="1676400"/>
            <a:ext cx="6400800" cy="1524000"/>
          </a:xfrm>
        </p:spPr>
        <p:txBody>
          <a:bodyPr/>
          <a:lstStyle>
            <a:lvl1pPr>
              <a:defRPr sz="1800"/>
            </a:lvl1pPr>
            <a:lvl2pPr>
              <a:buFont typeface="Arial"/>
              <a:buChar char="•"/>
              <a:defRPr/>
            </a:lvl2pPr>
          </a:lstStyle>
          <a:p>
            <a:pPr lvl="0"/>
            <a:r>
              <a:rPr lang="en-US" smtClean="0"/>
              <a:t>Click to edit Master text styles</a:t>
            </a:r>
          </a:p>
          <a:p>
            <a:pPr lvl="1"/>
            <a:r>
              <a:rPr lang="en-US" smtClean="0"/>
              <a:t>Second level</a:t>
            </a:r>
          </a:p>
          <a:p>
            <a:pPr lvl="2"/>
            <a:r>
              <a:rPr lang="en-US" smtClean="0"/>
              <a:t>Third level</a:t>
            </a:r>
          </a:p>
        </p:txBody>
      </p:sp>
      <p:pic>
        <p:nvPicPr>
          <p:cNvPr id="11" name="Picture 10" descr="Family-sitting.jpg"/>
          <p:cNvPicPr>
            <a:picLocks noChangeAspect="1"/>
          </p:cNvPicPr>
          <p:nvPr userDrawn="1"/>
        </p:nvPicPr>
        <p:blipFill>
          <a:blip r:embed="rId3" cstate="screen"/>
          <a:stretch>
            <a:fillRect/>
          </a:stretch>
        </p:blipFill>
        <p:spPr>
          <a:xfrm>
            <a:off x="0" y="4114800"/>
            <a:ext cx="9144000" cy="27432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le Slide 9">
    <p:spTree>
      <p:nvGrpSpPr>
        <p:cNvPr id="1" name=""/>
        <p:cNvGrpSpPr/>
        <p:nvPr/>
      </p:nvGrpSpPr>
      <p:grpSpPr>
        <a:xfrm>
          <a:off x="0" y="0"/>
          <a:ext cx="0" cy="0"/>
          <a:chOff x="0" y="0"/>
          <a:chExt cx="0" cy="0"/>
        </a:xfrm>
      </p:grpSpPr>
      <p:sp>
        <p:nvSpPr>
          <p:cNvPr id="4098" name="Rectangle 2"/>
          <p:cNvSpPr>
            <a:spLocks noGrp="1" noChangeArrowheads="1"/>
          </p:cNvSpPr>
          <p:nvPr>
            <p:ph type="ctrTitle" hasCustomPrompt="1"/>
          </p:nvPr>
        </p:nvSpPr>
        <p:spPr>
          <a:xfrm>
            <a:off x="227013" y="227013"/>
            <a:ext cx="6402387" cy="457200"/>
          </a:xfrm>
        </p:spPr>
        <p:txBody>
          <a:bodyPr/>
          <a:lstStyle>
            <a:lvl1pPr>
              <a:defRPr/>
            </a:lvl1pPr>
          </a:lstStyle>
          <a:p>
            <a:r>
              <a:rPr lang="en-US" dirty="0" smtClean="0"/>
              <a:t>Title</a:t>
            </a:r>
            <a:endParaRPr lang="en-US" dirty="0"/>
          </a:p>
        </p:txBody>
      </p:sp>
      <p:sp>
        <p:nvSpPr>
          <p:cNvPr id="4099" name="Rectangle 3"/>
          <p:cNvSpPr>
            <a:spLocks noGrp="1" noChangeArrowheads="1"/>
          </p:cNvSpPr>
          <p:nvPr>
            <p:ph type="subTitle" idx="1" hasCustomPrompt="1"/>
          </p:nvPr>
        </p:nvSpPr>
        <p:spPr>
          <a:xfrm>
            <a:off x="228600" y="914400"/>
            <a:ext cx="6400800" cy="457200"/>
          </a:xfrm>
        </p:spPr>
        <p:txBody>
          <a:bodyPr/>
          <a:lstStyle>
            <a:lvl1pPr marL="0" indent="0">
              <a:buFontTx/>
              <a:buNone/>
              <a:defRPr sz="1400"/>
            </a:lvl1pPr>
          </a:lstStyle>
          <a:p>
            <a:r>
              <a:rPr lang="en-US" dirty="0" smtClean="0"/>
              <a:t>Date</a:t>
            </a:r>
            <a:endParaRPr lang="en-US" dirty="0"/>
          </a:p>
        </p:txBody>
      </p:sp>
      <p:pic>
        <p:nvPicPr>
          <p:cNvPr id="8" name="Picture 7" descr="TS_bmk_sm_cmyk.eps"/>
          <p:cNvPicPr>
            <a:picLocks noChangeAspect="1"/>
          </p:cNvPicPr>
          <p:nvPr userDrawn="1"/>
        </p:nvPicPr>
        <p:blipFill>
          <a:blip r:embed="rId2" cstate="screen"/>
          <a:stretch>
            <a:fillRect/>
          </a:stretch>
        </p:blipFill>
        <p:spPr>
          <a:xfrm>
            <a:off x="7772400" y="228945"/>
            <a:ext cx="1066800" cy="690753"/>
          </a:xfrm>
          <a:prstGeom prst="rect">
            <a:avLst/>
          </a:prstGeom>
        </p:spPr>
      </p:pic>
      <p:sp>
        <p:nvSpPr>
          <p:cNvPr id="9" name="Text Placeholder 8"/>
          <p:cNvSpPr>
            <a:spLocks noGrp="1"/>
          </p:cNvSpPr>
          <p:nvPr>
            <p:ph type="body" sz="quarter" idx="10"/>
          </p:nvPr>
        </p:nvSpPr>
        <p:spPr>
          <a:xfrm>
            <a:off x="228600" y="1676400"/>
            <a:ext cx="6400800" cy="1524000"/>
          </a:xfrm>
        </p:spPr>
        <p:txBody>
          <a:bodyPr/>
          <a:lstStyle>
            <a:lvl1pPr>
              <a:defRPr sz="1800"/>
            </a:lvl1pPr>
            <a:lvl2pPr>
              <a:buFont typeface="Arial"/>
              <a:buChar char="•"/>
              <a:defRPr/>
            </a:lvl2pPr>
          </a:lstStyle>
          <a:p>
            <a:pPr lvl="0"/>
            <a:r>
              <a:rPr lang="en-US" smtClean="0"/>
              <a:t>Click to edit Master text styles</a:t>
            </a:r>
          </a:p>
          <a:p>
            <a:pPr lvl="1"/>
            <a:r>
              <a:rPr lang="en-US" smtClean="0"/>
              <a:t>Second level</a:t>
            </a:r>
          </a:p>
          <a:p>
            <a:pPr lvl="2"/>
            <a:r>
              <a:rPr lang="en-US" smtClean="0"/>
              <a:t>Third level</a:t>
            </a:r>
          </a:p>
        </p:txBody>
      </p:sp>
      <p:pic>
        <p:nvPicPr>
          <p:cNvPr id="7" name="Picture 6" descr="Woman-Focused.jpg"/>
          <p:cNvPicPr>
            <a:picLocks noChangeAspect="1"/>
          </p:cNvPicPr>
          <p:nvPr userDrawn="1"/>
        </p:nvPicPr>
        <p:blipFill>
          <a:blip r:embed="rId3" cstate="screen"/>
          <a:stretch>
            <a:fillRect/>
          </a:stretch>
        </p:blipFill>
        <p:spPr>
          <a:xfrm>
            <a:off x="0" y="4114800"/>
            <a:ext cx="9144000" cy="27432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stretch>
            <a:fillRect/>
          </a:stretch>
        </p:blipFill>
        <p:spPr bwMode="auto">
          <a:xfrm>
            <a:off x="5954" y="0"/>
            <a:ext cx="9132092" cy="6303232"/>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4219F3C8-FB8E-4C2D-82D4-8A14C0B1B81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2BE0D2-19AB-4056-B67C-E9E75F0B9ACD}" type="datetimeFigureOut">
              <a:rPr lang="en-US" smtClean="0"/>
              <a:pPr/>
              <a:t>3/7/2012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19F3C8-FB8E-4C2D-82D4-8A14C0B1B81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2BE0D2-19AB-4056-B67C-E9E75F0B9ACD}" type="datetimeFigureOut">
              <a:rPr lang="en-US" smtClean="0"/>
              <a:pPr/>
              <a:t>3/7/2012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19F3C8-FB8E-4C2D-82D4-8A14C0B1B81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2BE0D2-19AB-4056-B67C-E9E75F0B9ACD}" type="datetimeFigureOut">
              <a:rPr lang="en-US" smtClean="0"/>
              <a:pPr/>
              <a:t>3/7/2012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19F3C8-FB8E-4C2D-82D4-8A14C0B1B81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2BE0D2-19AB-4056-B67C-E9E75F0B9ACD}" type="datetimeFigureOut">
              <a:rPr lang="en-US" smtClean="0"/>
              <a:pPr/>
              <a:t>3/7/2012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19F3C8-FB8E-4C2D-82D4-8A14C0B1B81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2BE0D2-19AB-4056-B67C-E9E75F0B9ACD}" type="datetimeFigureOut">
              <a:rPr lang="en-US" smtClean="0"/>
              <a:pPr/>
              <a:t>3/7/2012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19F3C8-FB8E-4C2D-82D4-8A14C0B1B81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2BE0D2-19AB-4056-B67C-E9E75F0B9ACD}" type="datetimeFigureOut">
              <a:rPr lang="en-US" smtClean="0"/>
              <a:pPr/>
              <a:t>3/7/2012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19F3C8-FB8E-4C2D-82D4-8A14C0B1B81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2BE0D2-19AB-4056-B67C-E9E75F0B9ACD}" type="datetimeFigureOut">
              <a:rPr lang="en-US" smtClean="0"/>
              <a:pPr/>
              <a:t>3/7/2012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19F3C8-FB8E-4C2D-82D4-8A14C0B1B81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2BE0D2-19AB-4056-B67C-E9E75F0B9ACD}" type="datetimeFigureOut">
              <a:rPr lang="en-US" smtClean="0"/>
              <a:pPr/>
              <a:t>3/7/2012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19F3C8-FB8E-4C2D-82D4-8A14C0B1B81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stretch>
            <a:fillRect/>
          </a:stretch>
        </p:blipFill>
        <p:spPr bwMode="auto">
          <a:xfrm>
            <a:off x="0" y="0"/>
            <a:ext cx="9144000" cy="6096000"/>
          </a:xfrm>
          <a:prstGeom prst="rect">
            <a:avLst/>
          </a:prstGeom>
          <a:noFill/>
          <a:ln w="9525">
            <a:noFill/>
            <a:miter lim="800000"/>
            <a:headEnd/>
            <a:tailEnd/>
          </a:ln>
          <a:effectLst/>
        </p:spPr>
      </p:pic>
      <p:pic>
        <p:nvPicPr>
          <p:cNvPr id="6" name="Picture 2"/>
          <p:cNvPicPr>
            <a:picLocks noChangeAspect="1" noChangeArrowheads="1"/>
          </p:cNvPicPr>
          <p:nvPr/>
        </p:nvPicPr>
        <p:blipFill>
          <a:blip r:embed="rId4" cstate="print"/>
          <a:stretch>
            <a:fillRect/>
          </a:stretch>
        </p:blipFill>
        <p:spPr bwMode="auto">
          <a:xfrm>
            <a:off x="0" y="4122332"/>
            <a:ext cx="9144000" cy="2735668"/>
          </a:xfrm>
          <a:prstGeom prst="rect">
            <a:avLst/>
          </a:prstGeom>
          <a:noFill/>
          <a:ln w="9525">
            <a:noFill/>
            <a:miter lim="800000"/>
            <a:headEnd/>
            <a:tailEnd/>
          </a:ln>
          <a:effectLst/>
        </p:spPr>
      </p:pic>
      <p:sp>
        <p:nvSpPr>
          <p:cNvPr id="4" name="Title 4"/>
          <p:cNvSpPr txBox="1">
            <a:spLocks/>
          </p:cNvSpPr>
          <p:nvPr/>
        </p:nvSpPr>
        <p:spPr bwMode="auto">
          <a:xfrm>
            <a:off x="608013" y="5791200"/>
            <a:ext cx="6402387" cy="457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r>
              <a:rPr lang="en-US" sz="2000" dirty="0" smtClean="0">
                <a:latin typeface="Helvetica" pitchFamily="34" charset="0"/>
                <a:cs typeface="Helvetica" pitchFamily="34" charset="0"/>
              </a:rPr>
              <a:t>Making Informed Choices About Your Retirement Plan</a:t>
            </a:r>
          </a:p>
        </p:txBody>
      </p:sp>
      <p:sp>
        <p:nvSpPr>
          <p:cNvPr id="5" name="Title 4"/>
          <p:cNvSpPr txBox="1">
            <a:spLocks/>
          </p:cNvSpPr>
          <p:nvPr/>
        </p:nvSpPr>
        <p:spPr bwMode="auto">
          <a:xfrm>
            <a:off x="609600" y="6400800"/>
            <a:ext cx="6402387" cy="304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fontAlgn="base">
              <a:spcBef>
                <a:spcPct val="0"/>
              </a:spcBef>
              <a:spcAft>
                <a:spcPct val="0"/>
              </a:spcAft>
              <a:defRPr/>
            </a:pPr>
            <a:r>
              <a:rPr kumimoji="0" lang="en-US" sz="1400" b="0" i="0" u="none" strike="noStrike" kern="0" cap="none" spc="0" normalizeH="0" baseline="0" noProof="0" dirty="0" smtClean="0">
                <a:ln>
                  <a:noFill/>
                </a:ln>
                <a:solidFill>
                  <a:srgbClr val="131313"/>
                </a:solidFill>
                <a:effectLst/>
                <a:uLnTx/>
                <a:uFillTx/>
                <a:latin typeface="Helvetica" pitchFamily="34" charset="0"/>
                <a:ea typeface="+mj-ea"/>
                <a:cs typeface="+mj-cs"/>
              </a:rPr>
              <a:t>Presented by </a:t>
            </a:r>
            <a:r>
              <a:rPr lang="en-US" sz="1400" kern="0" dirty="0" smtClean="0">
                <a:solidFill>
                  <a:srgbClr val="131313"/>
                </a:solidFill>
                <a:latin typeface="Helvetica" pitchFamily="34" charset="0"/>
                <a:ea typeface="+mj-ea"/>
                <a:cs typeface="+mj-cs"/>
              </a:rPr>
              <a:t>StanCorp Equities, Inc., member FINRA </a:t>
            </a:r>
            <a:endParaRPr kumimoji="0" lang="en-US" sz="1400" b="0" i="0" u="none" strike="noStrike" kern="0" cap="none" spc="0" normalizeH="0" baseline="0" noProof="0" dirty="0">
              <a:ln>
                <a:noFill/>
              </a:ln>
              <a:solidFill>
                <a:srgbClr val="131313"/>
              </a:solidFill>
              <a:effectLst/>
              <a:uLnTx/>
              <a:uFillTx/>
              <a:latin typeface="Helvetica" pitchFamily="34" charset="0"/>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txBox="1">
            <a:spLocks/>
          </p:cNvSpPr>
          <p:nvPr/>
        </p:nvSpPr>
        <p:spPr bwMode="auto">
          <a:xfrm>
            <a:off x="381000" y="1295400"/>
            <a:ext cx="86106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2400" kern="0" dirty="0" smtClean="0">
                <a:solidFill>
                  <a:srgbClr val="131313"/>
                </a:solidFill>
                <a:latin typeface="Arial" pitchFamily="34" charset="0"/>
                <a:cs typeface="Arial" pitchFamily="34" charset="0"/>
              </a:rPr>
              <a:t>Investment Fees</a:t>
            </a:r>
            <a:endParaRPr kumimoji="0" lang="en-US" sz="2400" b="0" i="0" u="none" strike="noStrike" kern="0" cap="none" spc="0" normalizeH="0" baseline="0" noProof="0" dirty="0">
              <a:ln>
                <a:noFill/>
              </a:ln>
              <a:solidFill>
                <a:srgbClr val="131313"/>
              </a:solidFill>
              <a:effectLst/>
              <a:uLnTx/>
              <a:uFillTx/>
              <a:latin typeface="Arial" pitchFamily="34" charset="0"/>
              <a:cs typeface="Arial" pitchFamily="34" charset="0"/>
            </a:endParaRPr>
          </a:p>
        </p:txBody>
      </p:sp>
      <p:sp>
        <p:nvSpPr>
          <p:cNvPr id="43" name="Content Placeholder 5"/>
          <p:cNvSpPr>
            <a:spLocks noGrp="1"/>
          </p:cNvSpPr>
          <p:nvPr>
            <p:ph idx="4294967295"/>
          </p:nvPr>
        </p:nvSpPr>
        <p:spPr>
          <a:xfrm>
            <a:off x="304800" y="1981200"/>
            <a:ext cx="4038600" cy="3276600"/>
          </a:xfrm>
          <a:prstGeom prst="rect">
            <a:avLst/>
          </a:prstGeom>
        </p:spPr>
        <p:txBody>
          <a:bodyPr>
            <a:normAutofit/>
          </a:bodyPr>
          <a:lstStyle/>
          <a:p>
            <a:pPr>
              <a:spcAft>
                <a:spcPts val="1200"/>
              </a:spcAft>
            </a:pPr>
            <a:r>
              <a:rPr lang="en-US" sz="2200" b="1" dirty="0" smtClean="0">
                <a:solidFill>
                  <a:srgbClr val="006A71"/>
                </a:solidFill>
                <a:latin typeface="Arial" pitchFamily="34" charset="0"/>
                <a:cs typeface="Arial" pitchFamily="34" charset="0"/>
              </a:rPr>
              <a:t>Mutual fund fees </a:t>
            </a:r>
          </a:p>
          <a:p>
            <a:pPr lvl="1">
              <a:spcAft>
                <a:spcPts val="1200"/>
              </a:spcAft>
              <a:buFont typeface="Arial" pitchFamily="34" charset="0"/>
              <a:buChar char="•"/>
            </a:pPr>
            <a:r>
              <a:rPr lang="en-US" sz="1800" dirty="0" smtClean="0">
                <a:latin typeface="Arial" pitchFamily="34" charset="0"/>
                <a:cs typeface="Arial" pitchFamily="34" charset="0"/>
              </a:rPr>
              <a:t>Front-end load </a:t>
            </a:r>
          </a:p>
          <a:p>
            <a:pPr lvl="1">
              <a:spcAft>
                <a:spcPts val="1200"/>
              </a:spcAft>
              <a:buFont typeface="Arial" pitchFamily="34" charset="0"/>
              <a:buChar char="•"/>
            </a:pPr>
            <a:r>
              <a:rPr lang="en-US" sz="1800" dirty="0" smtClean="0">
                <a:latin typeface="Arial" pitchFamily="34" charset="0"/>
                <a:cs typeface="Arial" pitchFamily="34" charset="0"/>
              </a:rPr>
              <a:t>Back-end load</a:t>
            </a:r>
          </a:p>
          <a:p>
            <a:pPr lvl="1">
              <a:spcAft>
                <a:spcPts val="1200"/>
              </a:spcAft>
              <a:buFont typeface="Arial" pitchFamily="34" charset="0"/>
              <a:buChar char="•"/>
            </a:pPr>
            <a:r>
              <a:rPr lang="en-US" sz="1800" dirty="0" smtClean="0">
                <a:latin typeface="Arial" pitchFamily="34" charset="0"/>
                <a:cs typeface="Arial" pitchFamily="34" charset="0"/>
              </a:rPr>
              <a:t>Rule 12b-1 fees</a:t>
            </a:r>
          </a:p>
          <a:p>
            <a:pPr marL="0" marR="0" lvl="0" indent="0" defTabSz="914400" eaLnBrk="1" fontAlgn="auto" latinLnBrk="0" hangingPunct="1">
              <a:lnSpc>
                <a:spcPct val="100000"/>
              </a:lnSpc>
              <a:spcBef>
                <a:spcPts val="0"/>
              </a:spcBef>
              <a:spcAft>
                <a:spcPts val="1200"/>
              </a:spcAft>
              <a:buClrTx/>
              <a:buSzTx/>
              <a:buFontTx/>
              <a:buNone/>
              <a:tabLst/>
              <a:defRPr/>
            </a:pPr>
            <a:endParaRPr kumimoji="0" lang="en-US" sz="1800" b="1" i="0" u="none" strike="noStrike" kern="0" cap="none" spc="0" normalizeH="0" baseline="0" noProof="0" dirty="0" smtClean="0">
              <a:ln>
                <a:noFill/>
              </a:ln>
              <a:solidFill>
                <a:srgbClr val="004EA8"/>
              </a:solidFill>
              <a:effectLst/>
              <a:uLnTx/>
              <a:uFillTx/>
            </a:endParaRPr>
          </a:p>
        </p:txBody>
      </p:sp>
      <p:sp>
        <p:nvSpPr>
          <p:cNvPr id="8" name="TextBox 7"/>
          <p:cNvSpPr txBox="1"/>
          <p:nvPr/>
        </p:nvSpPr>
        <p:spPr>
          <a:xfrm>
            <a:off x="0" y="6443990"/>
            <a:ext cx="9144000" cy="253916"/>
          </a:xfrm>
          <a:prstGeom prst="rect">
            <a:avLst/>
          </a:prstGeom>
          <a:noFill/>
        </p:spPr>
        <p:txBody>
          <a:bodyPr wrap="square" rtlCol="0">
            <a:spAutoFit/>
          </a:bodyPr>
          <a:lstStyle/>
          <a:p>
            <a:r>
              <a:rPr lang="en-US" sz="900" dirty="0" smtClean="0">
                <a:latin typeface="Arial" pitchFamily="34" charset="0"/>
                <a:cs typeface="Arial" pitchFamily="34" charset="0"/>
              </a:rPr>
              <a:t>          ©2011 Standard Retirement Services, Inc.                                                                                                                    </a:t>
            </a:r>
            <a:r>
              <a:rPr lang="en-US" sz="1050" b="1" dirty="0" smtClean="0">
                <a:latin typeface="Arial" pitchFamily="34" charset="0"/>
                <a:cs typeface="Arial" pitchFamily="34" charset="0"/>
              </a:rPr>
              <a:t>What You Need To Know About Fees</a:t>
            </a:r>
            <a:endParaRPr lang="en-US" sz="1050" b="1" dirty="0">
              <a:latin typeface="Arial" pitchFamily="34" charset="0"/>
              <a:cs typeface="Arial" pitchFamily="34" charset="0"/>
            </a:endParaRPr>
          </a:p>
        </p:txBody>
      </p:sp>
      <p:pic>
        <p:nvPicPr>
          <p:cNvPr id="9" name="Picture 2" descr="\\sfgdata\share\graphics\For-Designers\The Standard Brand Identity\2010 Brand Imagery\80608273.jpg"/>
          <p:cNvPicPr>
            <a:picLocks noChangeAspect="1" noChangeArrowheads="1"/>
          </p:cNvPicPr>
          <p:nvPr/>
        </p:nvPicPr>
        <p:blipFill>
          <a:blip r:embed="rId3" cstate="print"/>
          <a:stretch>
            <a:fillRect/>
          </a:stretch>
        </p:blipFill>
        <p:spPr bwMode="auto">
          <a:xfrm>
            <a:off x="5867400" y="2058641"/>
            <a:ext cx="3276598" cy="378797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txBox="1">
            <a:spLocks/>
          </p:cNvSpPr>
          <p:nvPr/>
        </p:nvSpPr>
        <p:spPr bwMode="auto">
          <a:xfrm>
            <a:off x="381000" y="1295400"/>
            <a:ext cx="86106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2400" kern="0" dirty="0" smtClean="0">
                <a:solidFill>
                  <a:srgbClr val="131313"/>
                </a:solidFill>
                <a:latin typeface="Arial" pitchFamily="34" charset="0"/>
                <a:cs typeface="Arial" pitchFamily="34" charset="0"/>
              </a:rPr>
              <a:t>Investment Fees</a:t>
            </a:r>
            <a:endParaRPr kumimoji="0" lang="en-US" sz="2400" b="0" i="0" u="none" strike="noStrike" kern="0" cap="none" spc="0" normalizeH="0" baseline="0" noProof="0" dirty="0">
              <a:ln>
                <a:noFill/>
              </a:ln>
              <a:solidFill>
                <a:srgbClr val="131313"/>
              </a:solidFill>
              <a:effectLst/>
              <a:uLnTx/>
              <a:uFillTx/>
              <a:latin typeface="Arial" pitchFamily="34" charset="0"/>
              <a:cs typeface="Arial" pitchFamily="34" charset="0"/>
            </a:endParaRPr>
          </a:p>
        </p:txBody>
      </p:sp>
      <p:sp>
        <p:nvSpPr>
          <p:cNvPr id="43" name="Content Placeholder 5"/>
          <p:cNvSpPr>
            <a:spLocks noGrp="1"/>
          </p:cNvSpPr>
          <p:nvPr>
            <p:ph idx="4294967295"/>
          </p:nvPr>
        </p:nvSpPr>
        <p:spPr>
          <a:xfrm>
            <a:off x="304800" y="1981200"/>
            <a:ext cx="4038600" cy="3276600"/>
          </a:xfrm>
          <a:prstGeom prst="rect">
            <a:avLst/>
          </a:prstGeom>
        </p:spPr>
        <p:txBody>
          <a:bodyPr>
            <a:normAutofit/>
          </a:bodyPr>
          <a:lstStyle/>
          <a:p>
            <a:pPr>
              <a:spcAft>
                <a:spcPts val="1200"/>
              </a:spcAft>
            </a:pPr>
            <a:r>
              <a:rPr lang="en-US" sz="2000" b="1" dirty="0" smtClean="0">
                <a:solidFill>
                  <a:srgbClr val="006A71"/>
                </a:solidFill>
                <a:latin typeface="Arial" pitchFamily="34" charset="0"/>
                <a:cs typeface="Arial" pitchFamily="34" charset="0"/>
              </a:rPr>
              <a:t>Brokerage windows</a:t>
            </a:r>
          </a:p>
          <a:p>
            <a:pPr lvl="1">
              <a:spcAft>
                <a:spcPts val="1200"/>
              </a:spcAft>
              <a:buFont typeface="Arial" pitchFamily="34" charset="0"/>
              <a:buChar char="•"/>
            </a:pPr>
            <a:r>
              <a:rPr lang="en-US" sz="1800" dirty="0" smtClean="0">
                <a:latin typeface="Arial" pitchFamily="34" charset="0"/>
                <a:cs typeface="Arial" pitchFamily="34" charset="0"/>
              </a:rPr>
              <a:t>Individual stocks, bonds</a:t>
            </a:r>
          </a:p>
          <a:p>
            <a:pPr lvl="1">
              <a:spcAft>
                <a:spcPts val="1200"/>
              </a:spcAft>
              <a:buFont typeface="Arial" pitchFamily="34" charset="0"/>
              <a:buChar char="•"/>
            </a:pPr>
            <a:r>
              <a:rPr lang="en-US" sz="1800" dirty="0" smtClean="0">
                <a:latin typeface="Arial" pitchFamily="34" charset="0"/>
                <a:cs typeface="Arial" pitchFamily="34" charset="0"/>
              </a:rPr>
              <a:t>Other investment products</a:t>
            </a:r>
          </a:p>
          <a:p>
            <a:pPr>
              <a:spcAft>
                <a:spcPts val="1200"/>
              </a:spcAft>
            </a:pPr>
            <a:r>
              <a:rPr lang="en-US" sz="2000" b="1" dirty="0" smtClean="0">
                <a:solidFill>
                  <a:srgbClr val="006A71"/>
                </a:solidFill>
                <a:latin typeface="Arial" pitchFamily="34" charset="0"/>
                <a:cs typeface="Arial" pitchFamily="34" charset="0"/>
              </a:rPr>
              <a:t>Investment advice</a:t>
            </a:r>
          </a:p>
          <a:p>
            <a:pPr>
              <a:spcAft>
                <a:spcPts val="1200"/>
              </a:spcAft>
            </a:pPr>
            <a:r>
              <a:rPr lang="en-US" sz="2000" b="1" dirty="0" smtClean="0">
                <a:solidFill>
                  <a:srgbClr val="006A71"/>
                </a:solidFill>
                <a:latin typeface="Arial" pitchFamily="34" charset="0"/>
                <a:cs typeface="Arial" pitchFamily="34" charset="0"/>
              </a:rPr>
              <a:t>Account management services</a:t>
            </a:r>
          </a:p>
          <a:p>
            <a:pPr marL="0" marR="0" lvl="0" indent="0" defTabSz="914400" eaLnBrk="1" fontAlgn="auto" latinLnBrk="0" hangingPunct="1">
              <a:lnSpc>
                <a:spcPct val="100000"/>
              </a:lnSpc>
              <a:spcBef>
                <a:spcPts val="0"/>
              </a:spcBef>
              <a:spcAft>
                <a:spcPts val="1200"/>
              </a:spcAft>
              <a:buClrTx/>
              <a:buSzTx/>
              <a:buFontTx/>
              <a:buNone/>
              <a:tabLst/>
              <a:defRPr/>
            </a:pPr>
            <a:endParaRPr kumimoji="0" lang="en-US" sz="1800" b="1" i="0" u="none" strike="noStrike" kern="0" cap="none" spc="0" normalizeH="0" baseline="0" noProof="0" dirty="0" smtClean="0">
              <a:ln>
                <a:noFill/>
              </a:ln>
              <a:solidFill>
                <a:srgbClr val="004EA8"/>
              </a:solidFill>
              <a:effectLst/>
              <a:uLnTx/>
              <a:uFillTx/>
            </a:endParaRPr>
          </a:p>
        </p:txBody>
      </p:sp>
      <p:sp>
        <p:nvSpPr>
          <p:cNvPr id="7" name="TextBox 6"/>
          <p:cNvSpPr txBox="1"/>
          <p:nvPr/>
        </p:nvSpPr>
        <p:spPr>
          <a:xfrm>
            <a:off x="0" y="6443990"/>
            <a:ext cx="9144000" cy="253916"/>
          </a:xfrm>
          <a:prstGeom prst="rect">
            <a:avLst/>
          </a:prstGeom>
          <a:noFill/>
        </p:spPr>
        <p:txBody>
          <a:bodyPr wrap="square" rtlCol="0">
            <a:spAutoFit/>
          </a:bodyPr>
          <a:lstStyle/>
          <a:p>
            <a:r>
              <a:rPr lang="en-US" sz="900" dirty="0" smtClean="0">
                <a:latin typeface="Arial" pitchFamily="34" charset="0"/>
                <a:cs typeface="Arial" pitchFamily="34" charset="0"/>
              </a:rPr>
              <a:t>          ©2011 Standard Retirement Services, Inc.                                                                                                                    </a:t>
            </a:r>
            <a:r>
              <a:rPr lang="en-US" sz="1050" b="1" dirty="0" smtClean="0">
                <a:latin typeface="Arial" pitchFamily="34" charset="0"/>
                <a:cs typeface="Arial" pitchFamily="34" charset="0"/>
              </a:rPr>
              <a:t>What You Need To Know About Fees</a:t>
            </a:r>
            <a:endParaRPr lang="en-US" sz="1050" b="1" dirty="0">
              <a:latin typeface="Arial" pitchFamily="34" charset="0"/>
              <a:cs typeface="Arial" pitchFamily="34" charset="0"/>
            </a:endParaRPr>
          </a:p>
        </p:txBody>
      </p:sp>
      <p:pic>
        <p:nvPicPr>
          <p:cNvPr id="8" name="Picture 2" descr="\\sfgdata\share\graphics\For-Designers\The Standard Brand Identity\2010 Brand Imagery\80608273.jpg"/>
          <p:cNvPicPr>
            <a:picLocks noChangeAspect="1" noChangeArrowheads="1"/>
          </p:cNvPicPr>
          <p:nvPr/>
        </p:nvPicPr>
        <p:blipFill>
          <a:blip r:embed="rId3" cstate="print"/>
          <a:stretch>
            <a:fillRect/>
          </a:stretch>
        </p:blipFill>
        <p:spPr bwMode="auto">
          <a:xfrm>
            <a:off x="5867400" y="2058641"/>
            <a:ext cx="3276598" cy="378797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txBox="1">
            <a:spLocks/>
          </p:cNvSpPr>
          <p:nvPr/>
        </p:nvSpPr>
        <p:spPr bwMode="auto">
          <a:xfrm>
            <a:off x="381000" y="1295400"/>
            <a:ext cx="86106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fontAlgn="base">
              <a:spcBef>
                <a:spcPct val="20000"/>
              </a:spcBef>
              <a:spcAft>
                <a:spcPct val="0"/>
              </a:spcAft>
              <a:defRPr/>
            </a:pPr>
            <a:r>
              <a:rPr lang="en-US" sz="2400" kern="0" dirty="0" smtClean="0">
                <a:solidFill>
                  <a:srgbClr val="131313"/>
                </a:solidFill>
                <a:latin typeface="Arial"/>
              </a:rPr>
              <a:t>Administration Fees</a:t>
            </a:r>
          </a:p>
          <a:p>
            <a:pPr fontAlgn="base">
              <a:spcBef>
                <a:spcPct val="20000"/>
              </a:spcBef>
              <a:spcAft>
                <a:spcPct val="0"/>
              </a:spcAft>
              <a:defRPr/>
            </a:pPr>
            <a:endParaRPr kumimoji="0" lang="en-US" sz="2400" b="0" i="0" u="none" strike="noStrike" kern="0" cap="none" spc="0" normalizeH="0" baseline="0" noProof="0" dirty="0">
              <a:ln>
                <a:noFill/>
              </a:ln>
              <a:solidFill>
                <a:srgbClr val="131313"/>
              </a:solidFill>
              <a:effectLst/>
              <a:uLnTx/>
              <a:uFillTx/>
              <a:latin typeface="Arial" pitchFamily="34" charset="0"/>
              <a:cs typeface="Arial" pitchFamily="34" charset="0"/>
            </a:endParaRPr>
          </a:p>
        </p:txBody>
      </p:sp>
      <p:sp>
        <p:nvSpPr>
          <p:cNvPr id="15" name="Content Placeholder 5"/>
          <p:cNvSpPr txBox="1">
            <a:spLocks/>
          </p:cNvSpPr>
          <p:nvPr/>
        </p:nvSpPr>
        <p:spPr bwMode="auto">
          <a:xfrm>
            <a:off x="381000" y="1981200"/>
            <a:ext cx="7239000" cy="2667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spcAft>
                <a:spcPts val="1200"/>
              </a:spcAft>
            </a:pPr>
            <a:r>
              <a:rPr kumimoji="0" lang="en-US" sz="20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  </a:t>
            </a:r>
            <a:r>
              <a:rPr lang="en-US" sz="2000" b="1" dirty="0" smtClean="0">
                <a:solidFill>
                  <a:srgbClr val="006A71"/>
                </a:solidFill>
                <a:latin typeface="Arial" pitchFamily="34" charset="0"/>
                <a:cs typeface="Arial" pitchFamily="34" charset="0"/>
              </a:rPr>
              <a:t>Cover such items as:</a:t>
            </a:r>
          </a:p>
          <a:p>
            <a:pPr marL="746125" lvl="1" indent="-288925">
              <a:spcAft>
                <a:spcPts val="1200"/>
              </a:spcAft>
              <a:buFont typeface="Arial" pitchFamily="34" charset="0"/>
              <a:buChar char="•"/>
            </a:pPr>
            <a:r>
              <a:rPr lang="en-US" dirty="0" smtClean="0">
                <a:latin typeface="Arial" pitchFamily="34" charset="0"/>
                <a:cs typeface="Arial" pitchFamily="34" charset="0"/>
              </a:rPr>
              <a:t>Account access and statements</a:t>
            </a:r>
          </a:p>
          <a:p>
            <a:pPr marL="746125" lvl="1" indent="-288925">
              <a:spcAft>
                <a:spcPts val="1200"/>
              </a:spcAft>
              <a:buFont typeface="Arial" pitchFamily="34" charset="0"/>
              <a:buChar char="•"/>
            </a:pPr>
            <a:r>
              <a:rPr lang="en-US" dirty="0" smtClean="0">
                <a:latin typeface="Arial" pitchFamily="34" charset="0"/>
                <a:cs typeface="Arial" pitchFamily="34" charset="0"/>
              </a:rPr>
              <a:t>Educational meetings and materials</a:t>
            </a:r>
          </a:p>
          <a:p>
            <a:pPr marL="746125" lvl="1" indent="-288925">
              <a:spcAft>
                <a:spcPts val="1200"/>
              </a:spcAft>
              <a:buFont typeface="Arial" pitchFamily="34" charset="0"/>
              <a:buChar char="•"/>
            </a:pPr>
            <a:r>
              <a:rPr lang="en-US" dirty="0" smtClean="0">
                <a:latin typeface="Arial" pitchFamily="34" charset="0"/>
                <a:cs typeface="Arial" pitchFamily="34" charset="0"/>
              </a:rPr>
              <a:t>Day-to-day plan administration </a:t>
            </a:r>
          </a:p>
          <a:p>
            <a:pPr marL="746125" lvl="1" indent="-288925">
              <a:spcAft>
                <a:spcPts val="1200"/>
              </a:spcAft>
              <a:buFont typeface="Arial" pitchFamily="34" charset="0"/>
              <a:buChar char="•"/>
            </a:pPr>
            <a:r>
              <a:rPr lang="en-US" dirty="0" smtClean="0">
                <a:latin typeface="Arial" pitchFamily="34" charset="0"/>
                <a:cs typeface="Arial" pitchFamily="34" charset="0"/>
              </a:rPr>
              <a:t>Investment and consulting guidance</a:t>
            </a:r>
          </a:p>
          <a:p>
            <a:pPr marL="746125" lvl="1" indent="-288925">
              <a:spcAft>
                <a:spcPts val="1200"/>
              </a:spcAft>
              <a:buFont typeface="Arial" pitchFamily="34" charset="0"/>
              <a:buChar char="•"/>
            </a:pPr>
            <a:r>
              <a:rPr lang="en-US" dirty="0" smtClean="0">
                <a:latin typeface="Arial" pitchFamily="34" charset="0"/>
                <a:cs typeface="Arial" pitchFamily="34" charset="0"/>
              </a:rPr>
              <a:t>Recordkeeping</a:t>
            </a:r>
          </a:p>
          <a:p>
            <a:pPr marL="746125" lvl="1" indent="-288925">
              <a:spcAft>
                <a:spcPts val="1200"/>
              </a:spcAft>
              <a:buFont typeface="Arial" pitchFamily="34" charset="0"/>
              <a:buChar char="•"/>
            </a:pPr>
            <a:r>
              <a:rPr lang="en-US" dirty="0" smtClean="0">
                <a:latin typeface="Arial" pitchFamily="34" charset="0"/>
                <a:cs typeface="Arial" pitchFamily="34" charset="0"/>
              </a:rPr>
              <a:t>Regulatory compliance and plan audits</a:t>
            </a:r>
          </a:p>
        </p:txBody>
      </p:sp>
      <p:sp>
        <p:nvSpPr>
          <p:cNvPr id="7" name="TextBox 6"/>
          <p:cNvSpPr txBox="1"/>
          <p:nvPr/>
        </p:nvSpPr>
        <p:spPr>
          <a:xfrm>
            <a:off x="0" y="6443990"/>
            <a:ext cx="9144000" cy="253916"/>
          </a:xfrm>
          <a:prstGeom prst="rect">
            <a:avLst/>
          </a:prstGeom>
          <a:noFill/>
        </p:spPr>
        <p:txBody>
          <a:bodyPr wrap="square" rtlCol="0">
            <a:spAutoFit/>
          </a:bodyPr>
          <a:lstStyle/>
          <a:p>
            <a:r>
              <a:rPr lang="en-US" sz="900" dirty="0" smtClean="0">
                <a:latin typeface="Arial" pitchFamily="34" charset="0"/>
                <a:cs typeface="Arial" pitchFamily="34" charset="0"/>
              </a:rPr>
              <a:t>          ©2011 Standard Retirement Services, Inc.                                                                                                                    </a:t>
            </a:r>
            <a:r>
              <a:rPr lang="en-US" sz="1050" b="1" dirty="0" smtClean="0">
                <a:latin typeface="Arial" pitchFamily="34" charset="0"/>
                <a:cs typeface="Arial" pitchFamily="34" charset="0"/>
              </a:rPr>
              <a:t>What You Need To Know About Fees</a:t>
            </a:r>
            <a:endParaRPr lang="en-US" sz="1050" b="1" dirty="0">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txBox="1">
            <a:spLocks/>
          </p:cNvSpPr>
          <p:nvPr/>
        </p:nvSpPr>
        <p:spPr bwMode="auto">
          <a:xfrm>
            <a:off x="381000" y="1295400"/>
            <a:ext cx="86106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fontAlgn="base">
              <a:spcBef>
                <a:spcPct val="20000"/>
              </a:spcBef>
              <a:spcAft>
                <a:spcPct val="0"/>
              </a:spcAft>
              <a:defRPr/>
            </a:pPr>
            <a:r>
              <a:rPr lang="en-US" sz="2400" kern="0" dirty="0" smtClean="0">
                <a:solidFill>
                  <a:srgbClr val="131313"/>
                </a:solidFill>
                <a:latin typeface="Arial"/>
              </a:rPr>
              <a:t>Where To Find Fee Information</a:t>
            </a:r>
            <a:endParaRPr lang="en-US" sz="2400" kern="0" dirty="0">
              <a:solidFill>
                <a:srgbClr val="131313"/>
              </a:solidFill>
              <a:latin typeface="Arial"/>
            </a:endParaRPr>
          </a:p>
        </p:txBody>
      </p:sp>
      <p:sp>
        <p:nvSpPr>
          <p:cNvPr id="15" name="Content Placeholder 5"/>
          <p:cNvSpPr txBox="1">
            <a:spLocks/>
          </p:cNvSpPr>
          <p:nvPr/>
        </p:nvSpPr>
        <p:spPr bwMode="auto">
          <a:xfrm>
            <a:off x="381000" y="1981200"/>
            <a:ext cx="7620000" cy="2667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28600" indent="-228600">
              <a:spcAft>
                <a:spcPts val="1200"/>
              </a:spcAft>
              <a:buFont typeface="Arial" pitchFamily="34" charset="0"/>
              <a:buChar char="•"/>
            </a:pPr>
            <a:r>
              <a:rPr lang="en-US" sz="2000" b="1" dirty="0" smtClean="0">
                <a:solidFill>
                  <a:srgbClr val="006A71"/>
                </a:solidFill>
                <a:latin typeface="Arial" pitchFamily="34" charset="0"/>
                <a:cs typeface="Arial" pitchFamily="34" charset="0"/>
              </a:rPr>
              <a:t>In an annual notice</a:t>
            </a:r>
          </a:p>
          <a:p>
            <a:pPr marL="228600" indent="-228600">
              <a:spcAft>
                <a:spcPts val="1200"/>
              </a:spcAft>
              <a:buFont typeface="Arial" pitchFamily="34" charset="0"/>
              <a:buChar char="•"/>
            </a:pPr>
            <a:r>
              <a:rPr lang="en-US" sz="2000" b="1" dirty="0" smtClean="0">
                <a:solidFill>
                  <a:srgbClr val="006A71"/>
                </a:solidFill>
                <a:latin typeface="Arial" pitchFamily="34" charset="0"/>
                <a:cs typeface="Arial" pitchFamily="34" charset="0"/>
              </a:rPr>
              <a:t>On your quarterly account statement</a:t>
            </a:r>
          </a:p>
          <a:p>
            <a:pPr marL="228600" indent="-228600">
              <a:spcAft>
                <a:spcPts val="1200"/>
              </a:spcAft>
              <a:buFont typeface="Arial" pitchFamily="34" charset="0"/>
              <a:buChar char="•"/>
            </a:pPr>
            <a:r>
              <a:rPr lang="en-US" sz="2000" b="1" dirty="0" smtClean="0">
                <a:solidFill>
                  <a:srgbClr val="006A71"/>
                </a:solidFill>
                <a:latin typeface="Arial" pitchFamily="34" charset="0"/>
                <a:cs typeface="Arial" pitchFamily="34" charset="0"/>
              </a:rPr>
              <a:t>At your request, online at www.standard.com/retirement</a:t>
            </a:r>
          </a:p>
        </p:txBody>
      </p:sp>
      <p:sp>
        <p:nvSpPr>
          <p:cNvPr id="7" name="TextBox 6"/>
          <p:cNvSpPr txBox="1"/>
          <p:nvPr/>
        </p:nvSpPr>
        <p:spPr>
          <a:xfrm>
            <a:off x="0" y="6443990"/>
            <a:ext cx="9144000" cy="253916"/>
          </a:xfrm>
          <a:prstGeom prst="rect">
            <a:avLst/>
          </a:prstGeom>
          <a:noFill/>
        </p:spPr>
        <p:txBody>
          <a:bodyPr wrap="square" rtlCol="0">
            <a:spAutoFit/>
          </a:bodyPr>
          <a:lstStyle/>
          <a:p>
            <a:r>
              <a:rPr lang="en-US" sz="900" dirty="0" smtClean="0">
                <a:latin typeface="Arial" pitchFamily="34" charset="0"/>
                <a:cs typeface="Arial" pitchFamily="34" charset="0"/>
              </a:rPr>
              <a:t>          ©2011 Standard Retirement Services, Inc.                                                                                                                    </a:t>
            </a:r>
            <a:r>
              <a:rPr lang="en-US" sz="1050" b="1" dirty="0" smtClean="0">
                <a:latin typeface="Arial" pitchFamily="34" charset="0"/>
                <a:cs typeface="Arial" pitchFamily="34" charset="0"/>
              </a:rPr>
              <a:t>What You Need To Know About Fees</a:t>
            </a:r>
            <a:endParaRPr lang="en-US" sz="1050" b="1" dirty="0">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791200"/>
            <a:ext cx="9144000" cy="7620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ontent Placeholder 4"/>
          <p:cNvSpPr txBox="1">
            <a:spLocks/>
          </p:cNvSpPr>
          <p:nvPr/>
        </p:nvSpPr>
        <p:spPr bwMode="auto">
          <a:xfrm>
            <a:off x="381000" y="1295400"/>
            <a:ext cx="86106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fontAlgn="base">
              <a:spcBef>
                <a:spcPct val="20000"/>
              </a:spcBef>
              <a:spcAft>
                <a:spcPct val="0"/>
              </a:spcAft>
              <a:defRPr/>
            </a:pPr>
            <a:r>
              <a:rPr lang="en-US" sz="2400" kern="0" dirty="0" smtClean="0">
                <a:solidFill>
                  <a:srgbClr val="131313"/>
                </a:solidFill>
                <a:latin typeface="Arial"/>
              </a:rPr>
              <a:t>Where To Find Fee Information: Annually</a:t>
            </a:r>
            <a:endParaRPr lang="en-US" sz="2400" kern="0" dirty="0">
              <a:solidFill>
                <a:srgbClr val="131313"/>
              </a:solidFill>
              <a:latin typeface="Arial"/>
            </a:endParaRPr>
          </a:p>
        </p:txBody>
      </p:sp>
      <p:graphicFrame>
        <p:nvGraphicFramePr>
          <p:cNvPr id="7" name="Table 6"/>
          <p:cNvGraphicFramePr>
            <a:graphicFrameLocks noGrp="1"/>
          </p:cNvGraphicFramePr>
          <p:nvPr/>
        </p:nvGraphicFramePr>
        <p:xfrm>
          <a:off x="152400" y="1752600"/>
          <a:ext cx="8871605" cy="4709159"/>
        </p:xfrm>
        <a:graphic>
          <a:graphicData uri="http://schemas.openxmlformats.org/drawingml/2006/table">
            <a:tbl>
              <a:tblPr firstRow="1" bandRow="1">
                <a:tableStyleId>{5C22544A-7EE6-4342-B048-85BDC9FD1C3A}</a:tableStyleId>
              </a:tblPr>
              <a:tblGrid>
                <a:gridCol w="800229"/>
                <a:gridCol w="509236"/>
                <a:gridCol w="509236"/>
                <a:gridCol w="509236"/>
                <a:gridCol w="509236"/>
                <a:gridCol w="535153"/>
                <a:gridCol w="499029"/>
                <a:gridCol w="475288"/>
                <a:gridCol w="562584"/>
                <a:gridCol w="829328"/>
                <a:gridCol w="936025"/>
                <a:gridCol w="640620"/>
                <a:gridCol w="642005"/>
                <a:gridCol w="914400"/>
              </a:tblGrid>
              <a:tr h="228600">
                <a:tc gridSpan="14">
                  <a:txBody>
                    <a:bodyPr/>
                    <a:lstStyle/>
                    <a:p>
                      <a:r>
                        <a:rPr lang="en-US" sz="1200" dirty="0" smtClean="0"/>
                        <a:t>Variable Return Investments</a:t>
                      </a:r>
                      <a:endParaRPr lang="en-US" sz="120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95300">
                <a:tc>
                  <a:txBody>
                    <a:bodyPr/>
                    <a:lstStyle/>
                    <a:p>
                      <a:pPr algn="ctr"/>
                      <a:r>
                        <a:rPr lang="en-US" sz="900" dirty="0" smtClean="0"/>
                        <a:t>Name/type of option</a:t>
                      </a:r>
                      <a:endParaRPr lang="en-US" sz="900" dirty="0"/>
                    </a:p>
                  </a:txBody>
                  <a:tcPr/>
                </a:tc>
                <a:tc gridSpan="4">
                  <a:txBody>
                    <a:bodyPr/>
                    <a:lstStyle/>
                    <a:p>
                      <a:pPr algn="ctr"/>
                      <a:r>
                        <a:rPr lang="en-US" sz="900" dirty="0" smtClean="0"/>
                        <a:t>Average Annualized Total Return as of  12/31/XX</a:t>
                      </a:r>
                      <a:endParaRPr lang="en-US" sz="900" dirty="0"/>
                    </a:p>
                  </a:txBody>
                  <a:tcPr/>
                </a:tc>
                <a:tc hMerge="1">
                  <a:txBody>
                    <a:bodyPr/>
                    <a:lstStyle/>
                    <a:p>
                      <a:endParaRPr lang="en-US" sz="1000" dirty="0"/>
                    </a:p>
                  </a:txBody>
                  <a:tcPr/>
                </a:tc>
                <a:tc hMerge="1">
                  <a:txBody>
                    <a:bodyPr/>
                    <a:lstStyle/>
                    <a:p>
                      <a:endParaRPr lang="en-US" sz="1000" dirty="0"/>
                    </a:p>
                  </a:txBody>
                  <a:tcPr/>
                </a:tc>
                <a:tc hMerge="1">
                  <a:txBody>
                    <a:bodyPr/>
                    <a:lstStyle/>
                    <a:p>
                      <a:endParaRPr lang="en-US" sz="1000" dirty="0"/>
                    </a:p>
                  </a:txBody>
                  <a:tcPr/>
                </a:tc>
                <a:tc gridSpan="4">
                  <a:txBody>
                    <a:bodyPr/>
                    <a:lstStyle/>
                    <a:p>
                      <a:pPr algn="ctr"/>
                      <a:r>
                        <a:rPr lang="en-US" sz="900" dirty="0" smtClean="0"/>
                        <a:t>Benchmark</a:t>
                      </a:r>
                      <a:endParaRPr lang="en-US" sz="900"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r>
                        <a:rPr lang="en-US" sz="900" dirty="0" smtClean="0"/>
                        <a:t>Mutual Fund Expenses</a:t>
                      </a:r>
                      <a:endParaRPr lang="en-US" sz="900" dirty="0"/>
                    </a:p>
                  </a:txBody>
                  <a:tcPr/>
                </a:tc>
                <a:tc>
                  <a:txBody>
                    <a:bodyPr/>
                    <a:lstStyle/>
                    <a:p>
                      <a:pPr algn="ctr"/>
                      <a:r>
                        <a:rPr lang="en-US" sz="900" dirty="0" smtClean="0"/>
                        <a:t>The Standard’s Asset Base Fees</a:t>
                      </a:r>
                      <a:endParaRPr lang="en-US" sz="900" dirty="0"/>
                    </a:p>
                  </a:txBody>
                  <a:tcPr>
                    <a:solidFill>
                      <a:srgbClr val="A3C4FF"/>
                    </a:solidFill>
                  </a:tcPr>
                </a:tc>
                <a:tc gridSpan="2">
                  <a:txBody>
                    <a:bodyPr/>
                    <a:lstStyle/>
                    <a:p>
                      <a:pPr algn="ctr"/>
                      <a:r>
                        <a:rPr lang="en-US" sz="900" dirty="0" smtClean="0"/>
                        <a:t>Total Operating Expenses</a:t>
                      </a:r>
                      <a:endParaRPr lang="en-US" sz="900" dirty="0"/>
                    </a:p>
                  </a:txBody>
                  <a:tcPr/>
                </a:tc>
                <a:tc hMerge="1">
                  <a:txBody>
                    <a:bodyPr/>
                    <a:lstStyle/>
                    <a:p>
                      <a:endParaRPr lang="en-US"/>
                    </a:p>
                  </a:txBody>
                  <a:tcPr/>
                </a:tc>
                <a:tc>
                  <a:txBody>
                    <a:bodyPr/>
                    <a:lstStyle/>
                    <a:p>
                      <a:pPr algn="ctr"/>
                      <a:r>
                        <a:rPr lang="en-US" sz="900" dirty="0" smtClean="0"/>
                        <a:t>*Shareholder-type fees</a:t>
                      </a:r>
                      <a:endParaRPr lang="en-US" sz="900" dirty="0"/>
                    </a:p>
                  </a:txBody>
                  <a:tcPr/>
                </a:tc>
              </a:tr>
              <a:tr h="495300">
                <a:tc>
                  <a:txBody>
                    <a:bodyPr/>
                    <a:lstStyle/>
                    <a:p>
                      <a:endParaRPr lang="en-US" sz="900" dirty="0"/>
                    </a:p>
                  </a:txBody>
                  <a:tcPr/>
                </a:tc>
                <a:tc>
                  <a:txBody>
                    <a:bodyPr/>
                    <a:lstStyle/>
                    <a:p>
                      <a:pPr algn="ctr"/>
                      <a:r>
                        <a:rPr lang="en-US" sz="900" dirty="0" smtClean="0"/>
                        <a:t>1 yr</a:t>
                      </a:r>
                      <a:endParaRPr lang="en-US" sz="900" dirty="0"/>
                    </a:p>
                  </a:txBody>
                  <a:tcPr/>
                </a:tc>
                <a:tc>
                  <a:txBody>
                    <a:bodyPr/>
                    <a:lstStyle/>
                    <a:p>
                      <a:pPr algn="ctr"/>
                      <a:r>
                        <a:rPr lang="en-US" sz="900" dirty="0" smtClean="0"/>
                        <a:t>5 yr</a:t>
                      </a:r>
                      <a:endParaRPr lang="en-US" sz="900" dirty="0"/>
                    </a:p>
                  </a:txBody>
                  <a:tcPr/>
                </a:tc>
                <a:tc>
                  <a:txBody>
                    <a:bodyPr/>
                    <a:lstStyle/>
                    <a:p>
                      <a:pPr algn="ctr"/>
                      <a:r>
                        <a:rPr lang="en-US" sz="900" dirty="0" smtClean="0"/>
                        <a:t>10 yr</a:t>
                      </a:r>
                      <a:endParaRPr lang="en-US" sz="900" dirty="0"/>
                    </a:p>
                  </a:txBody>
                  <a:tcPr/>
                </a:tc>
                <a:tc>
                  <a:txBody>
                    <a:bodyPr/>
                    <a:lstStyle/>
                    <a:p>
                      <a:pPr algn="ctr"/>
                      <a:r>
                        <a:rPr lang="en-US" sz="900" dirty="0" smtClean="0"/>
                        <a:t>Since </a:t>
                      </a:r>
                      <a:r>
                        <a:rPr lang="en-US" sz="900" dirty="0" err="1" smtClean="0"/>
                        <a:t>incep-tion</a:t>
                      </a:r>
                      <a:endParaRPr lang="en-US" sz="900" dirty="0"/>
                    </a:p>
                  </a:txBody>
                  <a:tcPr/>
                </a:tc>
                <a:tc>
                  <a:txBody>
                    <a:bodyPr/>
                    <a:lstStyle/>
                    <a:p>
                      <a:pPr algn="ctr"/>
                      <a:r>
                        <a:rPr lang="en-US" sz="900" dirty="0" smtClean="0"/>
                        <a:t>1 yr</a:t>
                      </a:r>
                      <a:endParaRPr lang="en-US" sz="900" dirty="0"/>
                    </a:p>
                  </a:txBody>
                  <a:tcPr/>
                </a:tc>
                <a:tc>
                  <a:txBody>
                    <a:bodyPr/>
                    <a:lstStyle/>
                    <a:p>
                      <a:pPr algn="ctr"/>
                      <a:r>
                        <a:rPr lang="en-US" sz="900" dirty="0" smtClean="0"/>
                        <a:t>5 yr</a:t>
                      </a:r>
                      <a:endParaRPr lang="en-US" sz="900" dirty="0"/>
                    </a:p>
                  </a:txBody>
                  <a:tcPr/>
                </a:tc>
                <a:tc>
                  <a:txBody>
                    <a:bodyPr/>
                    <a:lstStyle/>
                    <a:p>
                      <a:pPr algn="ctr"/>
                      <a:r>
                        <a:rPr lang="en-US" sz="900" dirty="0" smtClean="0"/>
                        <a:t>10yr</a:t>
                      </a:r>
                      <a:endParaRPr lang="en-US" sz="900" dirty="0"/>
                    </a:p>
                  </a:txBody>
                  <a:tcPr/>
                </a:tc>
                <a:tc>
                  <a:txBody>
                    <a:bodyPr/>
                    <a:lstStyle/>
                    <a:p>
                      <a:pPr algn="ctr"/>
                      <a:r>
                        <a:rPr lang="en-US" sz="900" dirty="0" smtClean="0"/>
                        <a:t>Since </a:t>
                      </a:r>
                      <a:r>
                        <a:rPr lang="en-US" sz="900" dirty="0" err="1" smtClean="0"/>
                        <a:t>Incep-tion</a:t>
                      </a:r>
                      <a:endParaRPr lang="en-US" sz="900" dirty="0"/>
                    </a:p>
                  </a:txBody>
                  <a:tcPr/>
                </a:tc>
                <a:tc>
                  <a:txBody>
                    <a:bodyPr/>
                    <a:lstStyle/>
                    <a:p>
                      <a:endParaRPr lang="en-US"/>
                    </a:p>
                  </a:txBody>
                  <a:tcPr/>
                </a:tc>
                <a:tc>
                  <a:txBody>
                    <a:bodyPr/>
                    <a:lstStyle/>
                    <a:p>
                      <a:endParaRPr lang="en-US" dirty="0"/>
                    </a:p>
                  </a:txBody>
                  <a:tcPr/>
                </a:tc>
                <a:tc>
                  <a:txBody>
                    <a:bodyPr/>
                    <a:lstStyle/>
                    <a:p>
                      <a:pPr algn="ctr"/>
                      <a:r>
                        <a:rPr lang="en-US" sz="900" dirty="0" smtClean="0"/>
                        <a:t>As a %</a:t>
                      </a:r>
                      <a:endParaRPr lang="en-US" sz="900" dirty="0"/>
                    </a:p>
                  </a:txBody>
                  <a:tcPr anchor="b"/>
                </a:tc>
                <a:tc>
                  <a:txBody>
                    <a:bodyPr/>
                    <a:lstStyle/>
                    <a:p>
                      <a:pPr algn="ctr"/>
                      <a:r>
                        <a:rPr lang="en-US" sz="800" dirty="0" smtClean="0"/>
                        <a:t>Per $1,000</a:t>
                      </a:r>
                      <a:endParaRPr lang="en-US" sz="800" dirty="0"/>
                    </a:p>
                  </a:txBody>
                  <a:tcPr anchor="b"/>
                </a:tc>
                <a:tc>
                  <a:txBody>
                    <a:bodyPr/>
                    <a:lstStyle/>
                    <a:p>
                      <a:endParaRPr lang="en-US"/>
                    </a:p>
                  </a:txBody>
                  <a:tcPr/>
                </a:tc>
              </a:tr>
              <a:tr h="236219">
                <a:tc gridSpan="13">
                  <a:txBody>
                    <a:bodyPr/>
                    <a:lstStyle/>
                    <a:p>
                      <a:r>
                        <a:rPr lang="en-US" sz="1000" b="1" dirty="0" smtClean="0"/>
                        <a:t>Equity Funds</a:t>
                      </a:r>
                      <a:endParaRPr lang="en-US" sz="1000" b="1" dirty="0"/>
                    </a:p>
                  </a:txBody>
                  <a:tcPr/>
                </a:tc>
                <a:tc hMerge="1">
                  <a:txBody>
                    <a:bodyPr/>
                    <a:lstStyle/>
                    <a:p>
                      <a:endParaRPr lang="en-US" sz="1000" dirty="0"/>
                    </a:p>
                  </a:txBody>
                  <a:tcPr/>
                </a:tc>
                <a:tc hMerge="1">
                  <a:txBody>
                    <a:bodyPr/>
                    <a:lstStyle/>
                    <a:p>
                      <a:endParaRPr lang="en-US" sz="1000" dirty="0"/>
                    </a:p>
                  </a:txBody>
                  <a:tcPr/>
                </a:tc>
                <a:tc hMerge="1">
                  <a:txBody>
                    <a:bodyPr/>
                    <a:lstStyle/>
                    <a:p>
                      <a:endParaRPr lang="en-US" sz="1000" dirty="0"/>
                    </a:p>
                  </a:txBody>
                  <a:tcPr/>
                </a:tc>
                <a:tc hMerge="1">
                  <a:txBody>
                    <a:bodyPr/>
                    <a:lstStyle/>
                    <a:p>
                      <a:endParaRPr lang="en-US" sz="1000"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sz="800" dirty="0"/>
                    </a:p>
                  </a:txBody>
                  <a:tcPr/>
                </a:tc>
              </a:tr>
              <a:tr h="304800">
                <a:tc>
                  <a:txBody>
                    <a:bodyPr/>
                    <a:lstStyle/>
                    <a:p>
                      <a:r>
                        <a:rPr lang="en-US" sz="800" dirty="0" smtClean="0"/>
                        <a:t>A Index Fund </a:t>
                      </a:r>
                      <a:r>
                        <a:rPr lang="en-US" sz="800" baseline="0" dirty="0" smtClean="0"/>
                        <a:t> / </a:t>
                      </a:r>
                      <a:r>
                        <a:rPr lang="en-US" sz="800" dirty="0" smtClean="0"/>
                        <a:t>S&amp;P 500</a:t>
                      </a:r>
                      <a:endParaRPr lang="en-US" sz="800" dirty="0"/>
                    </a:p>
                  </a:txBody>
                  <a:tcPr/>
                </a:tc>
                <a:tc>
                  <a:txBody>
                    <a:bodyPr/>
                    <a:lstStyle/>
                    <a:p>
                      <a:r>
                        <a:rPr lang="en-US" sz="800" dirty="0" smtClean="0"/>
                        <a:t>XX.XX%</a:t>
                      </a:r>
                      <a:endParaRPr lang="en-US" sz="800" dirty="0"/>
                    </a:p>
                  </a:txBody>
                  <a:tcPr/>
                </a:tc>
                <a:tc>
                  <a:txBody>
                    <a:bodyPr/>
                    <a:lstStyle/>
                    <a:p>
                      <a:r>
                        <a:rPr lang="en-US" sz="800" dirty="0" smtClean="0"/>
                        <a:t>XX.XX%</a:t>
                      </a:r>
                      <a:endParaRPr lang="en-US" sz="800" dirty="0"/>
                    </a:p>
                  </a:txBody>
                  <a:tcPr/>
                </a:tc>
                <a:tc>
                  <a:txBody>
                    <a:bodyPr/>
                    <a:lstStyle/>
                    <a:p>
                      <a:r>
                        <a:rPr lang="en-US" sz="800" dirty="0" smtClean="0"/>
                        <a:t>XX.XX%</a:t>
                      </a:r>
                      <a:endParaRPr lang="en-US" sz="800" dirty="0"/>
                    </a:p>
                  </a:txBody>
                  <a:tcPr/>
                </a:tc>
                <a:tc>
                  <a:txBody>
                    <a:bodyPr/>
                    <a:lstStyle/>
                    <a:p>
                      <a:r>
                        <a:rPr lang="en-US" sz="800" dirty="0" smtClean="0"/>
                        <a:t>XX.XX%</a:t>
                      </a:r>
                      <a:endParaRPr lang="en-US" sz="800" dirty="0"/>
                    </a:p>
                  </a:txBody>
                  <a:tcPr/>
                </a:tc>
                <a:tc>
                  <a:txBody>
                    <a:bodyPr/>
                    <a:lstStyle/>
                    <a:p>
                      <a:r>
                        <a:rPr lang="en-US" sz="800" dirty="0" smtClean="0"/>
                        <a:t>XX.XX%</a:t>
                      </a:r>
                      <a:endParaRPr lang="en-US" sz="800" dirty="0"/>
                    </a:p>
                  </a:txBody>
                  <a:tcPr/>
                </a:tc>
                <a:tc>
                  <a:txBody>
                    <a:bodyPr/>
                    <a:lstStyle/>
                    <a:p>
                      <a:r>
                        <a:rPr lang="en-US" sz="800" dirty="0" smtClean="0"/>
                        <a:t>XX.XX%</a:t>
                      </a:r>
                      <a:endParaRPr lang="en-US" sz="800" dirty="0"/>
                    </a:p>
                  </a:txBody>
                  <a:tcPr/>
                </a:tc>
                <a:tc>
                  <a:txBody>
                    <a:bodyPr/>
                    <a:lstStyle/>
                    <a:p>
                      <a:r>
                        <a:rPr lang="en-US" sz="800" dirty="0" smtClean="0"/>
                        <a:t>XX.X%</a:t>
                      </a:r>
                      <a:endParaRPr lang="en-US" sz="800" dirty="0"/>
                    </a:p>
                  </a:txBody>
                  <a:tcPr/>
                </a:tc>
                <a:tc>
                  <a:txBody>
                    <a:bodyPr/>
                    <a:lstStyle/>
                    <a:p>
                      <a:r>
                        <a:rPr lang="en-US" sz="800" dirty="0" smtClean="0"/>
                        <a:t>XX.XX%</a:t>
                      </a:r>
                      <a:endParaRPr lang="en-US" sz="800" dirty="0"/>
                    </a:p>
                  </a:txBody>
                  <a:tcPr/>
                </a:tc>
                <a:tc>
                  <a:txBody>
                    <a:bodyPr/>
                    <a:lstStyle/>
                    <a:p>
                      <a:pPr algn="ctr"/>
                      <a:r>
                        <a:rPr lang="en-US" sz="800" dirty="0" smtClean="0"/>
                        <a:t>XX.XX%</a:t>
                      </a:r>
                      <a:endParaRPr lang="en-US" sz="800" dirty="0"/>
                    </a:p>
                  </a:txBody>
                  <a:tcPr/>
                </a:tc>
                <a:tc>
                  <a:txBody>
                    <a:bodyPr/>
                    <a:lstStyle/>
                    <a:p>
                      <a:pPr algn="ctr"/>
                      <a:r>
                        <a:rPr lang="en-US" sz="800" dirty="0" smtClean="0"/>
                        <a:t>XX.XX%</a:t>
                      </a:r>
                      <a:endParaRPr lang="en-US" sz="800" dirty="0"/>
                    </a:p>
                  </a:txBody>
                  <a:tcPr>
                    <a:solidFill>
                      <a:srgbClr val="A3C4FF"/>
                    </a:solidFill>
                  </a:tcPr>
                </a:tc>
                <a:tc>
                  <a:txBody>
                    <a:bodyPr/>
                    <a:lstStyle/>
                    <a:p>
                      <a:pPr algn="ctr"/>
                      <a:r>
                        <a:rPr lang="en-US" sz="800" dirty="0" smtClean="0"/>
                        <a:t>XX.XX%</a:t>
                      </a:r>
                      <a:endParaRPr lang="en-US" sz="800" dirty="0"/>
                    </a:p>
                  </a:txBody>
                  <a:tcPr>
                    <a:solidFill>
                      <a:srgbClr val="A3C4FF"/>
                    </a:solidFill>
                  </a:tcPr>
                </a:tc>
                <a:tc>
                  <a:txBody>
                    <a:bodyPr/>
                    <a:lstStyle/>
                    <a:p>
                      <a:pPr algn="ctr"/>
                      <a:r>
                        <a:rPr lang="en-US" sz="800" dirty="0" smtClean="0"/>
                        <a:t>$XX.XX</a:t>
                      </a:r>
                      <a:endParaRPr lang="en-US" sz="800" dirty="0"/>
                    </a:p>
                  </a:txBody>
                  <a:tcPr/>
                </a:tc>
                <a:tc rowSpan="8">
                  <a:txBody>
                    <a:bodyPr/>
                    <a:lstStyle/>
                    <a:p>
                      <a:r>
                        <a:rPr lang="en-US" sz="800" dirty="0" smtClean="0"/>
                        <a:t>2% redemption fee if sold within 90 days</a:t>
                      </a:r>
                      <a:endParaRPr lang="en-US" sz="800" dirty="0"/>
                    </a:p>
                  </a:txBody>
                  <a:tcPr anchor="ctr"/>
                </a:tc>
              </a:tr>
              <a:tr h="236219">
                <a:tc gridSpan="5">
                  <a:txBody>
                    <a:bodyPr/>
                    <a:lstStyle/>
                    <a:p>
                      <a:endParaRPr lang="en-US" sz="800" dirty="0"/>
                    </a:p>
                  </a:txBody>
                  <a:tcPr/>
                </a:tc>
                <a:tc hMerge="1">
                  <a:txBody>
                    <a:bodyPr/>
                    <a:lstStyle/>
                    <a:p>
                      <a:endParaRPr lang="en-US" sz="800" dirty="0"/>
                    </a:p>
                  </a:txBody>
                  <a:tcPr/>
                </a:tc>
                <a:tc hMerge="1">
                  <a:txBody>
                    <a:bodyPr/>
                    <a:lstStyle/>
                    <a:p>
                      <a:endParaRPr lang="en-US" sz="800" dirty="0"/>
                    </a:p>
                  </a:txBody>
                  <a:tcPr/>
                </a:tc>
                <a:tc hMerge="1">
                  <a:txBody>
                    <a:bodyPr/>
                    <a:lstStyle/>
                    <a:p>
                      <a:endParaRPr lang="en-US" sz="800" dirty="0"/>
                    </a:p>
                  </a:txBody>
                  <a:tcPr/>
                </a:tc>
                <a:tc hMerge="1">
                  <a:txBody>
                    <a:bodyPr/>
                    <a:lstStyle/>
                    <a:p>
                      <a:endParaRPr lang="en-US" sz="800" dirty="0"/>
                    </a:p>
                  </a:txBody>
                  <a:tcPr/>
                </a:tc>
                <a:tc gridSpan="4">
                  <a:txBody>
                    <a:bodyPr/>
                    <a:lstStyle/>
                    <a:p>
                      <a:pPr algn="ctr"/>
                      <a:r>
                        <a:rPr lang="en-US" sz="800" dirty="0" smtClean="0"/>
                        <a:t>S&amp;P 500</a:t>
                      </a:r>
                      <a:endParaRPr lang="en-US" sz="800" dirty="0"/>
                    </a:p>
                  </a:txBody>
                  <a:tcPr/>
                </a:tc>
                <a:tc hMerge="1">
                  <a:txBody>
                    <a:bodyPr/>
                    <a:lstStyle/>
                    <a:p>
                      <a:endParaRPr lang="en-US" sz="800" dirty="0"/>
                    </a:p>
                  </a:txBody>
                  <a:tcPr/>
                </a:tc>
                <a:tc hMerge="1">
                  <a:txBody>
                    <a:bodyPr/>
                    <a:lstStyle/>
                    <a:p>
                      <a:endParaRPr lang="en-US" sz="800" dirty="0"/>
                    </a:p>
                  </a:txBody>
                  <a:tcPr/>
                </a:tc>
                <a:tc hMerge="1">
                  <a:txBody>
                    <a:bodyPr/>
                    <a:lstStyle/>
                    <a:p>
                      <a:endParaRPr lang="en-US" sz="800" dirty="0"/>
                    </a:p>
                  </a:txBody>
                  <a:tcPr/>
                </a:tc>
                <a:tc gridSpan="4">
                  <a:txBody>
                    <a:bodyPr/>
                    <a:lstStyle/>
                    <a:p>
                      <a:pPr algn="ctr"/>
                      <a:endParaRPr lang="en-US" sz="800" dirty="0"/>
                    </a:p>
                  </a:txBody>
                  <a:tcPr/>
                </a:tc>
                <a:tc hMerge="1">
                  <a:txBody>
                    <a:bodyPr/>
                    <a:lstStyle/>
                    <a:p>
                      <a:endParaRPr lang="en-US" dirty="0"/>
                    </a:p>
                  </a:txBody>
                  <a:tcPr/>
                </a:tc>
                <a:tc hMerge="1">
                  <a:txBody>
                    <a:bodyPr/>
                    <a:lstStyle/>
                    <a:p>
                      <a:endParaRPr lang="en-US" sz="800" dirty="0"/>
                    </a:p>
                  </a:txBody>
                  <a:tcPr/>
                </a:tc>
                <a:tc hMerge="1">
                  <a:txBody>
                    <a:bodyPr/>
                    <a:lstStyle/>
                    <a:p>
                      <a:endParaRPr lang="en-US"/>
                    </a:p>
                  </a:txBody>
                  <a:tcPr/>
                </a:tc>
                <a:tc vMerge="1">
                  <a:txBody>
                    <a:bodyPr/>
                    <a:lstStyle/>
                    <a:p>
                      <a:endParaRPr lang="en-US" sz="800" dirty="0"/>
                    </a:p>
                  </a:txBody>
                  <a:tcPr/>
                </a:tc>
              </a:tr>
              <a:tr h="335280">
                <a:tc>
                  <a:txBody>
                    <a:bodyPr/>
                    <a:lstStyle/>
                    <a:p>
                      <a:r>
                        <a:rPr lang="en-US" sz="800" dirty="0" smtClean="0"/>
                        <a:t>B Fund</a:t>
                      </a:r>
                      <a:r>
                        <a:rPr lang="en-US" sz="800" baseline="0" dirty="0" smtClean="0"/>
                        <a:t> / </a:t>
                      </a:r>
                      <a:r>
                        <a:rPr lang="en-US" sz="800" dirty="0" smtClean="0"/>
                        <a:t>Large Cap</a:t>
                      </a:r>
                      <a:endParaRPr lang="en-US" sz="800" dirty="0"/>
                    </a:p>
                  </a:txBody>
                  <a:tcPr/>
                </a:tc>
                <a:tc>
                  <a:txBody>
                    <a:bodyPr/>
                    <a:lstStyle/>
                    <a:p>
                      <a:r>
                        <a:rPr lang="en-US" sz="800" dirty="0" smtClean="0"/>
                        <a:t>XX.XX%</a:t>
                      </a:r>
                      <a:endParaRPr lang="en-US" sz="800" dirty="0"/>
                    </a:p>
                  </a:txBody>
                  <a:tcPr/>
                </a:tc>
                <a:tc>
                  <a:txBody>
                    <a:bodyPr/>
                    <a:lstStyle/>
                    <a:p>
                      <a:r>
                        <a:rPr lang="en-US" sz="800" dirty="0" smtClean="0"/>
                        <a:t>XX.XX%</a:t>
                      </a:r>
                      <a:endParaRPr lang="en-US" sz="800" dirty="0"/>
                    </a:p>
                  </a:txBody>
                  <a:tcPr/>
                </a:tc>
                <a:tc>
                  <a:txBody>
                    <a:bodyPr/>
                    <a:lstStyle/>
                    <a:p>
                      <a:r>
                        <a:rPr lang="en-US" sz="800" dirty="0" smtClean="0"/>
                        <a:t>XX.XX%</a:t>
                      </a:r>
                      <a:endParaRPr lang="en-US" sz="800" dirty="0"/>
                    </a:p>
                  </a:txBody>
                  <a:tcPr/>
                </a:tc>
                <a:tc>
                  <a:txBody>
                    <a:bodyPr/>
                    <a:lstStyle/>
                    <a:p>
                      <a:r>
                        <a:rPr lang="en-US" sz="800" dirty="0" smtClean="0"/>
                        <a:t>XX.XX%</a:t>
                      </a:r>
                      <a:endParaRPr lang="en-US" sz="800" dirty="0"/>
                    </a:p>
                  </a:txBody>
                  <a:tcPr/>
                </a:tc>
                <a:tc>
                  <a:txBody>
                    <a:bodyPr/>
                    <a:lstStyle/>
                    <a:p>
                      <a:r>
                        <a:rPr lang="en-US" sz="700" dirty="0" smtClean="0"/>
                        <a:t>XX.XX%</a:t>
                      </a:r>
                      <a:endParaRPr lang="en-US" sz="700" dirty="0"/>
                    </a:p>
                  </a:txBody>
                  <a:tcPr/>
                </a:tc>
                <a:tc>
                  <a:txBody>
                    <a:bodyPr/>
                    <a:lstStyle/>
                    <a:p>
                      <a:r>
                        <a:rPr lang="en-US" sz="800" dirty="0" smtClean="0"/>
                        <a:t>XX.XX%</a:t>
                      </a:r>
                      <a:endParaRPr lang="en-US" sz="800" dirty="0"/>
                    </a:p>
                  </a:txBody>
                  <a:tcPr/>
                </a:tc>
                <a:tc>
                  <a:txBody>
                    <a:bodyPr/>
                    <a:lstStyle/>
                    <a:p>
                      <a:r>
                        <a:rPr lang="en-US" sz="800" dirty="0" smtClean="0"/>
                        <a:t>XX.X%</a:t>
                      </a:r>
                      <a:endParaRPr lang="en-US" sz="800" dirty="0"/>
                    </a:p>
                  </a:txBody>
                  <a:tcPr/>
                </a:tc>
                <a:tc>
                  <a:txBody>
                    <a:bodyPr/>
                    <a:lstStyle/>
                    <a:p>
                      <a:r>
                        <a:rPr lang="en-US" sz="800" dirty="0" smtClean="0"/>
                        <a:t>XX.XX%</a:t>
                      </a:r>
                      <a:endParaRPr lang="en-US" sz="800" dirty="0"/>
                    </a:p>
                  </a:txBody>
                  <a:tcPr/>
                </a:tc>
                <a:tc>
                  <a:txBody>
                    <a:bodyPr/>
                    <a:lstStyle/>
                    <a:p>
                      <a:pPr algn="ctr"/>
                      <a:r>
                        <a:rPr lang="en-US" sz="800" dirty="0" smtClean="0"/>
                        <a:t>XX.XX%</a:t>
                      </a:r>
                      <a:endParaRPr lang="en-US" sz="800" dirty="0"/>
                    </a:p>
                  </a:txBody>
                  <a:tcPr/>
                </a:tc>
                <a:tc>
                  <a:txBody>
                    <a:bodyPr/>
                    <a:lstStyle/>
                    <a:p>
                      <a:pPr algn="ctr"/>
                      <a:r>
                        <a:rPr lang="en-US" sz="800" dirty="0" smtClean="0"/>
                        <a:t>XX.XX%</a:t>
                      </a:r>
                      <a:endParaRPr lang="en-US" sz="800" dirty="0"/>
                    </a:p>
                  </a:txBody>
                  <a:tcPr>
                    <a:solidFill>
                      <a:srgbClr val="A3C4FF"/>
                    </a:solidFill>
                  </a:tcPr>
                </a:tc>
                <a:tc>
                  <a:txBody>
                    <a:bodyPr/>
                    <a:lstStyle/>
                    <a:p>
                      <a:pPr algn="ctr"/>
                      <a:r>
                        <a:rPr lang="en-US" sz="800" dirty="0" smtClean="0"/>
                        <a:t>XX.XX%</a:t>
                      </a:r>
                      <a:endParaRPr lang="en-US" sz="800" dirty="0"/>
                    </a:p>
                  </a:txBody>
                  <a:tcPr>
                    <a:solidFill>
                      <a:srgbClr val="A3C4FF"/>
                    </a:solidFill>
                  </a:tcPr>
                </a:tc>
                <a:tc>
                  <a:txBody>
                    <a:bodyPr/>
                    <a:lstStyle/>
                    <a:p>
                      <a:pPr algn="ctr"/>
                      <a:r>
                        <a:rPr lang="en-US" sz="800" dirty="0" smtClean="0"/>
                        <a:t>$XX.XX</a:t>
                      </a:r>
                      <a:endParaRPr lang="en-US" sz="800" dirty="0"/>
                    </a:p>
                  </a:txBody>
                  <a:tcPr/>
                </a:tc>
                <a:tc vMerge="1">
                  <a:txBody>
                    <a:bodyPr/>
                    <a:lstStyle/>
                    <a:p>
                      <a:endParaRPr lang="en-US" dirty="0"/>
                    </a:p>
                  </a:txBody>
                  <a:tcPr/>
                </a:tc>
              </a:tr>
              <a:tr h="190500">
                <a:tc gridSpan="5">
                  <a:txBody>
                    <a:bodyPr/>
                    <a:lstStyle/>
                    <a:p>
                      <a:endParaRPr lang="en-US" sz="800" dirty="0"/>
                    </a:p>
                  </a:txBody>
                  <a:tcPr/>
                </a:tc>
                <a:tc hMerge="1">
                  <a:txBody>
                    <a:bodyPr/>
                    <a:lstStyle/>
                    <a:p>
                      <a:endParaRPr lang="en-US" sz="800" dirty="0"/>
                    </a:p>
                  </a:txBody>
                  <a:tcPr/>
                </a:tc>
                <a:tc hMerge="1">
                  <a:txBody>
                    <a:bodyPr/>
                    <a:lstStyle/>
                    <a:p>
                      <a:endParaRPr lang="en-US" sz="800" dirty="0"/>
                    </a:p>
                  </a:txBody>
                  <a:tcPr/>
                </a:tc>
                <a:tc hMerge="1">
                  <a:txBody>
                    <a:bodyPr/>
                    <a:lstStyle/>
                    <a:p>
                      <a:endParaRPr lang="en-US" sz="800" dirty="0"/>
                    </a:p>
                  </a:txBody>
                  <a:tcPr/>
                </a:tc>
                <a:tc hMerge="1">
                  <a:txBody>
                    <a:bodyPr/>
                    <a:lstStyle/>
                    <a:p>
                      <a:endParaRPr lang="en-US" sz="800" dirty="0"/>
                    </a:p>
                  </a:txBody>
                  <a:tcPr/>
                </a:tc>
                <a:tc gridSpan="4">
                  <a:txBody>
                    <a:bodyPr/>
                    <a:lstStyle/>
                    <a:p>
                      <a:pPr algn="ctr"/>
                      <a:r>
                        <a:rPr lang="en-US" sz="800" dirty="0" smtClean="0"/>
                        <a:t>US Prime Market 750 Index</a:t>
                      </a:r>
                      <a:endParaRPr lang="en-US" sz="800" dirty="0"/>
                    </a:p>
                  </a:txBody>
                  <a:tcPr/>
                </a:tc>
                <a:tc hMerge="1">
                  <a:txBody>
                    <a:bodyPr/>
                    <a:lstStyle/>
                    <a:p>
                      <a:endParaRPr lang="en-US" sz="800" dirty="0"/>
                    </a:p>
                  </a:txBody>
                  <a:tcPr/>
                </a:tc>
                <a:tc hMerge="1">
                  <a:txBody>
                    <a:bodyPr/>
                    <a:lstStyle/>
                    <a:p>
                      <a:endParaRPr lang="en-US" sz="800" dirty="0"/>
                    </a:p>
                  </a:txBody>
                  <a:tcPr/>
                </a:tc>
                <a:tc hMerge="1">
                  <a:txBody>
                    <a:bodyPr/>
                    <a:lstStyle/>
                    <a:p>
                      <a:endParaRPr lang="en-US" sz="800" dirty="0"/>
                    </a:p>
                  </a:txBody>
                  <a:tcPr/>
                </a:tc>
                <a:tc gridSpan="4">
                  <a:txBody>
                    <a:bodyPr/>
                    <a:lstStyle/>
                    <a:p>
                      <a:pPr algn="ctr"/>
                      <a:endParaRPr lang="en-US" sz="800" dirty="0"/>
                    </a:p>
                  </a:txBody>
                  <a:tcPr/>
                </a:tc>
                <a:tc hMerge="1">
                  <a:txBody>
                    <a:bodyPr/>
                    <a:lstStyle/>
                    <a:p>
                      <a:endParaRPr lang="en-US" sz="800" dirty="0"/>
                    </a:p>
                  </a:txBody>
                  <a:tcPr/>
                </a:tc>
                <a:tc hMerge="1">
                  <a:txBody>
                    <a:bodyPr/>
                    <a:lstStyle/>
                    <a:p>
                      <a:endParaRPr lang="en-US" sz="800" dirty="0"/>
                    </a:p>
                  </a:txBody>
                  <a:tcPr/>
                </a:tc>
                <a:tc hMerge="1">
                  <a:txBody>
                    <a:bodyPr/>
                    <a:lstStyle/>
                    <a:p>
                      <a:endParaRPr lang="en-US"/>
                    </a:p>
                  </a:txBody>
                  <a:tcPr/>
                </a:tc>
                <a:tc vMerge="1">
                  <a:txBody>
                    <a:bodyPr/>
                    <a:lstStyle/>
                    <a:p>
                      <a:endParaRPr lang="en-US" sz="800" dirty="0"/>
                    </a:p>
                  </a:txBody>
                  <a:tcPr/>
                </a:tc>
              </a:tr>
              <a:tr h="320040">
                <a:tc>
                  <a:txBody>
                    <a:bodyPr/>
                    <a:lstStyle/>
                    <a:p>
                      <a:r>
                        <a:rPr lang="en-US" sz="800" dirty="0" smtClean="0"/>
                        <a:t>C Fund /    Intl. Stock</a:t>
                      </a:r>
                      <a:endParaRPr lang="en-US" sz="800" dirty="0"/>
                    </a:p>
                  </a:txBody>
                  <a:tcPr/>
                </a:tc>
                <a:tc>
                  <a:txBody>
                    <a:bodyPr/>
                    <a:lstStyle/>
                    <a:p>
                      <a:r>
                        <a:rPr lang="en-US" sz="700" dirty="0" smtClean="0"/>
                        <a:t>XX.XX%</a:t>
                      </a:r>
                      <a:endParaRPr lang="en-US" sz="700" dirty="0"/>
                    </a:p>
                  </a:txBody>
                  <a:tcPr/>
                </a:tc>
                <a:tc>
                  <a:txBody>
                    <a:bodyPr/>
                    <a:lstStyle/>
                    <a:p>
                      <a:r>
                        <a:rPr lang="en-US" sz="800" dirty="0" smtClean="0"/>
                        <a:t>XX.XX%</a:t>
                      </a:r>
                      <a:endParaRPr lang="en-US" sz="800" dirty="0"/>
                    </a:p>
                  </a:txBody>
                  <a:tcPr/>
                </a:tc>
                <a:tc>
                  <a:txBody>
                    <a:bodyPr/>
                    <a:lstStyle/>
                    <a:p>
                      <a:r>
                        <a:rPr lang="en-US" sz="800" dirty="0" smtClean="0"/>
                        <a:t>XX.XX%</a:t>
                      </a:r>
                      <a:endParaRPr lang="en-US" sz="800" dirty="0"/>
                    </a:p>
                  </a:txBody>
                  <a:tcPr/>
                </a:tc>
                <a:tc>
                  <a:txBody>
                    <a:bodyPr/>
                    <a:lstStyle/>
                    <a:p>
                      <a:r>
                        <a:rPr lang="en-US" sz="800" dirty="0" smtClean="0"/>
                        <a:t>XX.XX%</a:t>
                      </a:r>
                      <a:endParaRPr lang="en-US" sz="800" dirty="0"/>
                    </a:p>
                  </a:txBody>
                  <a:tcPr/>
                </a:tc>
                <a:tc>
                  <a:txBody>
                    <a:bodyPr/>
                    <a:lstStyle/>
                    <a:p>
                      <a:r>
                        <a:rPr lang="en-US" sz="800" dirty="0" smtClean="0"/>
                        <a:t>XX.XX%</a:t>
                      </a:r>
                      <a:endParaRPr lang="en-US" sz="800" dirty="0"/>
                    </a:p>
                  </a:txBody>
                  <a:tcPr/>
                </a:tc>
                <a:tc>
                  <a:txBody>
                    <a:bodyPr/>
                    <a:lstStyle/>
                    <a:p>
                      <a:r>
                        <a:rPr lang="en-US" sz="800" dirty="0" smtClean="0"/>
                        <a:t>XX.XX%</a:t>
                      </a:r>
                      <a:endParaRPr lang="en-US" sz="800" dirty="0"/>
                    </a:p>
                  </a:txBody>
                  <a:tcPr/>
                </a:tc>
                <a:tc>
                  <a:txBody>
                    <a:bodyPr/>
                    <a:lstStyle/>
                    <a:p>
                      <a:r>
                        <a:rPr lang="en-US" sz="800" dirty="0" smtClean="0"/>
                        <a:t>XX.X%</a:t>
                      </a:r>
                      <a:endParaRPr lang="en-US" sz="800" dirty="0"/>
                    </a:p>
                  </a:txBody>
                  <a:tcPr/>
                </a:tc>
                <a:tc>
                  <a:txBody>
                    <a:bodyPr/>
                    <a:lstStyle/>
                    <a:p>
                      <a:r>
                        <a:rPr lang="en-US" sz="800" dirty="0" smtClean="0"/>
                        <a:t>XX.XX%</a:t>
                      </a:r>
                      <a:endParaRPr lang="en-US" sz="800" dirty="0"/>
                    </a:p>
                  </a:txBody>
                  <a:tcPr/>
                </a:tc>
                <a:tc>
                  <a:txBody>
                    <a:bodyPr/>
                    <a:lstStyle/>
                    <a:p>
                      <a:pPr algn="ctr"/>
                      <a:r>
                        <a:rPr lang="en-US" sz="800" dirty="0" smtClean="0"/>
                        <a:t>XX.XX%</a:t>
                      </a:r>
                      <a:endParaRPr lang="en-US" sz="800" dirty="0"/>
                    </a:p>
                  </a:txBody>
                  <a:tcPr/>
                </a:tc>
                <a:tc>
                  <a:txBody>
                    <a:bodyPr/>
                    <a:lstStyle/>
                    <a:p>
                      <a:pPr algn="ctr"/>
                      <a:r>
                        <a:rPr lang="en-US" sz="800" dirty="0" smtClean="0"/>
                        <a:t>XX.XX%</a:t>
                      </a:r>
                      <a:endParaRPr lang="en-US" sz="800" dirty="0"/>
                    </a:p>
                  </a:txBody>
                  <a:tcPr>
                    <a:solidFill>
                      <a:srgbClr val="A3C4FF"/>
                    </a:solidFill>
                  </a:tcPr>
                </a:tc>
                <a:tc>
                  <a:txBody>
                    <a:bodyPr/>
                    <a:lstStyle/>
                    <a:p>
                      <a:pPr algn="ctr"/>
                      <a:r>
                        <a:rPr lang="en-US" sz="800" dirty="0" smtClean="0"/>
                        <a:t>XX.XX%</a:t>
                      </a:r>
                      <a:endParaRPr lang="en-US" sz="800" dirty="0"/>
                    </a:p>
                  </a:txBody>
                  <a:tcPr>
                    <a:solidFill>
                      <a:srgbClr val="A3C4FF"/>
                    </a:solidFill>
                  </a:tcPr>
                </a:tc>
                <a:tc>
                  <a:txBody>
                    <a:bodyPr/>
                    <a:lstStyle/>
                    <a:p>
                      <a:pPr algn="ctr"/>
                      <a:r>
                        <a:rPr lang="en-US" sz="800" dirty="0" smtClean="0"/>
                        <a:t>$XX.XX</a:t>
                      </a:r>
                      <a:endParaRPr lang="en-US" sz="800" dirty="0"/>
                    </a:p>
                  </a:txBody>
                  <a:tcPr/>
                </a:tc>
                <a:tc vMerge="1">
                  <a:txBody>
                    <a:bodyPr/>
                    <a:lstStyle/>
                    <a:p>
                      <a:endParaRPr lang="en-US" dirty="0"/>
                    </a:p>
                  </a:txBody>
                  <a:tcPr/>
                </a:tc>
              </a:tr>
              <a:tr h="198120">
                <a:tc gridSpan="5">
                  <a:txBody>
                    <a:bodyPr/>
                    <a:lstStyle/>
                    <a:p>
                      <a:endParaRPr lang="en-US" sz="800" dirty="0"/>
                    </a:p>
                  </a:txBody>
                  <a:tcPr/>
                </a:tc>
                <a:tc hMerge="1">
                  <a:txBody>
                    <a:bodyPr/>
                    <a:lstStyle/>
                    <a:p>
                      <a:endParaRPr lang="en-US" sz="800" dirty="0"/>
                    </a:p>
                  </a:txBody>
                  <a:tcPr/>
                </a:tc>
                <a:tc hMerge="1">
                  <a:txBody>
                    <a:bodyPr/>
                    <a:lstStyle/>
                    <a:p>
                      <a:endParaRPr lang="en-US" sz="800" dirty="0"/>
                    </a:p>
                  </a:txBody>
                  <a:tcPr/>
                </a:tc>
                <a:tc hMerge="1">
                  <a:txBody>
                    <a:bodyPr/>
                    <a:lstStyle/>
                    <a:p>
                      <a:endParaRPr lang="en-US" sz="800" dirty="0"/>
                    </a:p>
                  </a:txBody>
                  <a:tcPr/>
                </a:tc>
                <a:tc hMerge="1">
                  <a:txBody>
                    <a:bodyPr/>
                    <a:lstStyle/>
                    <a:p>
                      <a:endParaRPr lang="en-US" sz="800" dirty="0"/>
                    </a:p>
                  </a:txBody>
                  <a:tcPr/>
                </a:tc>
                <a:tc gridSpan="4">
                  <a:txBody>
                    <a:bodyPr/>
                    <a:lstStyle/>
                    <a:p>
                      <a:pPr algn="ctr"/>
                      <a:r>
                        <a:rPr lang="en-US" sz="800" dirty="0" smtClean="0"/>
                        <a:t>MSCI EAFE</a:t>
                      </a:r>
                      <a:endParaRPr lang="en-US" sz="800" dirty="0"/>
                    </a:p>
                  </a:txBody>
                  <a:tcPr/>
                </a:tc>
                <a:tc hMerge="1">
                  <a:txBody>
                    <a:bodyPr/>
                    <a:lstStyle/>
                    <a:p>
                      <a:endParaRPr lang="en-US" sz="800" dirty="0"/>
                    </a:p>
                  </a:txBody>
                  <a:tcPr/>
                </a:tc>
                <a:tc hMerge="1">
                  <a:txBody>
                    <a:bodyPr/>
                    <a:lstStyle/>
                    <a:p>
                      <a:endParaRPr lang="en-US" sz="800" dirty="0"/>
                    </a:p>
                  </a:txBody>
                  <a:tcPr/>
                </a:tc>
                <a:tc hMerge="1">
                  <a:txBody>
                    <a:bodyPr/>
                    <a:lstStyle/>
                    <a:p>
                      <a:endParaRPr lang="en-US" sz="800" dirty="0"/>
                    </a:p>
                  </a:txBody>
                  <a:tcPr/>
                </a:tc>
                <a:tc gridSpan="4">
                  <a:txBody>
                    <a:bodyPr/>
                    <a:lstStyle/>
                    <a:p>
                      <a:pPr algn="ctr"/>
                      <a:endParaRPr lang="en-US" sz="800" dirty="0"/>
                    </a:p>
                  </a:txBody>
                  <a:tcPr/>
                </a:tc>
                <a:tc hMerge="1">
                  <a:txBody>
                    <a:bodyPr/>
                    <a:lstStyle/>
                    <a:p>
                      <a:endParaRPr lang="en-US" sz="800" dirty="0"/>
                    </a:p>
                  </a:txBody>
                  <a:tcPr/>
                </a:tc>
                <a:tc hMerge="1">
                  <a:txBody>
                    <a:bodyPr/>
                    <a:lstStyle/>
                    <a:p>
                      <a:endParaRPr lang="en-US" sz="800" dirty="0"/>
                    </a:p>
                  </a:txBody>
                  <a:tcPr/>
                </a:tc>
                <a:tc hMerge="1">
                  <a:txBody>
                    <a:bodyPr/>
                    <a:lstStyle/>
                    <a:p>
                      <a:endParaRPr lang="en-US"/>
                    </a:p>
                  </a:txBody>
                  <a:tcPr/>
                </a:tc>
                <a:tc vMerge="1">
                  <a:txBody>
                    <a:bodyPr/>
                    <a:lstStyle/>
                    <a:p>
                      <a:endParaRPr lang="en-US" sz="800" dirty="0"/>
                    </a:p>
                  </a:txBody>
                  <a:tcPr/>
                </a:tc>
              </a:tr>
              <a:tr h="304800">
                <a:tc>
                  <a:txBody>
                    <a:bodyPr/>
                    <a:lstStyle/>
                    <a:p>
                      <a:r>
                        <a:rPr lang="en-US" sz="800" dirty="0" smtClean="0"/>
                        <a:t>D Fund /</a:t>
                      </a:r>
                      <a:r>
                        <a:rPr lang="en-US" sz="800" baseline="0" dirty="0" smtClean="0"/>
                        <a:t>     Mid Cap</a:t>
                      </a:r>
                      <a:endParaRPr lang="en-US" sz="800" dirty="0"/>
                    </a:p>
                  </a:txBody>
                  <a:tcPr/>
                </a:tc>
                <a:tc>
                  <a:txBody>
                    <a:bodyPr/>
                    <a:lstStyle/>
                    <a:p>
                      <a:r>
                        <a:rPr lang="en-US" sz="700" dirty="0" smtClean="0"/>
                        <a:t>XX.XX%</a:t>
                      </a:r>
                      <a:endParaRPr lang="en-US" sz="700" dirty="0"/>
                    </a:p>
                  </a:txBody>
                  <a:tcPr/>
                </a:tc>
                <a:tc>
                  <a:txBody>
                    <a:bodyPr/>
                    <a:lstStyle/>
                    <a:p>
                      <a:r>
                        <a:rPr lang="en-US" sz="800" dirty="0" smtClean="0"/>
                        <a:t>XX.XX%</a:t>
                      </a:r>
                      <a:endParaRPr lang="en-US" sz="800" dirty="0"/>
                    </a:p>
                  </a:txBody>
                  <a:tcPr/>
                </a:tc>
                <a:tc>
                  <a:txBody>
                    <a:bodyPr/>
                    <a:lstStyle/>
                    <a:p>
                      <a:r>
                        <a:rPr lang="en-US" sz="800" dirty="0" smtClean="0"/>
                        <a:t>XX.XX%</a:t>
                      </a:r>
                      <a:endParaRPr lang="en-US" sz="800" dirty="0"/>
                    </a:p>
                  </a:txBody>
                  <a:tcPr/>
                </a:tc>
                <a:tc>
                  <a:txBody>
                    <a:bodyPr/>
                    <a:lstStyle/>
                    <a:p>
                      <a:r>
                        <a:rPr lang="en-US" sz="800" dirty="0" smtClean="0"/>
                        <a:t>XX.XX%</a:t>
                      </a:r>
                      <a:endParaRPr lang="en-US" sz="800" dirty="0"/>
                    </a:p>
                  </a:txBody>
                  <a:tcPr/>
                </a:tc>
                <a:tc>
                  <a:txBody>
                    <a:bodyPr/>
                    <a:lstStyle/>
                    <a:p>
                      <a:r>
                        <a:rPr lang="en-US" sz="800" dirty="0" smtClean="0"/>
                        <a:t>XX.XX%</a:t>
                      </a:r>
                      <a:endParaRPr lang="en-US" sz="800" dirty="0"/>
                    </a:p>
                  </a:txBody>
                  <a:tcPr/>
                </a:tc>
                <a:tc>
                  <a:txBody>
                    <a:bodyPr/>
                    <a:lstStyle/>
                    <a:p>
                      <a:r>
                        <a:rPr lang="en-US" sz="800" dirty="0" smtClean="0"/>
                        <a:t>XX.XX%</a:t>
                      </a:r>
                      <a:endParaRPr lang="en-US" sz="800" dirty="0"/>
                    </a:p>
                  </a:txBody>
                  <a:tcPr/>
                </a:tc>
                <a:tc>
                  <a:txBody>
                    <a:bodyPr/>
                    <a:lstStyle/>
                    <a:p>
                      <a:r>
                        <a:rPr lang="en-US" sz="800" dirty="0" smtClean="0"/>
                        <a:t>XX.X%</a:t>
                      </a:r>
                      <a:endParaRPr lang="en-US" sz="800" dirty="0"/>
                    </a:p>
                  </a:txBody>
                  <a:tcPr/>
                </a:tc>
                <a:tc>
                  <a:txBody>
                    <a:bodyPr/>
                    <a:lstStyle/>
                    <a:p>
                      <a:r>
                        <a:rPr lang="en-US" sz="800" dirty="0" smtClean="0"/>
                        <a:t>XX.XX%</a:t>
                      </a:r>
                      <a:endParaRPr lang="en-US" sz="800" dirty="0"/>
                    </a:p>
                  </a:txBody>
                  <a:tcPr/>
                </a:tc>
                <a:tc>
                  <a:txBody>
                    <a:bodyPr/>
                    <a:lstStyle/>
                    <a:p>
                      <a:pPr algn="ctr"/>
                      <a:r>
                        <a:rPr lang="en-US" sz="800" dirty="0" smtClean="0"/>
                        <a:t>XX.XX%</a:t>
                      </a:r>
                      <a:endParaRPr lang="en-US" sz="800" dirty="0"/>
                    </a:p>
                  </a:txBody>
                  <a:tcPr/>
                </a:tc>
                <a:tc>
                  <a:txBody>
                    <a:bodyPr/>
                    <a:lstStyle/>
                    <a:p>
                      <a:pPr algn="ctr"/>
                      <a:r>
                        <a:rPr lang="en-US" sz="800" dirty="0" smtClean="0"/>
                        <a:t>XX.XX%</a:t>
                      </a:r>
                      <a:endParaRPr lang="en-US" sz="800" dirty="0"/>
                    </a:p>
                  </a:txBody>
                  <a:tcPr>
                    <a:solidFill>
                      <a:srgbClr val="A3C4FF"/>
                    </a:solidFill>
                  </a:tcPr>
                </a:tc>
                <a:tc>
                  <a:txBody>
                    <a:bodyPr/>
                    <a:lstStyle/>
                    <a:p>
                      <a:pPr algn="ctr"/>
                      <a:r>
                        <a:rPr lang="en-US" sz="800" dirty="0" smtClean="0"/>
                        <a:t>XX.XX%</a:t>
                      </a:r>
                      <a:endParaRPr lang="en-US" sz="800" dirty="0"/>
                    </a:p>
                  </a:txBody>
                  <a:tcPr>
                    <a:solidFill>
                      <a:srgbClr val="A3C4FF"/>
                    </a:solidFill>
                  </a:tcPr>
                </a:tc>
                <a:tc>
                  <a:txBody>
                    <a:bodyPr/>
                    <a:lstStyle/>
                    <a:p>
                      <a:pPr algn="ctr"/>
                      <a:r>
                        <a:rPr lang="en-US" sz="800" dirty="0" smtClean="0"/>
                        <a:t>$XX.XX</a:t>
                      </a:r>
                      <a:endParaRPr lang="en-US" sz="800" dirty="0"/>
                    </a:p>
                  </a:txBody>
                  <a:tcPr/>
                </a:tc>
                <a:tc vMerge="1">
                  <a:txBody>
                    <a:bodyPr/>
                    <a:lstStyle/>
                    <a:p>
                      <a:endParaRPr lang="en-US" dirty="0"/>
                    </a:p>
                  </a:txBody>
                  <a:tcPr/>
                </a:tc>
              </a:tr>
              <a:tr h="198120">
                <a:tc gridSpan="5">
                  <a:txBody>
                    <a:bodyPr/>
                    <a:lstStyle/>
                    <a:p>
                      <a:endParaRPr lang="en-US" sz="800" dirty="0"/>
                    </a:p>
                  </a:txBody>
                  <a:tcPr/>
                </a:tc>
                <a:tc hMerge="1">
                  <a:txBody>
                    <a:bodyPr/>
                    <a:lstStyle/>
                    <a:p>
                      <a:endParaRPr lang="en-US" sz="800" dirty="0"/>
                    </a:p>
                  </a:txBody>
                  <a:tcPr/>
                </a:tc>
                <a:tc hMerge="1">
                  <a:txBody>
                    <a:bodyPr/>
                    <a:lstStyle/>
                    <a:p>
                      <a:endParaRPr lang="en-US" sz="800" dirty="0"/>
                    </a:p>
                  </a:txBody>
                  <a:tcPr/>
                </a:tc>
                <a:tc hMerge="1">
                  <a:txBody>
                    <a:bodyPr/>
                    <a:lstStyle/>
                    <a:p>
                      <a:endParaRPr lang="en-US" sz="800" dirty="0"/>
                    </a:p>
                  </a:txBody>
                  <a:tcPr/>
                </a:tc>
                <a:tc hMerge="1">
                  <a:txBody>
                    <a:bodyPr/>
                    <a:lstStyle/>
                    <a:p>
                      <a:endParaRPr lang="en-US" sz="800" dirty="0"/>
                    </a:p>
                  </a:txBody>
                  <a:tcPr/>
                </a:tc>
                <a:tc gridSpan="4">
                  <a:txBody>
                    <a:bodyPr/>
                    <a:lstStyle/>
                    <a:p>
                      <a:pPr algn="ctr"/>
                      <a:r>
                        <a:rPr lang="en-US" sz="800" dirty="0" smtClean="0"/>
                        <a:t>Russell Midcap</a:t>
                      </a:r>
                      <a:endParaRPr lang="en-US" sz="800" dirty="0"/>
                    </a:p>
                  </a:txBody>
                  <a:tcPr/>
                </a:tc>
                <a:tc hMerge="1">
                  <a:txBody>
                    <a:bodyPr/>
                    <a:lstStyle/>
                    <a:p>
                      <a:endParaRPr lang="en-US" sz="800" dirty="0"/>
                    </a:p>
                  </a:txBody>
                  <a:tcPr/>
                </a:tc>
                <a:tc hMerge="1">
                  <a:txBody>
                    <a:bodyPr/>
                    <a:lstStyle/>
                    <a:p>
                      <a:endParaRPr lang="en-US" sz="800" dirty="0"/>
                    </a:p>
                  </a:txBody>
                  <a:tcPr/>
                </a:tc>
                <a:tc hMerge="1">
                  <a:txBody>
                    <a:bodyPr/>
                    <a:lstStyle/>
                    <a:p>
                      <a:endParaRPr lang="en-US" sz="800" dirty="0"/>
                    </a:p>
                  </a:txBody>
                  <a:tcPr/>
                </a:tc>
                <a:tc gridSpan="4">
                  <a:txBody>
                    <a:bodyPr/>
                    <a:lstStyle/>
                    <a:p>
                      <a:endParaRPr lang="en-US" sz="800" dirty="0"/>
                    </a:p>
                  </a:txBody>
                  <a:tcPr/>
                </a:tc>
                <a:tc hMerge="1">
                  <a:txBody>
                    <a:bodyPr/>
                    <a:lstStyle/>
                    <a:p>
                      <a:endParaRPr lang="en-US" sz="800" dirty="0"/>
                    </a:p>
                  </a:txBody>
                  <a:tcPr/>
                </a:tc>
                <a:tc hMerge="1">
                  <a:txBody>
                    <a:bodyPr/>
                    <a:lstStyle/>
                    <a:p>
                      <a:endParaRPr lang="en-US" sz="800" dirty="0"/>
                    </a:p>
                  </a:txBody>
                  <a:tcPr/>
                </a:tc>
                <a:tc hMerge="1">
                  <a:txBody>
                    <a:bodyPr/>
                    <a:lstStyle/>
                    <a:p>
                      <a:endParaRPr lang="en-US"/>
                    </a:p>
                  </a:txBody>
                  <a:tcPr/>
                </a:tc>
                <a:tc vMerge="1">
                  <a:txBody>
                    <a:bodyPr/>
                    <a:lstStyle/>
                    <a:p>
                      <a:endParaRPr lang="en-US" sz="800" dirty="0"/>
                    </a:p>
                  </a:txBody>
                  <a:tcPr/>
                </a:tc>
              </a:tr>
              <a:tr h="213360">
                <a:tc gridSpan="1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Bond Funds</a:t>
                      </a:r>
                    </a:p>
                  </a:txBody>
                  <a:tcPr/>
                </a:tc>
                <a:tc hMerge="1">
                  <a:txBody>
                    <a:bodyPr/>
                    <a:lstStyle/>
                    <a:p>
                      <a:endParaRPr lang="en-US" sz="800" dirty="0"/>
                    </a:p>
                  </a:txBody>
                  <a:tcPr/>
                </a:tc>
                <a:tc hMerge="1">
                  <a:txBody>
                    <a:bodyPr/>
                    <a:lstStyle/>
                    <a:p>
                      <a:endParaRPr lang="en-US" sz="800" dirty="0"/>
                    </a:p>
                  </a:txBody>
                  <a:tcPr/>
                </a:tc>
                <a:tc hMerge="1">
                  <a:txBody>
                    <a:bodyPr/>
                    <a:lstStyle/>
                    <a:p>
                      <a:endParaRPr lang="en-US" sz="800" dirty="0"/>
                    </a:p>
                  </a:txBody>
                  <a:tcPr/>
                </a:tc>
                <a:tc hMerge="1">
                  <a:txBody>
                    <a:bodyPr/>
                    <a:lstStyle/>
                    <a:p>
                      <a:endParaRPr lang="en-US" sz="800" dirty="0"/>
                    </a:p>
                  </a:txBody>
                  <a:tcPr/>
                </a:tc>
                <a:tc hMerge="1">
                  <a:txBody>
                    <a:bodyPr/>
                    <a:lstStyle/>
                    <a:p>
                      <a:endParaRPr lang="en-US" sz="800" dirty="0"/>
                    </a:p>
                  </a:txBody>
                  <a:tcPr/>
                </a:tc>
                <a:tc hMerge="1">
                  <a:txBody>
                    <a:bodyPr/>
                    <a:lstStyle/>
                    <a:p>
                      <a:endParaRPr lang="en-US" sz="800" dirty="0"/>
                    </a:p>
                  </a:txBody>
                  <a:tcPr/>
                </a:tc>
                <a:tc hMerge="1">
                  <a:txBody>
                    <a:bodyPr/>
                    <a:lstStyle/>
                    <a:p>
                      <a:endParaRPr lang="en-US" sz="800" dirty="0"/>
                    </a:p>
                  </a:txBody>
                  <a:tcPr/>
                </a:tc>
                <a:tc hMerge="1">
                  <a:txBody>
                    <a:bodyPr/>
                    <a:lstStyle/>
                    <a:p>
                      <a:endParaRPr lang="en-US" sz="800"/>
                    </a:p>
                  </a:txBody>
                  <a:tcPr/>
                </a:tc>
                <a:tc hMerge="1">
                  <a:txBody>
                    <a:bodyPr/>
                    <a:lstStyle/>
                    <a:p>
                      <a:endParaRPr lang="en-US" sz="800" dirty="0"/>
                    </a:p>
                  </a:txBody>
                  <a:tcPr/>
                </a:tc>
                <a:tc hMerge="1">
                  <a:txBody>
                    <a:bodyPr/>
                    <a:lstStyle/>
                    <a:p>
                      <a:endParaRPr lang="en-US" sz="800" dirty="0"/>
                    </a:p>
                  </a:txBody>
                  <a:tcPr/>
                </a:tc>
                <a:tc hMerge="1">
                  <a:txBody>
                    <a:bodyPr/>
                    <a:lstStyle/>
                    <a:p>
                      <a:endParaRPr lang="en-US" sz="800" dirty="0"/>
                    </a:p>
                  </a:txBody>
                  <a:tcPr/>
                </a:tc>
                <a:tc hMerge="1">
                  <a:txBody>
                    <a:bodyPr/>
                    <a:lstStyle/>
                    <a:p>
                      <a:endParaRPr lang="en-US"/>
                    </a:p>
                  </a:txBody>
                  <a:tcPr/>
                </a:tc>
                <a:tc hMerge="1">
                  <a:txBody>
                    <a:bodyPr/>
                    <a:lstStyle/>
                    <a:p>
                      <a:endParaRPr lang="en-US"/>
                    </a:p>
                  </a:txBody>
                  <a:tcPr/>
                </a:tc>
              </a:tr>
              <a:tr h="495300">
                <a:tc>
                  <a:txBody>
                    <a:bodyPr/>
                    <a:lstStyle/>
                    <a:p>
                      <a:r>
                        <a:rPr lang="en-US" sz="800" dirty="0" smtClean="0"/>
                        <a:t>E Fund / Bond Index</a:t>
                      </a:r>
                      <a:endParaRPr lang="en-US" sz="800" dirty="0"/>
                    </a:p>
                  </a:txBody>
                  <a:tcPr/>
                </a:tc>
                <a:tc>
                  <a:txBody>
                    <a:bodyPr/>
                    <a:lstStyle/>
                    <a:p>
                      <a:r>
                        <a:rPr lang="en-US" sz="800" dirty="0" smtClean="0"/>
                        <a:t>XX.XX%</a:t>
                      </a:r>
                      <a:endParaRPr lang="en-US" sz="800" dirty="0"/>
                    </a:p>
                  </a:txBody>
                  <a:tcPr/>
                </a:tc>
                <a:tc>
                  <a:txBody>
                    <a:bodyPr/>
                    <a:lstStyle/>
                    <a:p>
                      <a:r>
                        <a:rPr lang="en-US" sz="800" dirty="0" smtClean="0"/>
                        <a:t>XX.XX%</a:t>
                      </a:r>
                      <a:endParaRPr lang="en-US" sz="800" dirty="0"/>
                    </a:p>
                  </a:txBody>
                  <a:tcPr/>
                </a:tc>
                <a:tc>
                  <a:txBody>
                    <a:bodyPr/>
                    <a:lstStyle/>
                    <a:p>
                      <a:r>
                        <a:rPr lang="en-US" sz="800" dirty="0" smtClean="0"/>
                        <a:t>XX.XX%</a:t>
                      </a:r>
                      <a:endParaRPr lang="en-US" sz="800" dirty="0"/>
                    </a:p>
                  </a:txBody>
                  <a:tcPr/>
                </a:tc>
                <a:tc>
                  <a:txBody>
                    <a:bodyPr/>
                    <a:lstStyle/>
                    <a:p>
                      <a:r>
                        <a:rPr lang="en-US" sz="800" dirty="0" smtClean="0"/>
                        <a:t>XX.XX%</a:t>
                      </a:r>
                      <a:endParaRPr lang="en-US" sz="800" dirty="0"/>
                    </a:p>
                  </a:txBody>
                  <a:tcPr/>
                </a:tc>
                <a:tc>
                  <a:txBody>
                    <a:bodyPr/>
                    <a:lstStyle/>
                    <a:p>
                      <a:r>
                        <a:rPr lang="en-US" sz="800" dirty="0" smtClean="0"/>
                        <a:t>XX.XX%</a:t>
                      </a:r>
                      <a:endParaRPr lang="en-US" sz="800" dirty="0"/>
                    </a:p>
                  </a:txBody>
                  <a:tcPr/>
                </a:tc>
                <a:tc>
                  <a:txBody>
                    <a:bodyPr/>
                    <a:lstStyle/>
                    <a:p>
                      <a:r>
                        <a:rPr lang="en-US" sz="800" dirty="0" smtClean="0"/>
                        <a:t>XX.XX%</a:t>
                      </a:r>
                      <a:endParaRPr lang="en-US" sz="800" dirty="0"/>
                    </a:p>
                  </a:txBody>
                  <a:tcPr/>
                </a:tc>
                <a:tc>
                  <a:txBody>
                    <a:bodyPr/>
                    <a:lstStyle/>
                    <a:p>
                      <a:r>
                        <a:rPr lang="en-US" sz="800" dirty="0" smtClean="0"/>
                        <a:t>XX.X%</a:t>
                      </a:r>
                      <a:endParaRPr lang="en-US" sz="800" dirty="0"/>
                    </a:p>
                  </a:txBody>
                  <a:tcPr/>
                </a:tc>
                <a:tc>
                  <a:txBody>
                    <a:bodyPr/>
                    <a:lstStyle/>
                    <a:p>
                      <a:r>
                        <a:rPr lang="en-US" sz="800" dirty="0" smtClean="0"/>
                        <a:t>XX.XX%</a:t>
                      </a:r>
                      <a:endParaRPr lang="en-US" sz="800" dirty="0"/>
                    </a:p>
                  </a:txBody>
                  <a:tcPr/>
                </a:tc>
                <a:tc>
                  <a:txBody>
                    <a:bodyPr/>
                    <a:lstStyle/>
                    <a:p>
                      <a:pPr algn="ctr"/>
                      <a:r>
                        <a:rPr lang="en-US" sz="800" dirty="0" smtClean="0"/>
                        <a:t>XX.XX%</a:t>
                      </a:r>
                      <a:endParaRPr lang="en-US" sz="800" dirty="0"/>
                    </a:p>
                  </a:txBody>
                  <a:tcPr/>
                </a:tc>
                <a:tc>
                  <a:txBody>
                    <a:bodyPr/>
                    <a:lstStyle/>
                    <a:p>
                      <a:pPr algn="ctr"/>
                      <a:r>
                        <a:rPr lang="en-US" sz="800" dirty="0" smtClean="0"/>
                        <a:t>XX.XX%</a:t>
                      </a:r>
                      <a:endParaRPr lang="en-US" sz="800" dirty="0"/>
                    </a:p>
                  </a:txBody>
                  <a:tcPr>
                    <a:solidFill>
                      <a:srgbClr val="A3C4FF"/>
                    </a:solidFill>
                  </a:tcPr>
                </a:tc>
                <a:tc>
                  <a:txBody>
                    <a:bodyPr/>
                    <a:lstStyle/>
                    <a:p>
                      <a:pPr algn="ctr"/>
                      <a:r>
                        <a:rPr lang="en-US" sz="800" dirty="0" smtClean="0"/>
                        <a:t>XX.XX%</a:t>
                      </a:r>
                      <a:endParaRPr lang="en-US" sz="800" dirty="0"/>
                    </a:p>
                  </a:txBody>
                  <a:tcPr>
                    <a:solidFill>
                      <a:srgbClr val="A3C4FF"/>
                    </a:solidFill>
                  </a:tcPr>
                </a:tc>
                <a:tc>
                  <a:txBody>
                    <a:bodyPr/>
                    <a:lstStyle/>
                    <a:p>
                      <a:pPr algn="ctr"/>
                      <a:r>
                        <a:rPr lang="en-US" sz="800" dirty="0" smtClean="0"/>
                        <a:t>$XX.XX</a:t>
                      </a:r>
                      <a:endParaRPr lang="en-US" sz="800" dirty="0"/>
                    </a:p>
                  </a:txBody>
                  <a:tcPr/>
                </a:tc>
                <a:tc>
                  <a:txBody>
                    <a:bodyPr/>
                    <a:lstStyle/>
                    <a:p>
                      <a:endParaRPr lang="en-US"/>
                    </a:p>
                  </a:txBody>
                  <a:tcPr/>
                </a:tc>
              </a:tr>
              <a:tr h="236220">
                <a:tc gridSpan="5">
                  <a:txBody>
                    <a:bodyPr/>
                    <a:lstStyle/>
                    <a:p>
                      <a:endParaRPr lang="en-US" sz="800"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r>
                        <a:rPr lang="en-US" sz="800" dirty="0" smtClean="0"/>
                        <a:t>Barclays Cap </a:t>
                      </a:r>
                      <a:r>
                        <a:rPr lang="en-US" sz="800" dirty="0" err="1" smtClean="0"/>
                        <a:t>Aggr</a:t>
                      </a:r>
                      <a:r>
                        <a:rPr lang="en-US" sz="800" dirty="0" smtClean="0"/>
                        <a:t>. Bond</a:t>
                      </a:r>
                      <a:endParaRPr lang="en-US" sz="800"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endParaRPr lang="en-US" sz="800"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8" name="TextBox 7"/>
          <p:cNvSpPr txBox="1"/>
          <p:nvPr/>
        </p:nvSpPr>
        <p:spPr>
          <a:xfrm>
            <a:off x="76200" y="6553200"/>
            <a:ext cx="7467600" cy="246221"/>
          </a:xfrm>
          <a:prstGeom prst="rect">
            <a:avLst/>
          </a:prstGeom>
          <a:noFill/>
        </p:spPr>
        <p:txBody>
          <a:bodyPr wrap="square" rtlCol="0">
            <a:spAutoFit/>
          </a:bodyPr>
          <a:lstStyle/>
          <a:p>
            <a:r>
              <a:rPr lang="en-US" sz="1000" dirty="0" smtClean="0"/>
              <a:t>* This table shows the fees elected by the fund. You may not be charged this full amount depending on individual circumstances.</a:t>
            </a:r>
            <a:endParaRPr lang="en-US" sz="1000" dirty="0"/>
          </a:p>
        </p:txBody>
      </p:sp>
      <p:sp>
        <p:nvSpPr>
          <p:cNvPr id="2" name="TextBox 1"/>
          <p:cNvSpPr txBox="1"/>
          <p:nvPr/>
        </p:nvSpPr>
        <p:spPr>
          <a:xfrm rot="1249153">
            <a:off x="745059" y="2693507"/>
            <a:ext cx="7924800" cy="2646878"/>
          </a:xfrm>
          <a:prstGeom prst="rect">
            <a:avLst/>
          </a:prstGeom>
          <a:noFill/>
        </p:spPr>
        <p:txBody>
          <a:bodyPr wrap="square" rtlCol="0">
            <a:spAutoFit/>
          </a:bodyPr>
          <a:lstStyle/>
          <a:p>
            <a:pPr algn="ctr"/>
            <a:r>
              <a:rPr lang="en-US" sz="16600" dirty="0" smtClean="0">
                <a:solidFill>
                  <a:schemeClr val="tx1">
                    <a:alpha val="12000"/>
                  </a:schemeClr>
                </a:solidFill>
                <a:latin typeface="Arial Unicode MS"/>
                <a:cs typeface="Arial Unicode MS"/>
              </a:rPr>
              <a:t>Sample</a:t>
            </a:r>
            <a:endParaRPr lang="en-US" sz="16600" dirty="0">
              <a:solidFill>
                <a:schemeClr val="tx1">
                  <a:alpha val="12000"/>
                </a:schemeClr>
              </a:solidFill>
              <a:latin typeface="Arial Unicode MS"/>
              <a:cs typeface="Arial Unicode M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791200"/>
            <a:ext cx="9144000" cy="7620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ontent Placeholder 4"/>
          <p:cNvSpPr txBox="1">
            <a:spLocks/>
          </p:cNvSpPr>
          <p:nvPr/>
        </p:nvSpPr>
        <p:spPr bwMode="auto">
          <a:xfrm>
            <a:off x="381000" y="1295400"/>
            <a:ext cx="86106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fontAlgn="base">
              <a:spcBef>
                <a:spcPct val="20000"/>
              </a:spcBef>
              <a:spcAft>
                <a:spcPct val="0"/>
              </a:spcAft>
              <a:defRPr/>
            </a:pPr>
            <a:r>
              <a:rPr lang="en-US" sz="2400" kern="0" dirty="0" smtClean="0">
                <a:solidFill>
                  <a:srgbClr val="131313"/>
                </a:solidFill>
                <a:latin typeface="Arial"/>
              </a:rPr>
              <a:t>Where To Find Fee Information: Annually</a:t>
            </a:r>
            <a:endParaRPr lang="en-US" sz="2400" kern="0" dirty="0">
              <a:solidFill>
                <a:srgbClr val="131313"/>
              </a:solidFill>
              <a:latin typeface="Arial"/>
            </a:endParaRPr>
          </a:p>
        </p:txBody>
      </p:sp>
      <p:graphicFrame>
        <p:nvGraphicFramePr>
          <p:cNvPr id="7" name="Table 6"/>
          <p:cNvGraphicFramePr>
            <a:graphicFrameLocks noGrp="1"/>
          </p:cNvGraphicFramePr>
          <p:nvPr/>
        </p:nvGraphicFramePr>
        <p:xfrm>
          <a:off x="152400" y="1775461"/>
          <a:ext cx="8770727" cy="4701539"/>
        </p:xfrm>
        <a:graphic>
          <a:graphicData uri="http://schemas.openxmlformats.org/drawingml/2006/table">
            <a:tbl>
              <a:tblPr firstRow="1" bandRow="1">
                <a:tableStyleId>{5C22544A-7EE6-4342-B048-85BDC9FD1C3A}</a:tableStyleId>
              </a:tblPr>
              <a:tblGrid>
                <a:gridCol w="986794"/>
                <a:gridCol w="627959"/>
                <a:gridCol w="518847"/>
                <a:gridCol w="617328"/>
                <a:gridCol w="755430"/>
                <a:gridCol w="659918"/>
                <a:gridCol w="615372"/>
                <a:gridCol w="586096"/>
                <a:gridCol w="693744"/>
                <a:gridCol w="789974"/>
                <a:gridCol w="791682"/>
                <a:gridCol w="1127583"/>
              </a:tblGrid>
              <a:tr h="228600">
                <a:tc gridSpan="12">
                  <a:txBody>
                    <a:bodyPr/>
                    <a:lstStyle/>
                    <a:p>
                      <a:endParaRPr lang="en-US" sz="1200"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95300">
                <a:tc>
                  <a:txBody>
                    <a:bodyPr/>
                    <a:lstStyle/>
                    <a:p>
                      <a:pPr algn="ctr"/>
                      <a:r>
                        <a:rPr lang="en-US" sz="900" dirty="0" smtClean="0"/>
                        <a:t>Name/type of option</a:t>
                      </a:r>
                      <a:endParaRPr lang="en-US" sz="900" dirty="0"/>
                    </a:p>
                  </a:txBody>
                  <a:tcPr/>
                </a:tc>
                <a:tc gridSpan="4">
                  <a:txBody>
                    <a:bodyPr/>
                    <a:lstStyle/>
                    <a:p>
                      <a:pPr algn="ctr"/>
                      <a:r>
                        <a:rPr lang="en-US" sz="900" dirty="0" smtClean="0"/>
                        <a:t>Average Annualized Total Return as of  12/31/XX</a:t>
                      </a:r>
                      <a:endParaRPr lang="en-US" sz="900" dirty="0"/>
                    </a:p>
                  </a:txBody>
                  <a:tcPr/>
                </a:tc>
                <a:tc hMerge="1">
                  <a:txBody>
                    <a:bodyPr/>
                    <a:lstStyle/>
                    <a:p>
                      <a:endParaRPr lang="en-US" sz="1000" dirty="0"/>
                    </a:p>
                  </a:txBody>
                  <a:tcPr/>
                </a:tc>
                <a:tc hMerge="1">
                  <a:txBody>
                    <a:bodyPr/>
                    <a:lstStyle/>
                    <a:p>
                      <a:endParaRPr lang="en-US"/>
                    </a:p>
                  </a:txBody>
                  <a:tcPr/>
                </a:tc>
                <a:tc hMerge="1">
                  <a:txBody>
                    <a:bodyPr/>
                    <a:lstStyle/>
                    <a:p>
                      <a:endParaRPr lang="en-US"/>
                    </a:p>
                  </a:txBody>
                  <a:tcPr/>
                </a:tc>
                <a:tc gridSpan="4">
                  <a:txBody>
                    <a:bodyPr/>
                    <a:lstStyle/>
                    <a:p>
                      <a:pPr algn="ctr"/>
                      <a:r>
                        <a:rPr lang="en-US" sz="900" dirty="0" smtClean="0"/>
                        <a:t>Benchmark</a:t>
                      </a:r>
                      <a:endParaRPr lang="en-US" sz="900"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a:r>
                        <a:rPr lang="en-US" sz="900" dirty="0" smtClean="0"/>
                        <a:t>Total Operating Expenses</a:t>
                      </a:r>
                      <a:endParaRPr lang="en-US" sz="900" dirty="0"/>
                    </a:p>
                  </a:txBody>
                  <a:tcPr/>
                </a:tc>
                <a:tc hMerge="1">
                  <a:txBody>
                    <a:bodyPr/>
                    <a:lstStyle/>
                    <a:p>
                      <a:endParaRPr lang="en-US"/>
                    </a:p>
                  </a:txBody>
                  <a:tcPr/>
                </a:tc>
                <a:tc>
                  <a:txBody>
                    <a:bodyPr/>
                    <a:lstStyle/>
                    <a:p>
                      <a:pPr algn="ctr"/>
                      <a:r>
                        <a:rPr lang="en-US" sz="900" dirty="0" smtClean="0"/>
                        <a:t>*Shareholder-type fees</a:t>
                      </a:r>
                      <a:endParaRPr lang="en-US" sz="900" dirty="0"/>
                    </a:p>
                  </a:txBody>
                  <a:tcPr/>
                </a:tc>
              </a:tr>
              <a:tr h="495300">
                <a:tc>
                  <a:txBody>
                    <a:bodyPr/>
                    <a:lstStyle/>
                    <a:p>
                      <a:endParaRPr lang="en-US" sz="900" dirty="0"/>
                    </a:p>
                  </a:txBody>
                  <a:tcPr/>
                </a:tc>
                <a:tc>
                  <a:txBody>
                    <a:bodyPr/>
                    <a:lstStyle/>
                    <a:p>
                      <a:pPr algn="ctr"/>
                      <a:r>
                        <a:rPr lang="en-US" sz="900" dirty="0" smtClean="0"/>
                        <a:t>1 yr</a:t>
                      </a:r>
                      <a:endParaRPr lang="en-US" sz="900" dirty="0"/>
                    </a:p>
                  </a:txBody>
                  <a:tcPr/>
                </a:tc>
                <a:tc>
                  <a:txBody>
                    <a:bodyPr/>
                    <a:lstStyle/>
                    <a:p>
                      <a:pPr algn="ctr"/>
                      <a:r>
                        <a:rPr lang="en-US" sz="900" dirty="0" smtClean="0"/>
                        <a:t>5 yr</a:t>
                      </a:r>
                      <a:endParaRPr lang="en-US" sz="900" dirty="0"/>
                    </a:p>
                  </a:txBody>
                  <a:tcPr/>
                </a:tc>
                <a:tc>
                  <a:txBody>
                    <a:bodyPr/>
                    <a:lstStyle/>
                    <a:p>
                      <a:pPr algn="ctr"/>
                      <a:r>
                        <a:rPr lang="en-US" sz="900" dirty="0" smtClean="0"/>
                        <a:t>10 yr</a:t>
                      </a:r>
                      <a:endParaRPr lang="en-US" sz="900" dirty="0"/>
                    </a:p>
                  </a:txBody>
                  <a:tcPr/>
                </a:tc>
                <a:tc>
                  <a:txBody>
                    <a:bodyPr/>
                    <a:lstStyle/>
                    <a:p>
                      <a:pPr algn="ctr"/>
                      <a:r>
                        <a:rPr lang="en-US" sz="900" dirty="0" smtClean="0"/>
                        <a:t>Since inception</a:t>
                      </a:r>
                      <a:endParaRPr lang="en-US" sz="900" dirty="0"/>
                    </a:p>
                  </a:txBody>
                  <a:tcPr/>
                </a:tc>
                <a:tc>
                  <a:txBody>
                    <a:bodyPr/>
                    <a:lstStyle/>
                    <a:p>
                      <a:pPr algn="ctr"/>
                      <a:r>
                        <a:rPr lang="en-US" sz="900" dirty="0" smtClean="0"/>
                        <a:t>1 yr</a:t>
                      </a:r>
                      <a:endParaRPr lang="en-US" sz="900" dirty="0"/>
                    </a:p>
                  </a:txBody>
                  <a:tcPr/>
                </a:tc>
                <a:tc>
                  <a:txBody>
                    <a:bodyPr/>
                    <a:lstStyle/>
                    <a:p>
                      <a:pPr algn="ctr"/>
                      <a:r>
                        <a:rPr lang="en-US" sz="900" dirty="0" smtClean="0"/>
                        <a:t>5 yr</a:t>
                      </a:r>
                      <a:endParaRPr lang="en-US" sz="900" dirty="0"/>
                    </a:p>
                  </a:txBody>
                  <a:tcPr/>
                </a:tc>
                <a:tc>
                  <a:txBody>
                    <a:bodyPr/>
                    <a:lstStyle/>
                    <a:p>
                      <a:pPr algn="ctr"/>
                      <a:r>
                        <a:rPr lang="en-US" sz="900" dirty="0" smtClean="0"/>
                        <a:t>10yr</a:t>
                      </a:r>
                      <a:endParaRPr lang="en-US" sz="900" dirty="0"/>
                    </a:p>
                  </a:txBody>
                  <a:tcPr/>
                </a:tc>
                <a:tc>
                  <a:txBody>
                    <a:bodyPr/>
                    <a:lstStyle/>
                    <a:p>
                      <a:pPr algn="ctr"/>
                      <a:r>
                        <a:rPr lang="en-US" sz="900" dirty="0" smtClean="0"/>
                        <a:t>Since Inception</a:t>
                      </a:r>
                      <a:endParaRPr lang="en-US" sz="900" dirty="0"/>
                    </a:p>
                  </a:txBody>
                  <a:tcPr/>
                </a:tc>
                <a:tc>
                  <a:txBody>
                    <a:bodyPr/>
                    <a:lstStyle/>
                    <a:p>
                      <a:pPr algn="ctr"/>
                      <a:r>
                        <a:rPr lang="en-US" sz="900" dirty="0" smtClean="0"/>
                        <a:t>As a %</a:t>
                      </a:r>
                      <a:endParaRPr lang="en-US" sz="900" dirty="0"/>
                    </a:p>
                  </a:txBody>
                  <a:tcPr anchor="b"/>
                </a:tc>
                <a:tc>
                  <a:txBody>
                    <a:bodyPr/>
                    <a:lstStyle/>
                    <a:p>
                      <a:pPr algn="ctr"/>
                      <a:r>
                        <a:rPr lang="en-US" sz="800" dirty="0" smtClean="0"/>
                        <a:t>Per $1,000</a:t>
                      </a:r>
                      <a:endParaRPr lang="en-US" sz="800" dirty="0"/>
                    </a:p>
                  </a:txBody>
                  <a:tcPr anchor="b"/>
                </a:tc>
                <a:tc>
                  <a:txBody>
                    <a:bodyPr/>
                    <a:lstStyle/>
                    <a:p>
                      <a:endParaRPr lang="en-US"/>
                    </a:p>
                  </a:txBody>
                  <a:tcPr/>
                </a:tc>
              </a:tr>
              <a:tr h="236219">
                <a:tc gridSpan="11">
                  <a:txBody>
                    <a:bodyPr/>
                    <a:lstStyle/>
                    <a:p>
                      <a:r>
                        <a:rPr lang="en-US" sz="1000" b="1" dirty="0" smtClean="0"/>
                        <a:t>Equity Funds</a:t>
                      </a:r>
                      <a:endParaRPr lang="en-US" sz="1000" b="1" dirty="0"/>
                    </a:p>
                  </a:txBody>
                  <a:tcPr/>
                </a:tc>
                <a:tc hMerge="1">
                  <a:txBody>
                    <a:bodyPr/>
                    <a:lstStyle/>
                    <a:p>
                      <a:endParaRPr lang="en-US" sz="1000" dirty="0"/>
                    </a:p>
                  </a:txBody>
                  <a:tcPr/>
                </a:tc>
                <a:tc hMerge="1">
                  <a:txBody>
                    <a:bodyPr/>
                    <a:lstStyle/>
                    <a:p>
                      <a:endParaRPr lang="en-US" sz="1000"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sz="800" dirty="0"/>
                    </a:p>
                  </a:txBody>
                  <a:tcPr/>
                </a:tc>
              </a:tr>
              <a:tr h="304800">
                <a:tc>
                  <a:txBody>
                    <a:bodyPr/>
                    <a:lstStyle/>
                    <a:p>
                      <a:r>
                        <a:rPr lang="en-US" sz="800" dirty="0" smtClean="0"/>
                        <a:t>A Index Fund </a:t>
                      </a:r>
                      <a:r>
                        <a:rPr lang="en-US" sz="800" baseline="0" dirty="0" smtClean="0"/>
                        <a:t> / </a:t>
                      </a:r>
                      <a:r>
                        <a:rPr lang="en-US" sz="800" dirty="0" smtClean="0"/>
                        <a:t>S&amp;P 500</a:t>
                      </a:r>
                      <a:endParaRPr lang="en-US" sz="800" dirty="0"/>
                    </a:p>
                  </a:txBody>
                  <a:tcPr/>
                </a:tc>
                <a:tc>
                  <a:txBody>
                    <a:bodyPr/>
                    <a:lstStyle/>
                    <a:p>
                      <a:r>
                        <a:rPr lang="en-US" sz="800" dirty="0" smtClean="0"/>
                        <a:t>XX.XX%</a:t>
                      </a:r>
                      <a:endParaRPr lang="en-US" sz="800" dirty="0"/>
                    </a:p>
                  </a:txBody>
                  <a:tcPr/>
                </a:tc>
                <a:tc>
                  <a:txBody>
                    <a:bodyPr/>
                    <a:lstStyle/>
                    <a:p>
                      <a:r>
                        <a:rPr lang="en-US" sz="800" dirty="0" smtClean="0"/>
                        <a:t>XX.XX%</a:t>
                      </a:r>
                      <a:endParaRPr lang="en-US" sz="800" dirty="0"/>
                    </a:p>
                  </a:txBody>
                  <a:tcPr/>
                </a:tc>
                <a:tc>
                  <a:txBody>
                    <a:bodyPr/>
                    <a:lstStyle/>
                    <a:p>
                      <a:r>
                        <a:rPr lang="en-US" sz="800" dirty="0" smtClean="0"/>
                        <a:t>XX.XX%</a:t>
                      </a:r>
                      <a:endParaRPr lang="en-US" sz="800" dirty="0"/>
                    </a:p>
                  </a:txBody>
                  <a:tcPr/>
                </a:tc>
                <a:tc>
                  <a:txBody>
                    <a:bodyPr/>
                    <a:lstStyle/>
                    <a:p>
                      <a:r>
                        <a:rPr lang="en-US" sz="800" dirty="0" smtClean="0"/>
                        <a:t>XX.XX%</a:t>
                      </a:r>
                      <a:endParaRPr lang="en-US" sz="800" dirty="0"/>
                    </a:p>
                  </a:txBody>
                  <a:tcPr/>
                </a:tc>
                <a:tc>
                  <a:txBody>
                    <a:bodyPr/>
                    <a:lstStyle/>
                    <a:p>
                      <a:r>
                        <a:rPr lang="en-US" sz="800" dirty="0" smtClean="0"/>
                        <a:t>XX.XX%</a:t>
                      </a:r>
                      <a:endParaRPr lang="en-US" sz="800" dirty="0"/>
                    </a:p>
                  </a:txBody>
                  <a:tcPr/>
                </a:tc>
                <a:tc>
                  <a:txBody>
                    <a:bodyPr/>
                    <a:lstStyle/>
                    <a:p>
                      <a:r>
                        <a:rPr lang="en-US" sz="800" dirty="0" smtClean="0"/>
                        <a:t>XX.XX%</a:t>
                      </a:r>
                      <a:endParaRPr lang="en-US" sz="800" dirty="0"/>
                    </a:p>
                  </a:txBody>
                  <a:tcPr/>
                </a:tc>
                <a:tc>
                  <a:txBody>
                    <a:bodyPr/>
                    <a:lstStyle/>
                    <a:p>
                      <a:r>
                        <a:rPr lang="en-US" sz="800" dirty="0" smtClean="0"/>
                        <a:t>XX.XX%</a:t>
                      </a:r>
                      <a:endParaRPr lang="en-US" sz="800" dirty="0"/>
                    </a:p>
                  </a:txBody>
                  <a:tcPr/>
                </a:tc>
                <a:tc>
                  <a:txBody>
                    <a:bodyPr/>
                    <a:lstStyle/>
                    <a:p>
                      <a:r>
                        <a:rPr lang="en-US" sz="800" dirty="0" smtClean="0"/>
                        <a:t>XX.XX%</a:t>
                      </a:r>
                      <a:endParaRPr lang="en-US" sz="800" dirty="0"/>
                    </a:p>
                  </a:txBody>
                  <a:tcPr/>
                </a:tc>
                <a:tc>
                  <a:txBody>
                    <a:bodyPr/>
                    <a:lstStyle/>
                    <a:p>
                      <a:pPr algn="ctr"/>
                      <a:r>
                        <a:rPr lang="en-US" sz="800" dirty="0" smtClean="0"/>
                        <a:t>XX.XX%</a:t>
                      </a:r>
                      <a:endParaRPr lang="en-US" sz="800" dirty="0"/>
                    </a:p>
                  </a:txBody>
                  <a:tcPr/>
                </a:tc>
                <a:tc>
                  <a:txBody>
                    <a:bodyPr/>
                    <a:lstStyle/>
                    <a:p>
                      <a:pPr algn="ctr"/>
                      <a:r>
                        <a:rPr lang="en-US" sz="800" dirty="0" smtClean="0"/>
                        <a:t>$XX.XX</a:t>
                      </a:r>
                      <a:endParaRPr lang="en-US" sz="800" dirty="0"/>
                    </a:p>
                  </a:txBody>
                  <a:tcPr/>
                </a:tc>
                <a:tc rowSpan="8">
                  <a:txBody>
                    <a:bodyPr/>
                    <a:lstStyle/>
                    <a:p>
                      <a:r>
                        <a:rPr lang="en-US" sz="800" dirty="0" smtClean="0"/>
                        <a:t>2% redemption fee if sold within 90 days</a:t>
                      </a:r>
                      <a:endParaRPr lang="en-US" sz="800" dirty="0"/>
                    </a:p>
                  </a:txBody>
                  <a:tcPr anchor="ctr"/>
                </a:tc>
              </a:tr>
              <a:tr h="236219">
                <a:tc gridSpan="5">
                  <a:txBody>
                    <a:bodyPr/>
                    <a:lstStyle/>
                    <a:p>
                      <a:endParaRPr lang="en-US" sz="800" dirty="0"/>
                    </a:p>
                  </a:txBody>
                  <a:tcPr/>
                </a:tc>
                <a:tc hMerge="1">
                  <a:txBody>
                    <a:bodyPr/>
                    <a:lstStyle/>
                    <a:p>
                      <a:endParaRPr lang="en-US" sz="800" dirty="0"/>
                    </a:p>
                  </a:txBody>
                  <a:tcPr/>
                </a:tc>
                <a:tc hMerge="1">
                  <a:txBody>
                    <a:bodyPr/>
                    <a:lstStyle/>
                    <a:p>
                      <a:endParaRPr lang="en-US" sz="800" dirty="0"/>
                    </a:p>
                  </a:txBody>
                  <a:tcPr/>
                </a:tc>
                <a:tc hMerge="1">
                  <a:txBody>
                    <a:bodyPr/>
                    <a:lstStyle/>
                    <a:p>
                      <a:endParaRPr lang="en-US"/>
                    </a:p>
                  </a:txBody>
                  <a:tcPr/>
                </a:tc>
                <a:tc hMerge="1">
                  <a:txBody>
                    <a:bodyPr/>
                    <a:lstStyle/>
                    <a:p>
                      <a:endParaRPr lang="en-US"/>
                    </a:p>
                  </a:txBody>
                  <a:tcPr/>
                </a:tc>
                <a:tc gridSpan="4">
                  <a:txBody>
                    <a:bodyPr/>
                    <a:lstStyle/>
                    <a:p>
                      <a:pPr algn="ctr"/>
                      <a:r>
                        <a:rPr lang="en-US" sz="800" dirty="0" smtClean="0"/>
                        <a:t>S&amp;P 500</a:t>
                      </a:r>
                      <a:endParaRPr lang="en-US" sz="800" dirty="0"/>
                    </a:p>
                  </a:txBody>
                  <a:tcPr/>
                </a:tc>
                <a:tc hMerge="1">
                  <a:txBody>
                    <a:bodyPr/>
                    <a:lstStyle/>
                    <a:p>
                      <a:endParaRPr lang="en-US" sz="800" dirty="0"/>
                    </a:p>
                  </a:txBody>
                  <a:tcPr/>
                </a:tc>
                <a:tc hMerge="1">
                  <a:txBody>
                    <a:bodyPr/>
                    <a:lstStyle/>
                    <a:p>
                      <a:endParaRPr lang="en-US" sz="800" dirty="0"/>
                    </a:p>
                  </a:txBody>
                  <a:tcPr/>
                </a:tc>
                <a:tc hMerge="1">
                  <a:txBody>
                    <a:bodyPr/>
                    <a:lstStyle/>
                    <a:p>
                      <a:endParaRPr lang="en-US" sz="800" dirty="0"/>
                    </a:p>
                  </a:txBody>
                  <a:tcPr/>
                </a:tc>
                <a:tc gridSpan="2">
                  <a:txBody>
                    <a:bodyPr/>
                    <a:lstStyle/>
                    <a:p>
                      <a:pPr algn="ctr"/>
                      <a:endParaRPr lang="en-US" sz="800" dirty="0"/>
                    </a:p>
                  </a:txBody>
                  <a:tcPr/>
                </a:tc>
                <a:tc hMerge="1">
                  <a:txBody>
                    <a:bodyPr/>
                    <a:lstStyle/>
                    <a:p>
                      <a:endParaRPr lang="en-US"/>
                    </a:p>
                  </a:txBody>
                  <a:tcPr/>
                </a:tc>
                <a:tc vMerge="1">
                  <a:txBody>
                    <a:bodyPr/>
                    <a:lstStyle/>
                    <a:p>
                      <a:endParaRPr lang="en-US" sz="800" dirty="0"/>
                    </a:p>
                  </a:txBody>
                  <a:tcPr/>
                </a:tc>
              </a:tr>
              <a:tr h="335280">
                <a:tc>
                  <a:txBody>
                    <a:bodyPr/>
                    <a:lstStyle/>
                    <a:p>
                      <a:r>
                        <a:rPr lang="en-US" sz="800" dirty="0" smtClean="0"/>
                        <a:t>B Fund</a:t>
                      </a:r>
                      <a:r>
                        <a:rPr lang="en-US" sz="800" baseline="0" dirty="0" smtClean="0"/>
                        <a:t> / </a:t>
                      </a:r>
                      <a:r>
                        <a:rPr lang="en-US" sz="800" dirty="0" smtClean="0"/>
                        <a:t>Large Cap</a:t>
                      </a:r>
                      <a:endParaRPr lang="en-US" sz="800" dirty="0"/>
                    </a:p>
                  </a:txBody>
                  <a:tcPr/>
                </a:tc>
                <a:tc>
                  <a:txBody>
                    <a:bodyPr/>
                    <a:lstStyle/>
                    <a:p>
                      <a:r>
                        <a:rPr lang="en-US" sz="800" dirty="0" smtClean="0"/>
                        <a:t>XX.XX%</a:t>
                      </a:r>
                      <a:endParaRPr lang="en-US" sz="800" dirty="0"/>
                    </a:p>
                  </a:txBody>
                  <a:tcPr/>
                </a:tc>
                <a:tc>
                  <a:txBody>
                    <a:bodyPr/>
                    <a:lstStyle/>
                    <a:p>
                      <a:r>
                        <a:rPr lang="en-US" sz="800" dirty="0" smtClean="0"/>
                        <a:t>XX.XX%</a:t>
                      </a:r>
                      <a:endParaRPr lang="en-US" sz="800" dirty="0"/>
                    </a:p>
                  </a:txBody>
                  <a:tcPr/>
                </a:tc>
                <a:tc>
                  <a:txBody>
                    <a:bodyPr/>
                    <a:lstStyle/>
                    <a:p>
                      <a:r>
                        <a:rPr lang="en-US" sz="800" dirty="0" smtClean="0"/>
                        <a:t>XX.XX%</a:t>
                      </a:r>
                      <a:endParaRPr lang="en-US" sz="800" dirty="0"/>
                    </a:p>
                  </a:txBody>
                  <a:tcPr/>
                </a:tc>
                <a:tc>
                  <a:txBody>
                    <a:bodyPr/>
                    <a:lstStyle/>
                    <a:p>
                      <a:r>
                        <a:rPr lang="en-US" sz="800" dirty="0" smtClean="0"/>
                        <a:t>XX.XX%</a:t>
                      </a:r>
                      <a:endParaRPr lang="en-US" sz="800" dirty="0"/>
                    </a:p>
                  </a:txBody>
                  <a:tcPr/>
                </a:tc>
                <a:tc>
                  <a:txBody>
                    <a:bodyPr/>
                    <a:lstStyle/>
                    <a:p>
                      <a:r>
                        <a:rPr lang="en-US" sz="700" dirty="0" smtClean="0"/>
                        <a:t>XX.XX%</a:t>
                      </a:r>
                      <a:endParaRPr lang="en-US" sz="700" dirty="0"/>
                    </a:p>
                  </a:txBody>
                  <a:tcPr/>
                </a:tc>
                <a:tc>
                  <a:txBody>
                    <a:bodyPr/>
                    <a:lstStyle/>
                    <a:p>
                      <a:r>
                        <a:rPr lang="en-US" sz="800" dirty="0" smtClean="0"/>
                        <a:t>XX.XX%</a:t>
                      </a:r>
                      <a:endParaRPr lang="en-US" sz="800" dirty="0"/>
                    </a:p>
                  </a:txBody>
                  <a:tcPr/>
                </a:tc>
                <a:tc>
                  <a:txBody>
                    <a:bodyPr/>
                    <a:lstStyle/>
                    <a:p>
                      <a:r>
                        <a:rPr lang="en-US" sz="800" dirty="0" smtClean="0"/>
                        <a:t>XX.XX%</a:t>
                      </a:r>
                      <a:endParaRPr lang="en-US" sz="800" dirty="0"/>
                    </a:p>
                  </a:txBody>
                  <a:tcPr/>
                </a:tc>
                <a:tc>
                  <a:txBody>
                    <a:bodyPr/>
                    <a:lstStyle/>
                    <a:p>
                      <a:r>
                        <a:rPr lang="en-US" sz="800" dirty="0" smtClean="0"/>
                        <a:t>XX.XX%</a:t>
                      </a:r>
                      <a:endParaRPr lang="en-US" sz="800" dirty="0"/>
                    </a:p>
                  </a:txBody>
                  <a:tcPr/>
                </a:tc>
                <a:tc>
                  <a:txBody>
                    <a:bodyPr/>
                    <a:lstStyle/>
                    <a:p>
                      <a:pPr algn="ctr"/>
                      <a:r>
                        <a:rPr lang="en-US" sz="800" dirty="0" smtClean="0"/>
                        <a:t>XX.XX%</a:t>
                      </a:r>
                      <a:endParaRPr lang="en-US" sz="800" dirty="0"/>
                    </a:p>
                  </a:txBody>
                  <a:tcPr/>
                </a:tc>
                <a:tc>
                  <a:txBody>
                    <a:bodyPr/>
                    <a:lstStyle/>
                    <a:p>
                      <a:pPr algn="ctr"/>
                      <a:r>
                        <a:rPr lang="en-US" sz="800" dirty="0" smtClean="0"/>
                        <a:t>$XX.XX</a:t>
                      </a:r>
                      <a:endParaRPr lang="en-US" sz="800" dirty="0"/>
                    </a:p>
                  </a:txBody>
                  <a:tcPr/>
                </a:tc>
                <a:tc vMerge="1">
                  <a:txBody>
                    <a:bodyPr/>
                    <a:lstStyle/>
                    <a:p>
                      <a:endParaRPr lang="en-US" dirty="0"/>
                    </a:p>
                  </a:txBody>
                  <a:tcPr/>
                </a:tc>
              </a:tr>
              <a:tr h="190500">
                <a:tc gridSpan="5">
                  <a:txBody>
                    <a:bodyPr/>
                    <a:lstStyle/>
                    <a:p>
                      <a:endParaRPr lang="en-US" sz="800" dirty="0"/>
                    </a:p>
                  </a:txBody>
                  <a:tcPr/>
                </a:tc>
                <a:tc hMerge="1">
                  <a:txBody>
                    <a:bodyPr/>
                    <a:lstStyle/>
                    <a:p>
                      <a:endParaRPr lang="en-US" sz="800" dirty="0"/>
                    </a:p>
                  </a:txBody>
                  <a:tcPr/>
                </a:tc>
                <a:tc hMerge="1">
                  <a:txBody>
                    <a:bodyPr/>
                    <a:lstStyle/>
                    <a:p>
                      <a:endParaRPr lang="en-US" sz="800" dirty="0"/>
                    </a:p>
                  </a:txBody>
                  <a:tcPr/>
                </a:tc>
                <a:tc hMerge="1">
                  <a:txBody>
                    <a:bodyPr/>
                    <a:lstStyle/>
                    <a:p>
                      <a:endParaRPr lang="en-US"/>
                    </a:p>
                  </a:txBody>
                  <a:tcPr/>
                </a:tc>
                <a:tc hMerge="1">
                  <a:txBody>
                    <a:bodyPr/>
                    <a:lstStyle/>
                    <a:p>
                      <a:endParaRPr lang="en-US"/>
                    </a:p>
                  </a:txBody>
                  <a:tcPr/>
                </a:tc>
                <a:tc gridSpan="4">
                  <a:txBody>
                    <a:bodyPr/>
                    <a:lstStyle/>
                    <a:p>
                      <a:pPr algn="ctr"/>
                      <a:r>
                        <a:rPr lang="en-US" sz="800" dirty="0" smtClean="0"/>
                        <a:t>US Prime Market 750 Index</a:t>
                      </a:r>
                      <a:endParaRPr lang="en-US" sz="800" dirty="0"/>
                    </a:p>
                  </a:txBody>
                  <a:tcPr/>
                </a:tc>
                <a:tc hMerge="1">
                  <a:txBody>
                    <a:bodyPr/>
                    <a:lstStyle/>
                    <a:p>
                      <a:endParaRPr lang="en-US" sz="800" dirty="0"/>
                    </a:p>
                  </a:txBody>
                  <a:tcPr/>
                </a:tc>
                <a:tc hMerge="1">
                  <a:txBody>
                    <a:bodyPr/>
                    <a:lstStyle/>
                    <a:p>
                      <a:endParaRPr lang="en-US" sz="800" dirty="0"/>
                    </a:p>
                  </a:txBody>
                  <a:tcPr/>
                </a:tc>
                <a:tc hMerge="1">
                  <a:txBody>
                    <a:bodyPr/>
                    <a:lstStyle/>
                    <a:p>
                      <a:endParaRPr lang="en-US" sz="800" dirty="0"/>
                    </a:p>
                  </a:txBody>
                  <a:tcPr/>
                </a:tc>
                <a:tc gridSpan="2">
                  <a:txBody>
                    <a:bodyPr/>
                    <a:lstStyle/>
                    <a:p>
                      <a:pPr algn="ctr"/>
                      <a:endParaRPr lang="en-US" sz="800" dirty="0"/>
                    </a:p>
                  </a:txBody>
                  <a:tcPr/>
                </a:tc>
                <a:tc hMerge="1">
                  <a:txBody>
                    <a:bodyPr/>
                    <a:lstStyle/>
                    <a:p>
                      <a:endParaRPr lang="en-US"/>
                    </a:p>
                  </a:txBody>
                  <a:tcPr/>
                </a:tc>
                <a:tc vMerge="1">
                  <a:txBody>
                    <a:bodyPr/>
                    <a:lstStyle/>
                    <a:p>
                      <a:endParaRPr lang="en-US" sz="800" dirty="0"/>
                    </a:p>
                  </a:txBody>
                  <a:tcPr/>
                </a:tc>
              </a:tr>
              <a:tr h="320040">
                <a:tc>
                  <a:txBody>
                    <a:bodyPr/>
                    <a:lstStyle/>
                    <a:p>
                      <a:r>
                        <a:rPr lang="en-US" sz="800" dirty="0" smtClean="0"/>
                        <a:t>C Fund /    Intl. Stock</a:t>
                      </a:r>
                      <a:endParaRPr lang="en-US" sz="800" dirty="0"/>
                    </a:p>
                  </a:txBody>
                  <a:tcPr/>
                </a:tc>
                <a:tc>
                  <a:txBody>
                    <a:bodyPr/>
                    <a:lstStyle/>
                    <a:p>
                      <a:r>
                        <a:rPr lang="en-US" sz="800" dirty="0" smtClean="0"/>
                        <a:t>XX.XX%</a:t>
                      </a:r>
                      <a:endParaRPr lang="en-US" sz="800" dirty="0"/>
                    </a:p>
                  </a:txBody>
                  <a:tcPr/>
                </a:tc>
                <a:tc>
                  <a:txBody>
                    <a:bodyPr/>
                    <a:lstStyle/>
                    <a:p>
                      <a:r>
                        <a:rPr lang="en-US" sz="800" dirty="0" smtClean="0"/>
                        <a:t>XX.XX%</a:t>
                      </a:r>
                      <a:endParaRPr lang="en-US" sz="800" dirty="0"/>
                    </a:p>
                  </a:txBody>
                  <a:tcPr/>
                </a:tc>
                <a:tc>
                  <a:txBody>
                    <a:bodyPr/>
                    <a:lstStyle/>
                    <a:p>
                      <a:r>
                        <a:rPr lang="en-US" sz="800" dirty="0" smtClean="0"/>
                        <a:t>XX.XX%</a:t>
                      </a:r>
                      <a:endParaRPr lang="en-US" sz="800" dirty="0"/>
                    </a:p>
                  </a:txBody>
                  <a:tcPr/>
                </a:tc>
                <a:tc>
                  <a:txBody>
                    <a:bodyPr/>
                    <a:lstStyle/>
                    <a:p>
                      <a:r>
                        <a:rPr lang="en-US" sz="800" dirty="0" smtClean="0"/>
                        <a:t>XX.XX%</a:t>
                      </a:r>
                      <a:endParaRPr lang="en-US" sz="800" dirty="0"/>
                    </a:p>
                  </a:txBody>
                  <a:tcPr/>
                </a:tc>
                <a:tc>
                  <a:txBody>
                    <a:bodyPr/>
                    <a:lstStyle/>
                    <a:p>
                      <a:r>
                        <a:rPr lang="en-US" sz="800" dirty="0" smtClean="0"/>
                        <a:t>XX.XX%</a:t>
                      </a:r>
                      <a:endParaRPr lang="en-US" sz="800" dirty="0"/>
                    </a:p>
                  </a:txBody>
                  <a:tcPr/>
                </a:tc>
                <a:tc>
                  <a:txBody>
                    <a:bodyPr/>
                    <a:lstStyle/>
                    <a:p>
                      <a:r>
                        <a:rPr lang="en-US" sz="800" dirty="0" smtClean="0"/>
                        <a:t>XX.XX%</a:t>
                      </a:r>
                      <a:endParaRPr lang="en-US" sz="800" dirty="0"/>
                    </a:p>
                  </a:txBody>
                  <a:tcPr/>
                </a:tc>
                <a:tc>
                  <a:txBody>
                    <a:bodyPr/>
                    <a:lstStyle/>
                    <a:p>
                      <a:r>
                        <a:rPr lang="en-US" sz="800" dirty="0" smtClean="0"/>
                        <a:t>XX.XX%</a:t>
                      </a:r>
                      <a:endParaRPr lang="en-US" sz="800" dirty="0"/>
                    </a:p>
                  </a:txBody>
                  <a:tcPr/>
                </a:tc>
                <a:tc>
                  <a:txBody>
                    <a:bodyPr/>
                    <a:lstStyle/>
                    <a:p>
                      <a:r>
                        <a:rPr lang="en-US" sz="800" dirty="0" smtClean="0"/>
                        <a:t>XX.XX%</a:t>
                      </a:r>
                      <a:endParaRPr lang="en-US" sz="800" dirty="0"/>
                    </a:p>
                  </a:txBody>
                  <a:tcPr/>
                </a:tc>
                <a:tc>
                  <a:txBody>
                    <a:bodyPr/>
                    <a:lstStyle/>
                    <a:p>
                      <a:pPr algn="ctr"/>
                      <a:r>
                        <a:rPr lang="en-US" sz="800" dirty="0" smtClean="0"/>
                        <a:t>XX.XX%</a:t>
                      </a:r>
                      <a:endParaRPr lang="en-US" sz="800" dirty="0"/>
                    </a:p>
                  </a:txBody>
                  <a:tcPr/>
                </a:tc>
                <a:tc>
                  <a:txBody>
                    <a:bodyPr/>
                    <a:lstStyle/>
                    <a:p>
                      <a:pPr algn="ctr"/>
                      <a:r>
                        <a:rPr lang="en-US" sz="800" dirty="0" smtClean="0"/>
                        <a:t>$XX.XX</a:t>
                      </a:r>
                      <a:endParaRPr lang="en-US" sz="800" dirty="0"/>
                    </a:p>
                  </a:txBody>
                  <a:tcPr/>
                </a:tc>
                <a:tc vMerge="1">
                  <a:txBody>
                    <a:bodyPr/>
                    <a:lstStyle/>
                    <a:p>
                      <a:endParaRPr lang="en-US" dirty="0"/>
                    </a:p>
                  </a:txBody>
                  <a:tcPr/>
                </a:tc>
              </a:tr>
              <a:tr h="198120">
                <a:tc gridSpan="5">
                  <a:txBody>
                    <a:bodyPr/>
                    <a:lstStyle/>
                    <a:p>
                      <a:endParaRPr lang="en-US" sz="800" dirty="0"/>
                    </a:p>
                  </a:txBody>
                  <a:tcPr/>
                </a:tc>
                <a:tc hMerge="1">
                  <a:txBody>
                    <a:bodyPr/>
                    <a:lstStyle/>
                    <a:p>
                      <a:endParaRPr lang="en-US" sz="800" dirty="0"/>
                    </a:p>
                  </a:txBody>
                  <a:tcPr/>
                </a:tc>
                <a:tc hMerge="1">
                  <a:txBody>
                    <a:bodyPr/>
                    <a:lstStyle/>
                    <a:p>
                      <a:endParaRPr lang="en-US" sz="800" dirty="0"/>
                    </a:p>
                  </a:txBody>
                  <a:tcPr/>
                </a:tc>
                <a:tc hMerge="1">
                  <a:txBody>
                    <a:bodyPr/>
                    <a:lstStyle/>
                    <a:p>
                      <a:endParaRPr lang="en-US"/>
                    </a:p>
                  </a:txBody>
                  <a:tcPr/>
                </a:tc>
                <a:tc hMerge="1">
                  <a:txBody>
                    <a:bodyPr/>
                    <a:lstStyle/>
                    <a:p>
                      <a:endParaRPr lang="en-US"/>
                    </a:p>
                  </a:txBody>
                  <a:tcPr/>
                </a:tc>
                <a:tc gridSpan="4">
                  <a:txBody>
                    <a:bodyPr/>
                    <a:lstStyle/>
                    <a:p>
                      <a:pPr algn="ctr"/>
                      <a:r>
                        <a:rPr lang="en-US" sz="800" dirty="0" smtClean="0"/>
                        <a:t>MSCI EAFE</a:t>
                      </a:r>
                      <a:endParaRPr lang="en-US" sz="800" dirty="0"/>
                    </a:p>
                  </a:txBody>
                  <a:tcPr/>
                </a:tc>
                <a:tc hMerge="1">
                  <a:txBody>
                    <a:bodyPr/>
                    <a:lstStyle/>
                    <a:p>
                      <a:endParaRPr lang="en-US" sz="800" dirty="0"/>
                    </a:p>
                  </a:txBody>
                  <a:tcPr/>
                </a:tc>
                <a:tc hMerge="1">
                  <a:txBody>
                    <a:bodyPr/>
                    <a:lstStyle/>
                    <a:p>
                      <a:endParaRPr lang="en-US" sz="800" dirty="0"/>
                    </a:p>
                  </a:txBody>
                  <a:tcPr/>
                </a:tc>
                <a:tc hMerge="1">
                  <a:txBody>
                    <a:bodyPr/>
                    <a:lstStyle/>
                    <a:p>
                      <a:endParaRPr lang="en-US" sz="800" dirty="0"/>
                    </a:p>
                  </a:txBody>
                  <a:tcPr/>
                </a:tc>
                <a:tc gridSpan="2">
                  <a:txBody>
                    <a:bodyPr/>
                    <a:lstStyle/>
                    <a:p>
                      <a:pPr algn="ctr"/>
                      <a:endParaRPr lang="en-US" sz="800" dirty="0"/>
                    </a:p>
                  </a:txBody>
                  <a:tcPr/>
                </a:tc>
                <a:tc hMerge="1">
                  <a:txBody>
                    <a:bodyPr/>
                    <a:lstStyle/>
                    <a:p>
                      <a:endParaRPr lang="en-US"/>
                    </a:p>
                  </a:txBody>
                  <a:tcPr/>
                </a:tc>
                <a:tc vMerge="1">
                  <a:txBody>
                    <a:bodyPr/>
                    <a:lstStyle/>
                    <a:p>
                      <a:endParaRPr lang="en-US" sz="800" dirty="0"/>
                    </a:p>
                  </a:txBody>
                  <a:tcPr/>
                </a:tc>
              </a:tr>
              <a:tr h="304800">
                <a:tc>
                  <a:txBody>
                    <a:bodyPr/>
                    <a:lstStyle/>
                    <a:p>
                      <a:r>
                        <a:rPr lang="en-US" sz="800" dirty="0" smtClean="0"/>
                        <a:t>D Fund /</a:t>
                      </a:r>
                      <a:r>
                        <a:rPr lang="en-US" sz="800" baseline="0" dirty="0" smtClean="0"/>
                        <a:t>     Mid Cap</a:t>
                      </a:r>
                      <a:endParaRPr lang="en-US" sz="800" dirty="0"/>
                    </a:p>
                  </a:txBody>
                  <a:tcPr/>
                </a:tc>
                <a:tc>
                  <a:txBody>
                    <a:bodyPr/>
                    <a:lstStyle/>
                    <a:p>
                      <a:r>
                        <a:rPr lang="en-US" sz="800" dirty="0" smtClean="0"/>
                        <a:t>XX.XX%</a:t>
                      </a:r>
                      <a:endParaRPr lang="en-US" sz="800" dirty="0"/>
                    </a:p>
                  </a:txBody>
                  <a:tcPr/>
                </a:tc>
                <a:tc>
                  <a:txBody>
                    <a:bodyPr/>
                    <a:lstStyle/>
                    <a:p>
                      <a:r>
                        <a:rPr lang="en-US" sz="800" dirty="0" smtClean="0"/>
                        <a:t>XX.XX%</a:t>
                      </a:r>
                      <a:endParaRPr lang="en-US" sz="800" dirty="0"/>
                    </a:p>
                  </a:txBody>
                  <a:tcPr/>
                </a:tc>
                <a:tc>
                  <a:txBody>
                    <a:bodyPr/>
                    <a:lstStyle/>
                    <a:p>
                      <a:r>
                        <a:rPr lang="en-US" sz="800" dirty="0" smtClean="0"/>
                        <a:t>XX.XX%</a:t>
                      </a:r>
                      <a:endParaRPr lang="en-US" sz="800" dirty="0"/>
                    </a:p>
                  </a:txBody>
                  <a:tcPr/>
                </a:tc>
                <a:tc>
                  <a:txBody>
                    <a:bodyPr/>
                    <a:lstStyle/>
                    <a:p>
                      <a:r>
                        <a:rPr lang="en-US" sz="800" dirty="0" smtClean="0"/>
                        <a:t>XX.XX%</a:t>
                      </a:r>
                      <a:endParaRPr lang="en-US" sz="800" dirty="0"/>
                    </a:p>
                  </a:txBody>
                  <a:tcPr/>
                </a:tc>
                <a:tc>
                  <a:txBody>
                    <a:bodyPr/>
                    <a:lstStyle/>
                    <a:p>
                      <a:r>
                        <a:rPr lang="en-US" sz="800" dirty="0" smtClean="0"/>
                        <a:t>XX.XX%</a:t>
                      </a:r>
                      <a:endParaRPr lang="en-US" sz="800" dirty="0"/>
                    </a:p>
                  </a:txBody>
                  <a:tcPr/>
                </a:tc>
                <a:tc>
                  <a:txBody>
                    <a:bodyPr/>
                    <a:lstStyle/>
                    <a:p>
                      <a:r>
                        <a:rPr lang="en-US" sz="800" dirty="0" smtClean="0"/>
                        <a:t>XX.XX%</a:t>
                      </a:r>
                      <a:endParaRPr lang="en-US" sz="800" dirty="0"/>
                    </a:p>
                  </a:txBody>
                  <a:tcPr/>
                </a:tc>
                <a:tc>
                  <a:txBody>
                    <a:bodyPr/>
                    <a:lstStyle/>
                    <a:p>
                      <a:r>
                        <a:rPr lang="en-US" sz="800" dirty="0" smtClean="0"/>
                        <a:t>XX.XX%</a:t>
                      </a:r>
                      <a:endParaRPr lang="en-US" sz="800" dirty="0"/>
                    </a:p>
                  </a:txBody>
                  <a:tcPr/>
                </a:tc>
                <a:tc>
                  <a:txBody>
                    <a:bodyPr/>
                    <a:lstStyle/>
                    <a:p>
                      <a:r>
                        <a:rPr lang="en-US" sz="800" dirty="0" smtClean="0"/>
                        <a:t>XX.XX%</a:t>
                      </a:r>
                      <a:endParaRPr lang="en-US" sz="800" dirty="0"/>
                    </a:p>
                  </a:txBody>
                  <a:tcPr/>
                </a:tc>
                <a:tc>
                  <a:txBody>
                    <a:bodyPr/>
                    <a:lstStyle/>
                    <a:p>
                      <a:pPr algn="ctr"/>
                      <a:r>
                        <a:rPr lang="en-US" sz="800" dirty="0" smtClean="0"/>
                        <a:t>XX.XX%</a:t>
                      </a:r>
                      <a:endParaRPr lang="en-US" sz="800" dirty="0"/>
                    </a:p>
                  </a:txBody>
                  <a:tcPr/>
                </a:tc>
                <a:tc>
                  <a:txBody>
                    <a:bodyPr/>
                    <a:lstStyle/>
                    <a:p>
                      <a:pPr algn="ctr"/>
                      <a:r>
                        <a:rPr lang="en-US" sz="800" dirty="0" smtClean="0"/>
                        <a:t>$XX.XX</a:t>
                      </a:r>
                      <a:endParaRPr lang="en-US" sz="800" dirty="0"/>
                    </a:p>
                  </a:txBody>
                  <a:tcPr/>
                </a:tc>
                <a:tc vMerge="1">
                  <a:txBody>
                    <a:bodyPr/>
                    <a:lstStyle/>
                    <a:p>
                      <a:endParaRPr lang="en-US" dirty="0"/>
                    </a:p>
                  </a:txBody>
                  <a:tcPr/>
                </a:tc>
              </a:tr>
              <a:tr h="198120">
                <a:tc gridSpan="5">
                  <a:txBody>
                    <a:bodyPr/>
                    <a:lstStyle/>
                    <a:p>
                      <a:endParaRPr lang="en-US" sz="800" dirty="0"/>
                    </a:p>
                  </a:txBody>
                  <a:tcPr/>
                </a:tc>
                <a:tc hMerge="1">
                  <a:txBody>
                    <a:bodyPr/>
                    <a:lstStyle/>
                    <a:p>
                      <a:endParaRPr lang="en-US" sz="800" dirty="0"/>
                    </a:p>
                  </a:txBody>
                  <a:tcPr/>
                </a:tc>
                <a:tc hMerge="1">
                  <a:txBody>
                    <a:bodyPr/>
                    <a:lstStyle/>
                    <a:p>
                      <a:endParaRPr lang="en-US" sz="800" dirty="0"/>
                    </a:p>
                  </a:txBody>
                  <a:tcPr/>
                </a:tc>
                <a:tc hMerge="1">
                  <a:txBody>
                    <a:bodyPr/>
                    <a:lstStyle/>
                    <a:p>
                      <a:endParaRPr lang="en-US"/>
                    </a:p>
                  </a:txBody>
                  <a:tcPr/>
                </a:tc>
                <a:tc hMerge="1">
                  <a:txBody>
                    <a:bodyPr/>
                    <a:lstStyle/>
                    <a:p>
                      <a:endParaRPr lang="en-US"/>
                    </a:p>
                  </a:txBody>
                  <a:tcPr/>
                </a:tc>
                <a:tc gridSpan="4">
                  <a:txBody>
                    <a:bodyPr/>
                    <a:lstStyle/>
                    <a:p>
                      <a:pPr algn="ctr"/>
                      <a:r>
                        <a:rPr lang="en-US" sz="800" dirty="0" smtClean="0"/>
                        <a:t>Russell Midcap</a:t>
                      </a:r>
                      <a:endParaRPr lang="en-US" sz="800" dirty="0"/>
                    </a:p>
                  </a:txBody>
                  <a:tcPr/>
                </a:tc>
                <a:tc hMerge="1">
                  <a:txBody>
                    <a:bodyPr/>
                    <a:lstStyle/>
                    <a:p>
                      <a:endParaRPr lang="en-US" sz="800" dirty="0"/>
                    </a:p>
                  </a:txBody>
                  <a:tcPr/>
                </a:tc>
                <a:tc hMerge="1">
                  <a:txBody>
                    <a:bodyPr/>
                    <a:lstStyle/>
                    <a:p>
                      <a:endParaRPr lang="en-US" sz="800" dirty="0"/>
                    </a:p>
                  </a:txBody>
                  <a:tcPr/>
                </a:tc>
                <a:tc hMerge="1">
                  <a:txBody>
                    <a:bodyPr/>
                    <a:lstStyle/>
                    <a:p>
                      <a:endParaRPr lang="en-US" sz="800" dirty="0"/>
                    </a:p>
                  </a:txBody>
                  <a:tcPr/>
                </a:tc>
                <a:tc gridSpan="2">
                  <a:txBody>
                    <a:bodyPr/>
                    <a:lstStyle/>
                    <a:p>
                      <a:endParaRPr lang="en-US" sz="800" dirty="0"/>
                    </a:p>
                  </a:txBody>
                  <a:tcPr/>
                </a:tc>
                <a:tc hMerge="1">
                  <a:txBody>
                    <a:bodyPr/>
                    <a:lstStyle/>
                    <a:p>
                      <a:endParaRPr lang="en-US"/>
                    </a:p>
                  </a:txBody>
                  <a:tcPr/>
                </a:tc>
                <a:tc vMerge="1">
                  <a:txBody>
                    <a:bodyPr/>
                    <a:lstStyle/>
                    <a:p>
                      <a:endParaRPr lang="en-US" sz="800" dirty="0"/>
                    </a:p>
                  </a:txBody>
                  <a:tcPr/>
                </a:tc>
              </a:tr>
              <a:tr h="213360">
                <a:tc gridSpan="1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Bond Funds</a:t>
                      </a:r>
                    </a:p>
                  </a:txBody>
                  <a:tcPr/>
                </a:tc>
                <a:tc hMerge="1">
                  <a:txBody>
                    <a:bodyPr/>
                    <a:lstStyle/>
                    <a:p>
                      <a:endParaRPr lang="en-US" sz="800" dirty="0"/>
                    </a:p>
                  </a:txBody>
                  <a:tcPr/>
                </a:tc>
                <a:tc hMerge="1">
                  <a:txBody>
                    <a:bodyPr/>
                    <a:lstStyle/>
                    <a:p>
                      <a:endParaRPr lang="en-US" sz="800" dirty="0"/>
                    </a:p>
                  </a:txBody>
                  <a:tcPr/>
                </a:tc>
                <a:tc hMerge="1">
                  <a:txBody>
                    <a:bodyPr/>
                    <a:lstStyle/>
                    <a:p>
                      <a:endParaRPr lang="en-US"/>
                    </a:p>
                  </a:txBody>
                  <a:tcPr/>
                </a:tc>
                <a:tc hMerge="1">
                  <a:txBody>
                    <a:bodyPr/>
                    <a:lstStyle/>
                    <a:p>
                      <a:endParaRPr lang="en-US"/>
                    </a:p>
                  </a:txBody>
                  <a:tcPr/>
                </a:tc>
                <a:tc hMerge="1">
                  <a:txBody>
                    <a:bodyPr/>
                    <a:lstStyle/>
                    <a:p>
                      <a:endParaRPr lang="en-US" sz="800" dirty="0"/>
                    </a:p>
                  </a:txBody>
                  <a:tcPr/>
                </a:tc>
                <a:tc hMerge="1">
                  <a:txBody>
                    <a:bodyPr/>
                    <a:lstStyle/>
                    <a:p>
                      <a:endParaRPr lang="en-US" sz="800" dirty="0"/>
                    </a:p>
                  </a:txBody>
                  <a:tcPr/>
                </a:tc>
                <a:tc hMerge="1">
                  <a:txBody>
                    <a:bodyPr/>
                    <a:lstStyle/>
                    <a:p>
                      <a:endParaRPr lang="en-US" sz="800" dirty="0"/>
                    </a:p>
                  </a:txBody>
                  <a:tcPr/>
                </a:tc>
                <a:tc hMerge="1">
                  <a:txBody>
                    <a:bodyPr/>
                    <a:lstStyle/>
                    <a:p>
                      <a:endParaRPr lang="en-US" sz="800"/>
                    </a:p>
                  </a:txBody>
                  <a:tcPr/>
                </a:tc>
                <a:tc hMerge="1">
                  <a:txBody>
                    <a:bodyPr/>
                    <a:lstStyle/>
                    <a:p>
                      <a:endParaRPr lang="en-US" sz="800" dirty="0"/>
                    </a:p>
                  </a:txBody>
                  <a:tcPr/>
                </a:tc>
                <a:tc hMerge="1">
                  <a:txBody>
                    <a:bodyPr/>
                    <a:lstStyle/>
                    <a:p>
                      <a:endParaRPr lang="en-US"/>
                    </a:p>
                  </a:txBody>
                  <a:tcPr/>
                </a:tc>
                <a:tc hMerge="1">
                  <a:txBody>
                    <a:bodyPr/>
                    <a:lstStyle/>
                    <a:p>
                      <a:endParaRPr lang="en-US"/>
                    </a:p>
                  </a:txBody>
                  <a:tcPr/>
                </a:tc>
              </a:tr>
              <a:tr h="495300">
                <a:tc>
                  <a:txBody>
                    <a:bodyPr/>
                    <a:lstStyle/>
                    <a:p>
                      <a:r>
                        <a:rPr lang="en-US" sz="800" dirty="0" smtClean="0"/>
                        <a:t>E Fund / Bond Index</a:t>
                      </a:r>
                      <a:endParaRPr lang="en-US" sz="800" dirty="0"/>
                    </a:p>
                  </a:txBody>
                  <a:tcPr/>
                </a:tc>
                <a:tc>
                  <a:txBody>
                    <a:bodyPr/>
                    <a:lstStyle/>
                    <a:p>
                      <a:r>
                        <a:rPr lang="en-US" sz="800" dirty="0" smtClean="0"/>
                        <a:t>XX.XX%</a:t>
                      </a:r>
                      <a:endParaRPr lang="en-US" sz="800" dirty="0"/>
                    </a:p>
                  </a:txBody>
                  <a:tcPr/>
                </a:tc>
                <a:tc>
                  <a:txBody>
                    <a:bodyPr/>
                    <a:lstStyle/>
                    <a:p>
                      <a:r>
                        <a:rPr lang="en-US" sz="800" dirty="0" smtClean="0"/>
                        <a:t>XX.XX%</a:t>
                      </a:r>
                      <a:endParaRPr lang="en-US" sz="800" dirty="0"/>
                    </a:p>
                  </a:txBody>
                  <a:tcPr/>
                </a:tc>
                <a:tc>
                  <a:txBody>
                    <a:bodyPr/>
                    <a:lstStyle/>
                    <a:p>
                      <a:r>
                        <a:rPr lang="en-US" sz="800" dirty="0" smtClean="0"/>
                        <a:t>XX.XX%</a:t>
                      </a:r>
                      <a:endParaRPr lang="en-US" sz="800" dirty="0"/>
                    </a:p>
                  </a:txBody>
                  <a:tcPr/>
                </a:tc>
                <a:tc>
                  <a:txBody>
                    <a:bodyPr/>
                    <a:lstStyle/>
                    <a:p>
                      <a:r>
                        <a:rPr lang="en-US" sz="800" dirty="0" smtClean="0"/>
                        <a:t>XX.XX%</a:t>
                      </a:r>
                      <a:endParaRPr lang="en-US" sz="800" dirty="0"/>
                    </a:p>
                  </a:txBody>
                  <a:tcPr/>
                </a:tc>
                <a:tc>
                  <a:txBody>
                    <a:bodyPr/>
                    <a:lstStyle/>
                    <a:p>
                      <a:r>
                        <a:rPr lang="en-US" sz="800" dirty="0" smtClean="0"/>
                        <a:t>XX.XX%</a:t>
                      </a:r>
                      <a:endParaRPr lang="en-US" sz="800" dirty="0"/>
                    </a:p>
                  </a:txBody>
                  <a:tcPr/>
                </a:tc>
                <a:tc>
                  <a:txBody>
                    <a:bodyPr/>
                    <a:lstStyle/>
                    <a:p>
                      <a:r>
                        <a:rPr lang="en-US" sz="800" dirty="0" smtClean="0"/>
                        <a:t>XX.XX%</a:t>
                      </a:r>
                      <a:endParaRPr lang="en-US" sz="800" dirty="0"/>
                    </a:p>
                  </a:txBody>
                  <a:tcPr/>
                </a:tc>
                <a:tc>
                  <a:txBody>
                    <a:bodyPr/>
                    <a:lstStyle/>
                    <a:p>
                      <a:r>
                        <a:rPr lang="en-US" sz="800" dirty="0" smtClean="0"/>
                        <a:t>XX.XX%</a:t>
                      </a:r>
                      <a:endParaRPr lang="en-US" sz="800" dirty="0"/>
                    </a:p>
                  </a:txBody>
                  <a:tcPr/>
                </a:tc>
                <a:tc>
                  <a:txBody>
                    <a:bodyPr/>
                    <a:lstStyle/>
                    <a:p>
                      <a:r>
                        <a:rPr lang="en-US" sz="800" dirty="0" smtClean="0"/>
                        <a:t>XX.XX%</a:t>
                      </a:r>
                      <a:endParaRPr lang="en-US" sz="800" dirty="0"/>
                    </a:p>
                  </a:txBody>
                  <a:tcPr/>
                </a:tc>
                <a:tc>
                  <a:txBody>
                    <a:bodyPr/>
                    <a:lstStyle/>
                    <a:p>
                      <a:pPr algn="ctr"/>
                      <a:r>
                        <a:rPr lang="en-US" sz="800" dirty="0" smtClean="0"/>
                        <a:t>XX.XX%</a:t>
                      </a:r>
                      <a:endParaRPr lang="en-US" sz="800" dirty="0"/>
                    </a:p>
                  </a:txBody>
                  <a:tcPr/>
                </a:tc>
                <a:tc>
                  <a:txBody>
                    <a:bodyPr/>
                    <a:lstStyle/>
                    <a:p>
                      <a:pPr algn="ctr"/>
                      <a:r>
                        <a:rPr lang="en-US" sz="800" dirty="0" smtClean="0"/>
                        <a:t>$XX.XX</a:t>
                      </a:r>
                      <a:endParaRPr lang="en-US" sz="800" dirty="0"/>
                    </a:p>
                  </a:txBody>
                  <a:tcPr/>
                </a:tc>
                <a:tc>
                  <a:txBody>
                    <a:bodyPr/>
                    <a:lstStyle/>
                    <a:p>
                      <a:endParaRPr lang="en-US" dirty="0"/>
                    </a:p>
                  </a:txBody>
                  <a:tcPr/>
                </a:tc>
              </a:tr>
              <a:tr h="236220">
                <a:tc gridSpan="5">
                  <a:txBody>
                    <a:bodyPr/>
                    <a:lstStyle/>
                    <a:p>
                      <a:endParaRPr lang="en-US" sz="800"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r>
                        <a:rPr lang="en-US" sz="800" dirty="0" smtClean="0"/>
                        <a:t>Barclays Cap </a:t>
                      </a:r>
                      <a:r>
                        <a:rPr lang="en-US" sz="800" dirty="0" err="1" smtClean="0"/>
                        <a:t>Aggr</a:t>
                      </a:r>
                      <a:r>
                        <a:rPr lang="en-US" sz="800" dirty="0" smtClean="0"/>
                        <a:t>. Bond</a:t>
                      </a:r>
                      <a:endParaRPr lang="en-US" sz="800"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endParaRPr lang="en-US" sz="800" dirty="0"/>
                    </a:p>
                  </a:txBody>
                  <a:tcPr/>
                </a:tc>
                <a:tc hMerge="1">
                  <a:txBody>
                    <a:bodyPr/>
                    <a:lstStyle/>
                    <a:p>
                      <a:endParaRPr lang="en-US"/>
                    </a:p>
                  </a:txBody>
                  <a:tcPr/>
                </a:tc>
                <a:tc hMerge="1">
                  <a:txBody>
                    <a:bodyPr/>
                    <a:lstStyle/>
                    <a:p>
                      <a:endParaRPr lang="en-US"/>
                    </a:p>
                  </a:txBody>
                  <a:tcPr/>
                </a:tc>
              </a:tr>
            </a:tbl>
          </a:graphicData>
        </a:graphic>
      </p:graphicFrame>
      <p:sp>
        <p:nvSpPr>
          <p:cNvPr id="5" name="TextBox 4"/>
          <p:cNvSpPr txBox="1"/>
          <p:nvPr/>
        </p:nvSpPr>
        <p:spPr>
          <a:xfrm rot="1249153">
            <a:off x="745059" y="2693507"/>
            <a:ext cx="7924800" cy="2646878"/>
          </a:xfrm>
          <a:prstGeom prst="rect">
            <a:avLst/>
          </a:prstGeom>
          <a:noFill/>
        </p:spPr>
        <p:txBody>
          <a:bodyPr wrap="square" rtlCol="0">
            <a:spAutoFit/>
          </a:bodyPr>
          <a:lstStyle/>
          <a:p>
            <a:pPr algn="ctr"/>
            <a:r>
              <a:rPr lang="en-US" sz="16600" dirty="0" smtClean="0">
                <a:solidFill>
                  <a:schemeClr val="tx1">
                    <a:alpha val="12000"/>
                  </a:schemeClr>
                </a:solidFill>
                <a:latin typeface="Arial Unicode MS"/>
                <a:cs typeface="Arial Unicode MS"/>
              </a:rPr>
              <a:t>Sample</a:t>
            </a:r>
            <a:endParaRPr lang="en-US" sz="16600" dirty="0">
              <a:solidFill>
                <a:schemeClr val="tx1">
                  <a:alpha val="12000"/>
                </a:schemeClr>
              </a:solidFill>
              <a:latin typeface="Arial Unicode MS"/>
              <a:cs typeface="Arial Unicode MS"/>
            </a:endParaRPr>
          </a:p>
        </p:txBody>
      </p:sp>
      <p:sp>
        <p:nvSpPr>
          <p:cNvPr id="10" name="TextBox 9"/>
          <p:cNvSpPr txBox="1"/>
          <p:nvPr/>
        </p:nvSpPr>
        <p:spPr>
          <a:xfrm>
            <a:off x="76200" y="6553200"/>
            <a:ext cx="7467600" cy="246221"/>
          </a:xfrm>
          <a:prstGeom prst="rect">
            <a:avLst/>
          </a:prstGeom>
          <a:noFill/>
        </p:spPr>
        <p:txBody>
          <a:bodyPr wrap="square" rtlCol="0">
            <a:spAutoFit/>
          </a:bodyPr>
          <a:lstStyle/>
          <a:p>
            <a:r>
              <a:rPr lang="en-US" sz="1000" dirty="0" smtClean="0"/>
              <a:t>* This table shows the fees elected by the fund. You may not be charged this full amount depending on individual circumstances.</a:t>
            </a:r>
            <a:endParaRPr lang="en-US" sz="1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txBox="1">
            <a:spLocks/>
          </p:cNvSpPr>
          <p:nvPr/>
        </p:nvSpPr>
        <p:spPr bwMode="auto">
          <a:xfrm>
            <a:off x="381000" y="1295400"/>
            <a:ext cx="86106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fontAlgn="base">
              <a:spcBef>
                <a:spcPct val="20000"/>
              </a:spcBef>
              <a:spcAft>
                <a:spcPct val="0"/>
              </a:spcAft>
              <a:defRPr/>
            </a:pPr>
            <a:r>
              <a:rPr lang="en-US" sz="2400" kern="0" dirty="0" smtClean="0">
                <a:solidFill>
                  <a:srgbClr val="131313"/>
                </a:solidFill>
                <a:latin typeface="Arial"/>
              </a:rPr>
              <a:t>Where To Find Fee Information: Quarterly</a:t>
            </a:r>
            <a:endParaRPr lang="en-US" sz="2400" kern="0" dirty="0">
              <a:solidFill>
                <a:srgbClr val="131313"/>
              </a:solidFill>
              <a:latin typeface="Arial"/>
            </a:endParaRPr>
          </a:p>
        </p:txBody>
      </p:sp>
      <p:pic>
        <p:nvPicPr>
          <p:cNvPr id="10" name="Content Placeholder 3" descr="GA_managed-fees.png"/>
          <p:cNvPicPr>
            <a:picLocks noChangeAspect="1"/>
          </p:cNvPicPr>
          <p:nvPr/>
        </p:nvPicPr>
        <p:blipFill>
          <a:blip r:embed="rId3" cstate="print"/>
          <a:stretch>
            <a:fillRect/>
          </a:stretch>
        </p:blipFill>
        <p:spPr>
          <a:xfrm>
            <a:off x="152400" y="1828800"/>
            <a:ext cx="7997070" cy="2914650"/>
          </a:xfrm>
          <a:prstGeom prst="rect">
            <a:avLst/>
          </a:prstGeom>
          <a:effectLst/>
        </p:spPr>
      </p:pic>
      <p:sp>
        <p:nvSpPr>
          <p:cNvPr id="8" name="TextBox 7"/>
          <p:cNvSpPr txBox="1"/>
          <p:nvPr/>
        </p:nvSpPr>
        <p:spPr>
          <a:xfrm>
            <a:off x="0" y="6443990"/>
            <a:ext cx="9144000" cy="253916"/>
          </a:xfrm>
          <a:prstGeom prst="rect">
            <a:avLst/>
          </a:prstGeom>
          <a:noFill/>
        </p:spPr>
        <p:txBody>
          <a:bodyPr wrap="square" rtlCol="0">
            <a:spAutoFit/>
          </a:bodyPr>
          <a:lstStyle/>
          <a:p>
            <a:r>
              <a:rPr lang="en-US" sz="900" dirty="0" smtClean="0">
                <a:latin typeface="Arial" pitchFamily="34" charset="0"/>
                <a:cs typeface="Arial" pitchFamily="34" charset="0"/>
              </a:rPr>
              <a:t>          ©2011 Standard Retirement Services, Inc.                                                                                                                    </a:t>
            </a:r>
            <a:r>
              <a:rPr lang="en-US" sz="1050" b="1" dirty="0" smtClean="0">
                <a:latin typeface="Arial" pitchFamily="34" charset="0"/>
                <a:cs typeface="Arial" pitchFamily="34" charset="0"/>
              </a:rPr>
              <a:t>What You Need To Know About Fees</a:t>
            </a:r>
            <a:endParaRPr lang="en-US" sz="1050" b="1" dirty="0">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txBox="1">
            <a:spLocks/>
          </p:cNvSpPr>
          <p:nvPr/>
        </p:nvSpPr>
        <p:spPr bwMode="auto">
          <a:xfrm>
            <a:off x="381000" y="1295400"/>
            <a:ext cx="86106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fontAlgn="base">
              <a:spcBef>
                <a:spcPct val="20000"/>
              </a:spcBef>
              <a:spcAft>
                <a:spcPct val="0"/>
              </a:spcAft>
              <a:defRPr/>
            </a:pPr>
            <a:r>
              <a:rPr lang="en-US" sz="2400" kern="0" dirty="0" smtClean="0">
                <a:solidFill>
                  <a:srgbClr val="131313"/>
                </a:solidFill>
                <a:latin typeface="Arial"/>
              </a:rPr>
              <a:t>Where To Find Fee Information: Quarterly</a:t>
            </a:r>
            <a:endParaRPr lang="en-US" sz="2400" kern="0" dirty="0">
              <a:solidFill>
                <a:srgbClr val="131313"/>
              </a:solidFill>
              <a:latin typeface="Arial"/>
            </a:endParaRPr>
          </a:p>
        </p:txBody>
      </p:sp>
      <p:pic>
        <p:nvPicPr>
          <p:cNvPr id="10" name="Content Placeholder 5" descr="NAV_managed-fees.png"/>
          <p:cNvPicPr>
            <a:picLocks noChangeAspect="1"/>
          </p:cNvPicPr>
          <p:nvPr/>
        </p:nvPicPr>
        <p:blipFill>
          <a:blip r:embed="rId3" cstate="print"/>
          <a:stretch>
            <a:fillRect/>
          </a:stretch>
        </p:blipFill>
        <p:spPr>
          <a:xfrm>
            <a:off x="228600" y="1905000"/>
            <a:ext cx="7995849" cy="2804922"/>
          </a:xfrm>
          <a:prstGeom prst="rect">
            <a:avLst/>
          </a:prstGeom>
          <a:effectLst/>
        </p:spPr>
      </p:pic>
      <p:sp>
        <p:nvSpPr>
          <p:cNvPr id="7" name="TextBox 6"/>
          <p:cNvSpPr txBox="1"/>
          <p:nvPr/>
        </p:nvSpPr>
        <p:spPr>
          <a:xfrm>
            <a:off x="0" y="6443990"/>
            <a:ext cx="9144000" cy="253916"/>
          </a:xfrm>
          <a:prstGeom prst="rect">
            <a:avLst/>
          </a:prstGeom>
          <a:noFill/>
        </p:spPr>
        <p:txBody>
          <a:bodyPr wrap="square" rtlCol="0">
            <a:spAutoFit/>
          </a:bodyPr>
          <a:lstStyle/>
          <a:p>
            <a:r>
              <a:rPr lang="en-US" sz="900" dirty="0" smtClean="0">
                <a:latin typeface="Arial" pitchFamily="34" charset="0"/>
                <a:cs typeface="Arial" pitchFamily="34" charset="0"/>
              </a:rPr>
              <a:t>          ©2011 Standard Retirement Services, Inc.                                                                                                                    </a:t>
            </a:r>
            <a:r>
              <a:rPr lang="en-US" sz="1050" b="1" dirty="0" smtClean="0">
                <a:latin typeface="Arial" pitchFamily="34" charset="0"/>
                <a:cs typeface="Arial" pitchFamily="34" charset="0"/>
              </a:rPr>
              <a:t>What You Need To Know About Fees</a:t>
            </a:r>
            <a:endParaRPr lang="en-US" sz="1050" b="1" dirty="0">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txBox="1">
            <a:spLocks/>
          </p:cNvSpPr>
          <p:nvPr/>
        </p:nvSpPr>
        <p:spPr bwMode="auto">
          <a:xfrm>
            <a:off x="381000" y="1295400"/>
            <a:ext cx="86106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2400" kern="0" dirty="0" smtClean="0">
                <a:solidFill>
                  <a:srgbClr val="131313"/>
                </a:solidFill>
                <a:latin typeface="Arial" pitchFamily="34" charset="0"/>
                <a:cs typeface="Arial" pitchFamily="34" charset="0"/>
              </a:rPr>
              <a:t>Best Practices</a:t>
            </a:r>
            <a:endParaRPr kumimoji="0" lang="en-US" sz="2400" b="0" i="0" u="none" strike="noStrike" kern="0" cap="none" spc="0" normalizeH="0" baseline="0" noProof="0" dirty="0">
              <a:ln>
                <a:noFill/>
              </a:ln>
              <a:solidFill>
                <a:srgbClr val="131313"/>
              </a:solidFill>
              <a:effectLst/>
              <a:uLnTx/>
              <a:uFillTx/>
              <a:latin typeface="Arial" pitchFamily="34" charset="0"/>
              <a:cs typeface="Arial" pitchFamily="34" charset="0"/>
            </a:endParaRPr>
          </a:p>
        </p:txBody>
      </p:sp>
      <p:sp>
        <p:nvSpPr>
          <p:cNvPr id="7" name="Content Placeholder 5"/>
          <p:cNvSpPr>
            <a:spLocks noGrp="1"/>
          </p:cNvSpPr>
          <p:nvPr>
            <p:ph idx="4294967295"/>
          </p:nvPr>
        </p:nvSpPr>
        <p:spPr>
          <a:xfrm>
            <a:off x="304800" y="1981200"/>
            <a:ext cx="4419600" cy="2667000"/>
          </a:xfrm>
          <a:prstGeom prst="rect">
            <a:avLst/>
          </a:prstGeom>
        </p:spPr>
        <p:txBody>
          <a:bodyPr>
            <a:normAutofit/>
          </a:bodyPr>
          <a:lstStyle/>
          <a:p>
            <a:pPr>
              <a:spcAft>
                <a:spcPts val="1200"/>
              </a:spcAft>
            </a:pPr>
            <a:r>
              <a:rPr lang="en-US" sz="2000" b="1" dirty="0" smtClean="0">
                <a:solidFill>
                  <a:srgbClr val="006A71"/>
                </a:solidFill>
                <a:latin typeface="Arial" pitchFamily="34" charset="0"/>
                <a:cs typeface="Arial" pitchFamily="34" charset="0"/>
              </a:rPr>
              <a:t>Know what fees you are paying</a:t>
            </a:r>
          </a:p>
          <a:p>
            <a:pPr>
              <a:spcAft>
                <a:spcPts val="1200"/>
              </a:spcAft>
            </a:pPr>
            <a:r>
              <a:rPr lang="en-US" sz="2000" b="1" dirty="0" smtClean="0">
                <a:solidFill>
                  <a:srgbClr val="006A71"/>
                </a:solidFill>
                <a:latin typeface="Arial" pitchFamily="34" charset="0"/>
                <a:cs typeface="Arial" pitchFamily="34" charset="0"/>
              </a:rPr>
              <a:t>Decide whether additional or enhanced services, such as investment advice, represent a good value</a:t>
            </a:r>
          </a:p>
        </p:txBody>
      </p:sp>
      <p:sp>
        <p:nvSpPr>
          <p:cNvPr id="8" name="TextBox 7"/>
          <p:cNvSpPr txBox="1"/>
          <p:nvPr/>
        </p:nvSpPr>
        <p:spPr>
          <a:xfrm>
            <a:off x="0" y="6443990"/>
            <a:ext cx="9144000" cy="253916"/>
          </a:xfrm>
          <a:prstGeom prst="rect">
            <a:avLst/>
          </a:prstGeom>
          <a:noFill/>
        </p:spPr>
        <p:txBody>
          <a:bodyPr wrap="square" rtlCol="0">
            <a:spAutoFit/>
          </a:bodyPr>
          <a:lstStyle/>
          <a:p>
            <a:r>
              <a:rPr lang="en-US" sz="900" dirty="0" smtClean="0">
                <a:latin typeface="Arial" pitchFamily="34" charset="0"/>
                <a:cs typeface="Arial" pitchFamily="34" charset="0"/>
              </a:rPr>
              <a:t>          ©2011 Standard Retirement Services, Inc.                                                                                                                    </a:t>
            </a:r>
            <a:r>
              <a:rPr lang="en-US" sz="1050" b="1" dirty="0" smtClean="0">
                <a:latin typeface="Arial" pitchFamily="34" charset="0"/>
                <a:cs typeface="Arial" pitchFamily="34" charset="0"/>
              </a:rPr>
              <a:t>What You Need To Know About Fees</a:t>
            </a:r>
            <a:endParaRPr lang="en-US" sz="1050" b="1" dirty="0">
              <a:latin typeface="Arial" pitchFamily="34" charset="0"/>
              <a:cs typeface="Arial" pitchFamily="34" charset="0"/>
            </a:endParaRPr>
          </a:p>
        </p:txBody>
      </p:sp>
      <p:pic>
        <p:nvPicPr>
          <p:cNvPr id="10" name="Picture 2" descr="\\sfgdata\share\graphics\For-Designers\The Standard Brand Identity\2010 Brand Imagery\80608273.jpg"/>
          <p:cNvPicPr>
            <a:picLocks noChangeAspect="1" noChangeArrowheads="1"/>
          </p:cNvPicPr>
          <p:nvPr/>
        </p:nvPicPr>
        <p:blipFill>
          <a:blip r:embed="rId3" cstate="print"/>
          <a:stretch>
            <a:fillRect/>
          </a:stretch>
        </p:blipFill>
        <p:spPr bwMode="auto">
          <a:xfrm>
            <a:off x="5867400" y="2058641"/>
            <a:ext cx="3276598" cy="3787975"/>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txBox="1">
            <a:spLocks/>
          </p:cNvSpPr>
          <p:nvPr/>
        </p:nvSpPr>
        <p:spPr bwMode="auto">
          <a:xfrm>
            <a:off x="381000" y="1295400"/>
            <a:ext cx="86106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2400" kern="0" dirty="0" smtClean="0">
                <a:solidFill>
                  <a:srgbClr val="131313"/>
                </a:solidFill>
                <a:latin typeface="Arial" pitchFamily="34" charset="0"/>
                <a:cs typeface="Arial" pitchFamily="34" charset="0"/>
              </a:rPr>
              <a:t>Your Retirement Income</a:t>
            </a:r>
            <a:endParaRPr kumimoji="0" lang="en-US" sz="2400" b="0" i="0" u="none" strike="noStrike" kern="0" cap="none" spc="0" normalizeH="0" baseline="0" noProof="0" dirty="0">
              <a:ln>
                <a:noFill/>
              </a:ln>
              <a:solidFill>
                <a:srgbClr val="131313"/>
              </a:solidFill>
              <a:effectLst/>
              <a:uLnTx/>
              <a:uFillTx/>
              <a:latin typeface="Arial" pitchFamily="34" charset="0"/>
              <a:cs typeface="Arial" pitchFamily="34" charset="0"/>
            </a:endParaRPr>
          </a:p>
        </p:txBody>
      </p:sp>
      <p:sp>
        <p:nvSpPr>
          <p:cNvPr id="25" name="Rectangle 24"/>
          <p:cNvSpPr/>
          <p:nvPr/>
        </p:nvSpPr>
        <p:spPr>
          <a:xfrm>
            <a:off x="304800" y="1981200"/>
            <a:ext cx="7772400" cy="2862322"/>
          </a:xfrm>
          <a:prstGeom prst="rect">
            <a:avLst/>
          </a:prstGeom>
        </p:spPr>
        <p:txBody>
          <a:bodyPr wrap="square">
            <a:spAutoFit/>
          </a:bodyPr>
          <a:lstStyle/>
          <a:p>
            <a:pPr>
              <a:spcAft>
                <a:spcPts val="2400"/>
              </a:spcAft>
            </a:pPr>
            <a:r>
              <a:rPr lang="en-US" sz="2000" b="1" dirty="0" smtClean="0">
                <a:solidFill>
                  <a:srgbClr val="006A71"/>
                </a:solidFill>
                <a:latin typeface="Arial" pitchFamily="34" charset="0"/>
                <a:cs typeface="Arial" pitchFamily="34" charset="0"/>
              </a:rPr>
              <a:t>Social Security may not be enough to fund your retirement</a:t>
            </a:r>
          </a:p>
          <a:p>
            <a:pPr>
              <a:spcAft>
                <a:spcPts val="2400"/>
              </a:spcAft>
            </a:pPr>
            <a:r>
              <a:rPr lang="en-US" sz="2000" b="1" dirty="0" smtClean="0">
                <a:solidFill>
                  <a:srgbClr val="006A71"/>
                </a:solidFill>
                <a:latin typeface="Arial" pitchFamily="34" charset="0"/>
                <a:cs typeface="Arial" pitchFamily="34" charset="0"/>
              </a:rPr>
              <a:t>Your retirement plan lets you save pre-tax, which lowers your taxable income</a:t>
            </a:r>
          </a:p>
          <a:p>
            <a:pPr>
              <a:spcAft>
                <a:spcPts val="2400"/>
              </a:spcAft>
            </a:pPr>
            <a:r>
              <a:rPr lang="en-US" sz="2000" b="1" dirty="0" smtClean="0">
                <a:solidFill>
                  <a:srgbClr val="006A71"/>
                </a:solidFill>
                <a:latin typeface="Arial" pitchFamily="34" charset="0"/>
                <a:cs typeface="Arial" pitchFamily="34" charset="0"/>
              </a:rPr>
              <a:t>Your employer may provide a contribution match, which is free money</a:t>
            </a:r>
          </a:p>
          <a:p>
            <a:pPr>
              <a:spcAft>
                <a:spcPts val="2400"/>
              </a:spcAft>
            </a:pPr>
            <a:r>
              <a:rPr lang="en-US" sz="2000" b="1" dirty="0" smtClean="0">
                <a:solidFill>
                  <a:srgbClr val="006A71"/>
                </a:solidFill>
                <a:latin typeface="Arial" pitchFamily="34" charset="0"/>
                <a:cs typeface="Arial" pitchFamily="34" charset="0"/>
              </a:rPr>
              <a:t>The more you save now, the longer your money has to grow</a:t>
            </a:r>
          </a:p>
        </p:txBody>
      </p:sp>
      <p:sp>
        <p:nvSpPr>
          <p:cNvPr id="7" name="TextBox 6"/>
          <p:cNvSpPr txBox="1"/>
          <p:nvPr/>
        </p:nvSpPr>
        <p:spPr>
          <a:xfrm>
            <a:off x="0" y="6443990"/>
            <a:ext cx="9144000" cy="253916"/>
          </a:xfrm>
          <a:prstGeom prst="rect">
            <a:avLst/>
          </a:prstGeom>
          <a:noFill/>
        </p:spPr>
        <p:txBody>
          <a:bodyPr wrap="square" rtlCol="0">
            <a:spAutoFit/>
          </a:bodyPr>
          <a:lstStyle/>
          <a:p>
            <a:r>
              <a:rPr lang="en-US" sz="900" dirty="0" smtClean="0">
                <a:latin typeface="Arial" pitchFamily="34" charset="0"/>
                <a:cs typeface="Arial" pitchFamily="34" charset="0"/>
              </a:rPr>
              <a:t>          ©2011 Standard Retirement Services, Inc.                                                                                                                    </a:t>
            </a:r>
            <a:r>
              <a:rPr lang="en-US" sz="1050" b="1" dirty="0" smtClean="0">
                <a:latin typeface="Arial" pitchFamily="34" charset="0"/>
                <a:cs typeface="Arial" pitchFamily="34" charset="0"/>
              </a:rPr>
              <a:t>What You Need To Know About Fees</a:t>
            </a:r>
            <a:endParaRPr lang="en-US" sz="1050" b="1" dirty="0">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4"/>
          <p:cNvSpPr txBox="1">
            <a:spLocks/>
          </p:cNvSpPr>
          <p:nvPr/>
        </p:nvSpPr>
        <p:spPr>
          <a:xfrm>
            <a:off x="262467" y="1253067"/>
            <a:ext cx="6400800" cy="457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cs typeface="Arial" pitchFamily="34" charset="0"/>
              </a:rPr>
              <a:t>Presented by…</a:t>
            </a:r>
            <a:endParaRPr kumimoji="0" lang="en-US"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12" name="Content Placeholder 1"/>
          <p:cNvSpPr txBox="1">
            <a:spLocks/>
          </p:cNvSpPr>
          <p:nvPr/>
        </p:nvSpPr>
        <p:spPr>
          <a:xfrm>
            <a:off x="259222" y="1981200"/>
            <a:ext cx="4922378" cy="2133600"/>
          </a:xfrm>
          <a:prstGeom prst="rect">
            <a:avLst/>
          </a:prstGeom>
        </p:spPr>
        <p:txBody>
          <a:bodyPr/>
          <a:lstStyle/>
          <a:p>
            <a:pPr marL="233363" marR="0" lvl="0" indent="-233363" algn="l" defTabSz="914400" rtl="0" eaLnBrk="1" fontAlgn="auto" latinLnBrk="0" hangingPunct="1">
              <a:lnSpc>
                <a:spcPct val="100000"/>
              </a:lnSpc>
              <a:spcBef>
                <a:spcPct val="20000"/>
              </a:spcBef>
              <a:spcAft>
                <a:spcPts val="300"/>
              </a:spcAft>
              <a:buClrTx/>
              <a:buSzTx/>
              <a:buFont typeface="Arial" pitchFamily="34" charset="0"/>
              <a:buChar char="•"/>
              <a:tabLst/>
              <a:defRPr/>
            </a:pPr>
            <a:r>
              <a:rPr lang="en-US" dirty="0" smtClean="0">
                <a:solidFill>
                  <a:srgbClr val="422A22"/>
                </a:solidFill>
                <a:latin typeface="Arial" pitchFamily="34" charset="0"/>
                <a:cs typeface="Arial" pitchFamily="34" charset="0"/>
              </a:rPr>
              <a:t>[Presenter’s name]</a:t>
            </a:r>
            <a:endParaRPr kumimoji="0" lang="en-US" b="0" i="0" u="none" strike="noStrike" kern="1200" cap="none" spc="0" normalizeH="0" baseline="0" noProof="0" dirty="0" smtClean="0">
              <a:ln>
                <a:noFill/>
              </a:ln>
              <a:solidFill>
                <a:srgbClr val="422A22"/>
              </a:solidFill>
              <a:effectLst/>
              <a:uLnTx/>
              <a:uFillTx/>
              <a:latin typeface="Arial" pitchFamily="34" charset="0"/>
              <a:cs typeface="Arial" pitchFamily="34" charset="0"/>
            </a:endParaRPr>
          </a:p>
          <a:p>
            <a:pPr marL="233363" marR="0" lvl="0" indent="-233363" algn="l" defTabSz="914400" rtl="0" eaLnBrk="1" fontAlgn="auto" latinLnBrk="0" hangingPunct="1">
              <a:lnSpc>
                <a:spcPct val="100000"/>
              </a:lnSpc>
              <a:spcBef>
                <a:spcPct val="20000"/>
              </a:spcBef>
              <a:spcAft>
                <a:spcPts val="300"/>
              </a:spcAft>
              <a:buClrTx/>
              <a:buSzTx/>
              <a:buFont typeface="Arial" pitchFamily="34" charset="0"/>
              <a:buChar char="•"/>
              <a:tabLst/>
              <a:defRPr/>
            </a:pPr>
            <a:r>
              <a:rPr kumimoji="0" lang="en-US" b="0" i="0" u="none" strike="noStrike" kern="1200" cap="none" spc="0" normalizeH="0" baseline="0" noProof="0" dirty="0" smtClean="0">
                <a:ln>
                  <a:noFill/>
                </a:ln>
                <a:solidFill>
                  <a:srgbClr val="422A22"/>
                </a:solidFill>
                <a:effectLst/>
                <a:uLnTx/>
                <a:uFillTx/>
                <a:latin typeface="Arial" pitchFamily="34" charset="0"/>
                <a:cs typeface="Arial" pitchFamily="34" charset="0"/>
              </a:rPr>
              <a:t>[Presenter’s title]</a:t>
            </a:r>
          </a:p>
          <a:p>
            <a:pPr marL="233363" marR="0" lvl="0" indent="-233363" algn="l" defTabSz="914400" rtl="0" eaLnBrk="1" fontAlgn="auto" latinLnBrk="0" hangingPunct="1">
              <a:lnSpc>
                <a:spcPct val="100000"/>
              </a:lnSpc>
              <a:spcBef>
                <a:spcPct val="20000"/>
              </a:spcBef>
              <a:spcAft>
                <a:spcPts val="300"/>
              </a:spcAft>
              <a:buClrTx/>
              <a:buSzTx/>
              <a:buFont typeface="Arial" pitchFamily="34" charset="0"/>
              <a:buChar char="•"/>
              <a:tabLst/>
              <a:defRPr/>
            </a:pPr>
            <a:endParaRPr kumimoji="0" lang="en-US" b="0" i="0" u="none" strike="noStrike" kern="1200" cap="none" spc="0" normalizeH="0" baseline="0" noProof="0" dirty="0" smtClean="0">
              <a:ln>
                <a:noFill/>
              </a:ln>
              <a:solidFill>
                <a:srgbClr val="422A22"/>
              </a:solidFill>
              <a:effectLst/>
              <a:uLnTx/>
              <a:uFillTx/>
              <a:latin typeface="Arial" pitchFamily="34" charset="0"/>
              <a:cs typeface="Arial" pitchFamily="34" charset="0"/>
            </a:endParaRPr>
          </a:p>
          <a:p>
            <a:pPr marL="233363" marR="0" lvl="0" indent="-233363" algn="l" defTabSz="914400" rtl="0" eaLnBrk="1" fontAlgn="auto" latinLnBrk="0" hangingPunct="1">
              <a:lnSpc>
                <a:spcPct val="100000"/>
              </a:lnSpc>
              <a:spcBef>
                <a:spcPct val="20000"/>
              </a:spcBef>
              <a:spcAft>
                <a:spcPts val="300"/>
              </a:spcAft>
              <a:buClrTx/>
              <a:buSzTx/>
              <a:buFont typeface="Arial" pitchFamily="34" charset="0"/>
              <a:buChar char="•"/>
              <a:tabLst/>
              <a:defRPr/>
            </a:pPr>
            <a:r>
              <a:rPr lang="en-US" dirty="0" smtClean="0">
                <a:solidFill>
                  <a:srgbClr val="422A22"/>
                </a:solidFill>
                <a:latin typeface="Arial" pitchFamily="34" charset="0"/>
                <a:cs typeface="Arial" pitchFamily="34" charset="0"/>
              </a:rPr>
              <a:t>[Presenter’s name]</a:t>
            </a:r>
            <a:endParaRPr kumimoji="0" lang="en-US" b="0" i="0" u="none" strike="noStrike" kern="1200" cap="none" spc="0" normalizeH="0" baseline="0" noProof="0" dirty="0" smtClean="0">
              <a:ln>
                <a:noFill/>
              </a:ln>
              <a:solidFill>
                <a:srgbClr val="422A22"/>
              </a:solidFill>
              <a:effectLst/>
              <a:uLnTx/>
              <a:uFillTx/>
              <a:latin typeface="Arial" pitchFamily="34" charset="0"/>
              <a:cs typeface="Arial" pitchFamily="34" charset="0"/>
            </a:endParaRPr>
          </a:p>
          <a:p>
            <a:pPr marL="233363" marR="0" lvl="0" indent="-233363" algn="l" defTabSz="914400" rtl="0" eaLnBrk="1" fontAlgn="auto" latinLnBrk="0" hangingPunct="1">
              <a:lnSpc>
                <a:spcPct val="100000"/>
              </a:lnSpc>
              <a:spcBef>
                <a:spcPct val="20000"/>
              </a:spcBef>
              <a:spcAft>
                <a:spcPts val="300"/>
              </a:spcAft>
              <a:buClrTx/>
              <a:buSzTx/>
              <a:buFont typeface="Arial" pitchFamily="34" charset="0"/>
              <a:buChar char="•"/>
              <a:tabLst/>
              <a:defRPr/>
            </a:pPr>
            <a:r>
              <a:rPr kumimoji="0" lang="en-US" b="0" i="0" u="none" strike="noStrike" kern="1200" cap="none" spc="0" normalizeH="0" baseline="0" noProof="0" dirty="0" smtClean="0">
                <a:ln>
                  <a:noFill/>
                </a:ln>
                <a:solidFill>
                  <a:srgbClr val="422A22"/>
                </a:solidFill>
                <a:effectLst/>
                <a:uLnTx/>
                <a:uFillTx/>
                <a:latin typeface="Arial" pitchFamily="34" charset="0"/>
                <a:cs typeface="Arial" pitchFamily="34" charset="0"/>
              </a:rPr>
              <a:t>[Presenter’s title]</a:t>
            </a:r>
          </a:p>
          <a:p>
            <a:pPr marL="233363" marR="0" lvl="0" indent="-233363" algn="l" defTabSz="914400" rtl="0" eaLnBrk="1" fontAlgn="auto" latinLnBrk="0" hangingPunct="1">
              <a:lnSpc>
                <a:spcPct val="100000"/>
              </a:lnSpc>
              <a:spcBef>
                <a:spcPct val="20000"/>
              </a:spcBef>
              <a:spcAft>
                <a:spcPts val="300"/>
              </a:spcAft>
              <a:buClrTx/>
              <a:buSzTx/>
              <a:buFont typeface="Arial" pitchFamily="34" charset="0"/>
              <a:buChar char="•"/>
              <a:tabLst/>
              <a:defRPr/>
            </a:pPr>
            <a:endParaRPr kumimoji="0" lang="en-US" sz="1600" b="0" i="0" u="none" strike="noStrike" kern="1200" cap="none" spc="0" normalizeH="0" baseline="0" noProof="0" dirty="0" smtClean="0">
              <a:ln>
                <a:noFill/>
              </a:ln>
              <a:solidFill>
                <a:srgbClr val="422A22"/>
              </a:solidFill>
              <a:effectLst/>
              <a:uLnTx/>
              <a:uFillTx/>
              <a:latin typeface="Arial" pitchFamily="34" charset="0"/>
              <a:cs typeface="Arial" pitchFamily="34" charset="0"/>
            </a:endParaRPr>
          </a:p>
          <a:p>
            <a:pPr marL="233363" marR="0" lvl="0" indent="-233363" algn="l" defTabSz="914400" rtl="0" eaLnBrk="1" fontAlgn="auto" latinLnBrk="0" hangingPunct="1">
              <a:lnSpc>
                <a:spcPct val="100000"/>
              </a:lnSpc>
              <a:spcBef>
                <a:spcPct val="20000"/>
              </a:spcBef>
              <a:spcAft>
                <a:spcPts val="300"/>
              </a:spcAft>
              <a:buClrTx/>
              <a:buSzTx/>
              <a:buFont typeface="Arial" pitchFamily="34" charset="0"/>
              <a:buChar char="•"/>
              <a:tabLst/>
              <a:defRPr/>
            </a:pPr>
            <a:endParaRPr kumimoji="0" lang="en-US" sz="1600" b="0" i="0" u="none" strike="noStrike" kern="1200" cap="none" spc="0" normalizeH="0" baseline="0" noProof="0" dirty="0">
              <a:ln>
                <a:noFill/>
              </a:ln>
              <a:solidFill>
                <a:srgbClr val="422A22"/>
              </a:solidFill>
              <a:effectLst/>
              <a:uLnTx/>
              <a:uFillTx/>
              <a:latin typeface="Arial" pitchFamily="34" charset="0"/>
              <a:cs typeface="Arial" pitchFamily="34" charset="0"/>
            </a:endParaRPr>
          </a:p>
        </p:txBody>
      </p:sp>
      <p:pic>
        <p:nvPicPr>
          <p:cNvPr id="5" name="Picture 2"/>
          <p:cNvPicPr>
            <a:picLocks noChangeArrowheads="1"/>
          </p:cNvPicPr>
          <p:nvPr/>
        </p:nvPicPr>
        <p:blipFill>
          <a:blip r:embed="rId3" cstate="print"/>
          <a:stretch>
            <a:fillRect/>
          </a:stretch>
        </p:blipFill>
        <p:spPr bwMode="auto">
          <a:xfrm>
            <a:off x="4572" y="-2"/>
            <a:ext cx="9134856" cy="12344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txBox="1">
            <a:spLocks/>
          </p:cNvSpPr>
          <p:nvPr/>
        </p:nvSpPr>
        <p:spPr bwMode="auto">
          <a:xfrm>
            <a:off x="381000" y="1295400"/>
            <a:ext cx="86106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2400" kern="0" dirty="0" smtClean="0">
                <a:solidFill>
                  <a:srgbClr val="131313"/>
                </a:solidFill>
                <a:latin typeface="Arial" pitchFamily="34" charset="0"/>
                <a:cs typeface="Arial" pitchFamily="34" charset="0"/>
              </a:rPr>
              <a:t>The Power Of Your Account</a:t>
            </a:r>
            <a:endParaRPr kumimoji="0" lang="en-US" sz="2400" b="0" i="0" u="none" strike="noStrike" kern="0" cap="none" spc="0" normalizeH="0" baseline="0" noProof="0" dirty="0">
              <a:ln>
                <a:noFill/>
              </a:ln>
              <a:solidFill>
                <a:srgbClr val="131313"/>
              </a:solidFill>
              <a:effectLst/>
              <a:uLnTx/>
              <a:uFillTx/>
              <a:latin typeface="Arial" pitchFamily="34" charset="0"/>
              <a:cs typeface="Arial" pitchFamily="34" charset="0"/>
            </a:endParaRPr>
          </a:p>
        </p:txBody>
      </p:sp>
      <p:pic>
        <p:nvPicPr>
          <p:cNvPr id="10" name="Content Placeholder 7" descr="tax deferred chart.PNG"/>
          <p:cNvPicPr>
            <a:picLocks noChangeAspect="1"/>
          </p:cNvPicPr>
          <p:nvPr/>
        </p:nvPicPr>
        <p:blipFill>
          <a:blip r:embed="rId3" cstate="print"/>
          <a:stretch>
            <a:fillRect/>
          </a:stretch>
        </p:blipFill>
        <p:spPr>
          <a:xfrm>
            <a:off x="341805" y="1752600"/>
            <a:ext cx="8618148" cy="4495800"/>
          </a:xfrm>
          <a:prstGeom prst="rect">
            <a:avLst/>
          </a:prstGeom>
        </p:spPr>
      </p:pic>
      <p:sp>
        <p:nvSpPr>
          <p:cNvPr id="7" name="TextBox 6"/>
          <p:cNvSpPr txBox="1"/>
          <p:nvPr/>
        </p:nvSpPr>
        <p:spPr>
          <a:xfrm>
            <a:off x="0" y="6443990"/>
            <a:ext cx="9144000" cy="253916"/>
          </a:xfrm>
          <a:prstGeom prst="rect">
            <a:avLst/>
          </a:prstGeom>
          <a:noFill/>
        </p:spPr>
        <p:txBody>
          <a:bodyPr wrap="square" rtlCol="0">
            <a:spAutoFit/>
          </a:bodyPr>
          <a:lstStyle/>
          <a:p>
            <a:r>
              <a:rPr lang="en-US" sz="900" dirty="0" smtClean="0">
                <a:latin typeface="Arial" pitchFamily="34" charset="0"/>
                <a:cs typeface="Arial" pitchFamily="34" charset="0"/>
              </a:rPr>
              <a:t>          ©2011 Standard Retirement Services, Inc.                                                                                                                    </a:t>
            </a:r>
            <a:r>
              <a:rPr lang="en-US" sz="1050" b="1" dirty="0" smtClean="0">
                <a:latin typeface="Arial" pitchFamily="34" charset="0"/>
                <a:cs typeface="Arial" pitchFamily="34" charset="0"/>
              </a:rPr>
              <a:t>What You Need To Know About Fees</a:t>
            </a:r>
            <a:endParaRPr lang="en-US" sz="1050" b="1" dirty="0">
              <a:latin typeface="Arial" pitchFamily="34" charset="0"/>
              <a:cs typeface="Arial" pitchFamily="34" charset="0"/>
            </a:endParaRPr>
          </a:p>
        </p:txBody>
      </p:sp>
      <p:sp>
        <p:nvSpPr>
          <p:cNvPr id="6" name="Rectangle 5"/>
          <p:cNvSpPr/>
          <p:nvPr/>
        </p:nvSpPr>
        <p:spPr>
          <a:xfrm>
            <a:off x="381000" y="4724400"/>
            <a:ext cx="85344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81000" y="4724400"/>
            <a:ext cx="8610600" cy="1384995"/>
          </a:xfrm>
          <a:prstGeom prst="rect">
            <a:avLst/>
          </a:prstGeom>
          <a:noFill/>
        </p:spPr>
        <p:txBody>
          <a:bodyPr wrap="square" rtlCol="0">
            <a:spAutoFit/>
          </a:bodyPr>
          <a:lstStyle/>
          <a:p>
            <a:r>
              <a:rPr lang="en-US" sz="1050" dirty="0" smtClean="0">
                <a:latin typeface="Arial Narrow" pitchFamily="34" charset="0"/>
              </a:rPr>
              <a:t>This chart is hypothetical and for illustrative purposes only and is not intended to be a projection of future values of any product. The investment return and principal value of an investment will fluctuate and an investor’s interest, when redeemed, may be worth more or less than the original investment. Past performance is no guarantee of future results. The Standard imposes certain asset-based fees and administration fees. These charges were not included; if they were, the tax-deferred performance would have been lower. Withdrawals prior to age 59 ½ may be subject to a 10 percent federal income tax penalty. This illustration assumes a $25 weekly contribution, a 25 percent federal income tax rate, a gross annual growth rate of 8 percent, and a 3 percent annual wage increase with a corresponding increase in weekly contributions. Note that lower maximum tax rates on capital gains and dividends could make the investment return for the taxable investment more favorable, thereby reducing the difference in performance between the investments shows. Please consider your personal investment horizon and income tax bracket, both current and anticipated, when making an investment decision as these may further affect the results of the comparison. Withdrawals from the tax-deferred account will be subject to federal and possibly state income tax.</a:t>
            </a:r>
            <a:endParaRPr lang="en-US" sz="1050" dirty="0">
              <a:latin typeface="Arial Narrow"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3962400"/>
            <a:ext cx="9144000" cy="2895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cs typeface="ＭＳ Ｐゴシック" pitchFamily="-16" charset="-128"/>
            </a:endParaRPr>
          </a:p>
        </p:txBody>
      </p:sp>
      <p:sp>
        <p:nvSpPr>
          <p:cNvPr id="7" name="Title 4"/>
          <p:cNvSpPr>
            <a:spLocks noGrp="1"/>
          </p:cNvSpPr>
          <p:nvPr>
            <p:ph type="ctrTitle" idx="4294967295"/>
          </p:nvPr>
        </p:nvSpPr>
        <p:spPr>
          <a:xfrm>
            <a:off x="0" y="1447800"/>
            <a:ext cx="4191000" cy="457200"/>
          </a:xfrm>
        </p:spPr>
        <p:txBody>
          <a:bodyPr>
            <a:normAutofit/>
          </a:bodyPr>
          <a:lstStyle/>
          <a:p>
            <a:pPr algn="l" eaLnBrk="1" hangingPunct="1"/>
            <a:r>
              <a:rPr lang="en-US" sz="2400" dirty="0" smtClean="0">
                <a:latin typeface="Arial" pitchFamily="34" charset="0"/>
                <a:cs typeface="Arial" pitchFamily="34" charset="0"/>
              </a:rPr>
              <a:t>Thank you! Questions?</a:t>
            </a:r>
          </a:p>
        </p:txBody>
      </p:sp>
      <p:pic>
        <p:nvPicPr>
          <p:cNvPr id="2050" name="Picture 2"/>
          <p:cNvPicPr>
            <a:picLocks noChangeAspect="1" noChangeArrowheads="1"/>
          </p:cNvPicPr>
          <p:nvPr/>
        </p:nvPicPr>
        <p:blipFill>
          <a:blip r:embed="rId2" cstate="screen"/>
          <a:srcRect/>
          <a:stretch>
            <a:fillRect/>
          </a:stretch>
        </p:blipFill>
        <p:spPr bwMode="auto">
          <a:xfrm>
            <a:off x="0" y="2514600"/>
            <a:ext cx="9144000" cy="4343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3962400"/>
            <a:ext cx="9144000" cy="2895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cs typeface="ＭＳ Ｐゴシック" pitchFamily="-16" charset="-128"/>
            </a:endParaRPr>
          </a:p>
        </p:txBody>
      </p:sp>
      <p:sp>
        <p:nvSpPr>
          <p:cNvPr id="4" name="Text Placeholder 3"/>
          <p:cNvSpPr>
            <a:spLocks noGrp="1"/>
          </p:cNvSpPr>
          <p:nvPr>
            <p:ph type="body" sz="quarter" idx="4294967295"/>
          </p:nvPr>
        </p:nvSpPr>
        <p:spPr>
          <a:xfrm>
            <a:off x="304800" y="1676400"/>
            <a:ext cx="8458200" cy="4343400"/>
          </a:xfrm>
          <a:solidFill>
            <a:schemeClr val="bg1"/>
          </a:solidFill>
        </p:spPr>
        <p:txBody>
          <a:bodyPr>
            <a:normAutofit/>
          </a:bodyPr>
          <a:lstStyle/>
          <a:p>
            <a:pPr marL="0" lvl="0" indent="0">
              <a:spcBef>
                <a:spcPct val="0"/>
              </a:spcBef>
              <a:buNone/>
            </a:pPr>
            <a:r>
              <a:rPr lang="en-US" sz="2000" dirty="0" smtClean="0">
                <a:solidFill>
                  <a:schemeClr val="tx1">
                    <a:lumMod val="65000"/>
                    <a:lumOff val="35000"/>
                  </a:schemeClr>
                </a:solidFill>
                <a:latin typeface="Times New Roman" pitchFamily="18" charset="0"/>
                <a:cs typeface="Times New Roman" pitchFamily="18" charset="0"/>
              </a:rPr>
              <a:t>Plan sponsors and participants should carefully consider the investment objectives, risks, charges and expenses of the investment options offered under the retirement plan before investing. The prospectuses for the individual mutual funds and each available investment option in the group annuity contain this and other important information. Prospectuses may be obtained by calling 877.805.1127. Please read the prospectus carefully before investing. Investments are subject to market risk and fluctuate in value.</a:t>
            </a:r>
          </a:p>
          <a:p>
            <a:pPr marL="0" lvl="0" indent="0">
              <a:spcBef>
                <a:spcPct val="0"/>
              </a:spcBef>
            </a:pPr>
            <a:endParaRPr lang="en-US" sz="1200" kern="1200" dirty="0" smtClean="0">
              <a:solidFill>
                <a:schemeClr val="tx1">
                  <a:lumMod val="65000"/>
                  <a:lumOff val="35000"/>
                </a:schemeClr>
              </a:solidFill>
              <a:latin typeface="Arial" charset="0"/>
              <a:ea typeface="ＭＳ Ｐゴシック" pitchFamily="-96" charset="-128"/>
            </a:endParaRPr>
          </a:p>
          <a:p>
            <a:pPr marL="0" lvl="0" indent="0">
              <a:spcBef>
                <a:spcPct val="0"/>
              </a:spcBef>
              <a:buNone/>
            </a:pPr>
            <a:r>
              <a:rPr lang="en-US" sz="1400" dirty="0" smtClean="0">
                <a:solidFill>
                  <a:schemeClr val="tx1">
                    <a:lumMod val="65000"/>
                    <a:lumOff val="35000"/>
                  </a:schemeClr>
                </a:solidFill>
                <a:latin typeface="Arial" pitchFamily="34" charset="0"/>
                <a:cs typeface="Arial" pitchFamily="34" charset="0"/>
              </a:rPr>
              <a:t>The Standard is the marketing name for StanCorp Financial Group, Inc. and its subsidiaries. StanCorp Equities, Inc., member FINRA, distributes group annuity contracts issued by Standard Insurance Company and may provide other brokerage services. Third-party administrative services are provided by Standard Retirement Services, Inc. Investment advisory services are provided by StanCorp Investment Advisers, Inc., a registered investment advisor. StanCorp Equities, Inc., Standard Insurance Company, Standard Retirement Services, Inc., and StanCorp Investment Advisers, Inc. are subsidiaries of StanCorp Financial Group, Inc. and all are Oregon corporations.</a:t>
            </a:r>
            <a:endParaRPr lang="en-US" sz="1400" kern="1200" dirty="0" smtClean="0">
              <a:solidFill>
                <a:schemeClr val="tx1">
                  <a:lumMod val="65000"/>
                  <a:lumOff val="35000"/>
                </a:schemeClr>
              </a:solidFill>
              <a:latin typeface="Arial" pitchFamily="34" charset="0"/>
              <a:ea typeface="ＭＳ Ｐゴシック" pitchFamily="-96" charset="-128"/>
              <a:cs typeface="Arial" pitchFamily="34" charset="0"/>
            </a:endParaRPr>
          </a:p>
          <a:p>
            <a:pPr lvl="0">
              <a:spcBef>
                <a:spcPct val="0"/>
              </a:spcBef>
            </a:pPr>
            <a:endParaRPr lang="en-US" sz="1400" kern="1200" dirty="0" smtClean="0">
              <a:solidFill>
                <a:schemeClr val="tx1">
                  <a:lumMod val="65000"/>
                  <a:lumOff val="35000"/>
                </a:schemeClr>
              </a:solidFill>
              <a:latin typeface="Helvetica" pitchFamily="34" charset="0"/>
              <a:ea typeface="ＭＳ Ｐゴシック" pitchFamily="-96" charset="-128"/>
            </a:endParaRPr>
          </a:p>
          <a:p>
            <a:pPr lvl="0">
              <a:spcBef>
                <a:spcPct val="0"/>
              </a:spcBef>
              <a:buNone/>
            </a:pPr>
            <a:r>
              <a:rPr lang="en-US" sz="1200" dirty="0" smtClean="0">
                <a:solidFill>
                  <a:schemeClr val="tx1">
                    <a:lumMod val="65000"/>
                    <a:lumOff val="35000"/>
                  </a:schemeClr>
                </a:solidFill>
                <a:latin typeface="Arial" pitchFamily="34" charset="0"/>
                <a:cs typeface="Arial" pitchFamily="34" charset="0"/>
              </a:rPr>
              <a:t>Copyright © 2011 Standard Retirement Services, Inc. All rights reserved</a:t>
            </a:r>
            <a:endParaRPr lang="en-US" sz="1200" kern="1200" dirty="0" smtClean="0">
              <a:solidFill>
                <a:schemeClr val="tx1">
                  <a:lumMod val="65000"/>
                  <a:lumOff val="35000"/>
                </a:schemeClr>
              </a:solidFill>
              <a:latin typeface="Arial" pitchFamily="34" charset="0"/>
              <a:ea typeface="ＭＳ Ｐゴシック" pitchFamily="-96" charset="-128"/>
              <a:cs typeface="Arial" pitchFamily="34" charset="0"/>
            </a:endParaRPr>
          </a:p>
        </p:txBody>
      </p:sp>
      <p:sp>
        <p:nvSpPr>
          <p:cNvPr id="6" name="Text Box 12"/>
          <p:cNvSpPr txBox="1">
            <a:spLocks noChangeArrowheads="1"/>
          </p:cNvSpPr>
          <p:nvPr/>
        </p:nvSpPr>
        <p:spPr bwMode="auto">
          <a:xfrm>
            <a:off x="7086600" y="6230779"/>
            <a:ext cx="1905000" cy="246221"/>
          </a:xfrm>
          <a:prstGeom prst="rect">
            <a:avLst/>
          </a:prstGeom>
          <a:noFill/>
          <a:ln w="9525">
            <a:noFill/>
            <a:miter lim="800000"/>
            <a:headEnd/>
            <a:tailEnd/>
          </a:ln>
        </p:spPr>
        <p:txBody>
          <a:bodyPr wrap="square">
            <a:spAutoFit/>
          </a:bodyPr>
          <a:lstStyle/>
          <a:p>
            <a:pPr lvl="0" algn="r">
              <a:spcBef>
                <a:spcPct val="50000"/>
              </a:spcBef>
              <a:defRPr/>
            </a:pPr>
            <a:r>
              <a:rPr lang="en-US" sz="1000" kern="0" dirty="0" smtClean="0">
                <a:solidFill>
                  <a:srgbClr val="131313"/>
                </a:solidFill>
              </a:rPr>
              <a:t>RP </a:t>
            </a:r>
            <a:r>
              <a:rPr lang="en-US" sz="1000" b="1" kern="0" dirty="0" smtClean="0">
                <a:solidFill>
                  <a:srgbClr val="131313"/>
                </a:solidFill>
              </a:rPr>
              <a:t>15931</a:t>
            </a:r>
            <a:r>
              <a:rPr lang="en-US" sz="1000" kern="0" dirty="0" smtClean="0">
                <a:solidFill>
                  <a:srgbClr val="131313"/>
                </a:solidFill>
              </a:rPr>
              <a:t> (1/12)</a:t>
            </a:r>
            <a:endParaRPr lang="en-US" sz="1400" kern="0" dirty="0" smtClean="0">
              <a:solidFill>
                <a:srgbClr val="131313"/>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txBox="1">
            <a:spLocks/>
          </p:cNvSpPr>
          <p:nvPr/>
        </p:nvSpPr>
        <p:spPr bwMode="auto">
          <a:xfrm>
            <a:off x="381000" y="1295400"/>
            <a:ext cx="86106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fontAlgn="base">
              <a:spcBef>
                <a:spcPct val="20000"/>
              </a:spcBef>
              <a:spcAft>
                <a:spcPct val="0"/>
              </a:spcAft>
              <a:defRPr/>
            </a:pPr>
            <a:r>
              <a:rPr lang="en-US" sz="2400" dirty="0" smtClean="0">
                <a:latin typeface="Arial" pitchFamily="34" charset="0"/>
                <a:cs typeface="Arial" pitchFamily="34" charset="0"/>
              </a:rPr>
              <a:t>Your Retirement Plan’s Benefits</a:t>
            </a:r>
            <a:endParaRPr kumimoji="0" lang="en-US" sz="2400" b="0" i="0" u="none" strike="noStrike" kern="0" cap="none" spc="0" normalizeH="0" baseline="0" noProof="0" dirty="0">
              <a:ln>
                <a:noFill/>
              </a:ln>
              <a:solidFill>
                <a:srgbClr val="131313"/>
              </a:solidFill>
              <a:effectLst/>
              <a:uLnTx/>
              <a:uFillTx/>
              <a:latin typeface="Arial" pitchFamily="34" charset="0"/>
              <a:cs typeface="Arial" pitchFamily="34" charset="0"/>
            </a:endParaRPr>
          </a:p>
        </p:txBody>
      </p:sp>
      <p:sp>
        <p:nvSpPr>
          <p:cNvPr id="6" name="TextBox 5"/>
          <p:cNvSpPr txBox="1"/>
          <p:nvPr/>
        </p:nvSpPr>
        <p:spPr>
          <a:xfrm>
            <a:off x="0" y="6443990"/>
            <a:ext cx="9144000" cy="253916"/>
          </a:xfrm>
          <a:prstGeom prst="rect">
            <a:avLst/>
          </a:prstGeom>
          <a:noFill/>
        </p:spPr>
        <p:txBody>
          <a:bodyPr wrap="square" rtlCol="0">
            <a:spAutoFit/>
          </a:bodyPr>
          <a:lstStyle/>
          <a:p>
            <a:r>
              <a:rPr lang="en-US" sz="900" dirty="0" smtClean="0">
                <a:latin typeface="Arial" pitchFamily="34" charset="0"/>
                <a:cs typeface="Arial" pitchFamily="34" charset="0"/>
              </a:rPr>
              <a:t>          ©2011 Standard Retirement Services, Inc.                                                                                                                    </a:t>
            </a:r>
            <a:r>
              <a:rPr lang="en-US" sz="1050" b="1" dirty="0" smtClean="0">
                <a:latin typeface="Arial" pitchFamily="34" charset="0"/>
                <a:cs typeface="Arial" pitchFamily="34" charset="0"/>
              </a:rPr>
              <a:t>What You Need To Know About Fees</a:t>
            </a:r>
            <a:endParaRPr lang="en-US" sz="1050" b="1" dirty="0">
              <a:latin typeface="Arial" pitchFamily="34" charset="0"/>
              <a:cs typeface="Arial" pitchFamily="34" charset="0"/>
            </a:endParaRPr>
          </a:p>
        </p:txBody>
      </p:sp>
      <p:pic>
        <p:nvPicPr>
          <p:cNvPr id="8" name="Picture 2" descr="\\sfgdata\share\graphics\For-Designers\The Standard Brand Identity\2010 Brand Imagery\80608273.jpg"/>
          <p:cNvPicPr>
            <a:picLocks noChangeAspect="1" noChangeArrowheads="1"/>
          </p:cNvPicPr>
          <p:nvPr/>
        </p:nvPicPr>
        <p:blipFill>
          <a:blip r:embed="rId3" cstate="print"/>
          <a:stretch>
            <a:fillRect/>
          </a:stretch>
        </p:blipFill>
        <p:spPr bwMode="auto">
          <a:xfrm>
            <a:off x="5867400" y="2058641"/>
            <a:ext cx="3276600" cy="3787976"/>
          </a:xfrm>
          <a:prstGeom prst="rect">
            <a:avLst/>
          </a:prstGeom>
          <a:noFill/>
        </p:spPr>
      </p:pic>
      <p:sp>
        <p:nvSpPr>
          <p:cNvPr id="10" name="Content Placeholder 5"/>
          <p:cNvSpPr>
            <a:spLocks noGrp="1"/>
          </p:cNvSpPr>
          <p:nvPr>
            <p:ph idx="4294967295"/>
          </p:nvPr>
        </p:nvSpPr>
        <p:spPr>
          <a:xfrm>
            <a:off x="304800" y="1981200"/>
            <a:ext cx="4953000" cy="4114800"/>
          </a:xfrm>
          <a:prstGeom prst="rect">
            <a:avLst/>
          </a:prstGeom>
        </p:spPr>
        <p:txBody>
          <a:bodyPr/>
          <a:lstStyle/>
          <a:p>
            <a:pPr marL="0" lvl="0" indent="0">
              <a:spcAft>
                <a:spcPts val="1200"/>
              </a:spcAft>
              <a:buNone/>
            </a:pPr>
            <a:r>
              <a:rPr lang="en-US" sz="2000" b="1" dirty="0" smtClean="0">
                <a:solidFill>
                  <a:srgbClr val="006A71"/>
                </a:solidFill>
                <a:latin typeface="Arial" pitchFamily="34" charset="0"/>
                <a:cs typeface="Arial" pitchFamily="34" charset="0"/>
              </a:rPr>
              <a:t>Your retirement plan offers benefits that other savings vehicles may not:</a:t>
            </a:r>
          </a:p>
          <a:p>
            <a:pPr>
              <a:spcAft>
                <a:spcPts val="1200"/>
              </a:spcAft>
            </a:pPr>
            <a:r>
              <a:rPr lang="en-US" sz="1800" dirty="0" smtClean="0">
                <a:latin typeface="Arial" pitchFamily="34" charset="0"/>
                <a:cs typeface="Arial" pitchFamily="34" charset="0"/>
              </a:rPr>
              <a:t>Pre-tax contributions</a:t>
            </a:r>
          </a:p>
          <a:p>
            <a:pPr>
              <a:spcAft>
                <a:spcPts val="1200"/>
              </a:spcAft>
            </a:pPr>
            <a:r>
              <a:rPr lang="en-US" sz="1800" dirty="0" smtClean="0">
                <a:latin typeface="Arial" pitchFamily="34" charset="0"/>
                <a:cs typeface="Arial" pitchFamily="34" charset="0"/>
              </a:rPr>
              <a:t>Access to quality funds</a:t>
            </a:r>
          </a:p>
          <a:p>
            <a:pPr>
              <a:spcAft>
                <a:spcPts val="1200"/>
              </a:spcAft>
            </a:pPr>
            <a:r>
              <a:rPr lang="en-US" sz="1800" dirty="0" smtClean="0">
                <a:latin typeface="Arial" pitchFamily="34" charset="0"/>
                <a:cs typeface="Arial" pitchFamily="34" charset="0"/>
              </a:rPr>
              <a:t>Buying power</a:t>
            </a:r>
          </a:p>
          <a:p>
            <a:pPr>
              <a:spcAft>
                <a:spcPts val="1200"/>
              </a:spcAft>
            </a:pPr>
            <a:r>
              <a:rPr lang="en-US" sz="1800" dirty="0" smtClean="0">
                <a:latin typeface="Arial" pitchFamily="34" charset="0"/>
                <a:cs typeface="Arial" pitchFamily="34" charset="0"/>
              </a:rPr>
              <a:t>Higher contribution limits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txBox="1">
            <a:spLocks/>
          </p:cNvSpPr>
          <p:nvPr/>
        </p:nvSpPr>
        <p:spPr bwMode="auto">
          <a:xfrm>
            <a:off x="381000" y="1295400"/>
            <a:ext cx="86106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fontAlgn="base">
              <a:spcBef>
                <a:spcPct val="20000"/>
              </a:spcBef>
              <a:spcAft>
                <a:spcPct val="0"/>
              </a:spcAft>
              <a:defRPr/>
            </a:pPr>
            <a:r>
              <a:rPr lang="en-US" sz="2400" dirty="0" smtClean="0">
                <a:latin typeface="Arial" pitchFamily="34" charset="0"/>
                <a:cs typeface="Arial" pitchFamily="34" charset="0"/>
              </a:rPr>
              <a:t>Your Retirement Plan’s Benefits</a:t>
            </a:r>
            <a:endParaRPr lang="en-US" sz="2400" kern="0" dirty="0">
              <a:solidFill>
                <a:srgbClr val="131313"/>
              </a:solidFill>
              <a:latin typeface="Arial" pitchFamily="34" charset="0"/>
              <a:cs typeface="Arial" pitchFamily="34" charset="0"/>
            </a:endParaRPr>
          </a:p>
        </p:txBody>
      </p:sp>
      <p:sp>
        <p:nvSpPr>
          <p:cNvPr id="7" name="Content Placeholder 5"/>
          <p:cNvSpPr>
            <a:spLocks noGrp="1"/>
          </p:cNvSpPr>
          <p:nvPr>
            <p:ph idx="4294967295"/>
          </p:nvPr>
        </p:nvSpPr>
        <p:spPr>
          <a:xfrm>
            <a:off x="304800" y="1981200"/>
            <a:ext cx="4724400" cy="2133600"/>
          </a:xfrm>
          <a:prstGeom prst="rect">
            <a:avLst/>
          </a:prstGeom>
        </p:spPr>
        <p:txBody>
          <a:bodyPr/>
          <a:lstStyle/>
          <a:p>
            <a:pPr>
              <a:spcAft>
                <a:spcPts val="1200"/>
              </a:spcAft>
            </a:pPr>
            <a:r>
              <a:rPr lang="en-US" sz="2000" b="1" dirty="0" smtClean="0">
                <a:solidFill>
                  <a:srgbClr val="006A71"/>
                </a:solidFill>
                <a:latin typeface="Arial" pitchFamily="34" charset="0"/>
                <a:cs typeface="Arial" pitchFamily="34" charset="0"/>
              </a:rPr>
              <a:t>Retirement plans are regulated</a:t>
            </a:r>
          </a:p>
          <a:p>
            <a:pPr>
              <a:spcAft>
                <a:spcPts val="1200"/>
              </a:spcAft>
            </a:pPr>
            <a:r>
              <a:rPr lang="en-US" sz="2000" b="1" dirty="0" smtClean="0">
                <a:solidFill>
                  <a:srgbClr val="006A71"/>
                </a:solidFill>
                <a:latin typeface="Arial" pitchFamily="34" charset="0"/>
                <a:cs typeface="Arial" pitchFamily="34" charset="0"/>
              </a:rPr>
              <a:t>Your employer is required to consider and review the plan’s fees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endParaRPr>
          </a:p>
        </p:txBody>
      </p:sp>
      <p:sp>
        <p:nvSpPr>
          <p:cNvPr id="11" name="TextBox 3"/>
          <p:cNvSpPr txBox="1">
            <a:spLocks noChangeArrowheads="1"/>
          </p:cNvSpPr>
          <p:nvPr/>
        </p:nvSpPr>
        <p:spPr bwMode="auto">
          <a:xfrm>
            <a:off x="381000" y="5188803"/>
            <a:ext cx="4953000" cy="830997"/>
          </a:xfrm>
          <a:prstGeom prst="rect">
            <a:avLst/>
          </a:prstGeom>
          <a:noFill/>
          <a:ln w="9525">
            <a:noFill/>
            <a:miter lim="800000"/>
            <a:headEnd/>
            <a:tailEnd/>
          </a:ln>
        </p:spPr>
        <p:txBody>
          <a:bodyPr wrap="square">
            <a:spAutoFit/>
          </a:bodyPr>
          <a:lstStyle/>
          <a:p>
            <a:r>
              <a:rPr lang="en-US" sz="1200" dirty="0">
                <a:latin typeface="Arial" pitchFamily="34" charset="0"/>
                <a:cs typeface="Arial" pitchFamily="34" charset="0"/>
              </a:rPr>
              <a:t>Retirement plan fiduciaries have important responsibilities and are subject to standards of conduct because they act on behalf of participants in a retirement plan and their beneficiaries. (Source: </a:t>
            </a:r>
            <a:r>
              <a:rPr lang="en-US" sz="1200" b="1" dirty="0">
                <a:latin typeface="Arial" pitchFamily="34" charset="0"/>
                <a:cs typeface="Arial" pitchFamily="34" charset="0"/>
              </a:rPr>
              <a:t>www.dol.gov/ebsa/publications/</a:t>
            </a:r>
            <a:r>
              <a:rPr lang="en-US" sz="1200" dirty="0">
                <a:latin typeface="Arial" pitchFamily="34" charset="0"/>
                <a:cs typeface="Arial" pitchFamily="34" charset="0"/>
              </a:rPr>
              <a:t> </a:t>
            </a:r>
            <a:r>
              <a:rPr lang="en-US" sz="1200" b="1" dirty="0">
                <a:latin typeface="Arial" pitchFamily="34" charset="0"/>
                <a:cs typeface="Arial" pitchFamily="34" charset="0"/>
              </a:rPr>
              <a:t>fiduciaryresponsibility.html</a:t>
            </a:r>
            <a:r>
              <a:rPr lang="en-US" sz="1200" dirty="0">
                <a:latin typeface="Arial" pitchFamily="34" charset="0"/>
                <a:cs typeface="Arial" pitchFamily="34" charset="0"/>
              </a:rPr>
              <a:t>)</a:t>
            </a:r>
          </a:p>
        </p:txBody>
      </p:sp>
      <p:sp>
        <p:nvSpPr>
          <p:cNvPr id="10" name="TextBox 9"/>
          <p:cNvSpPr txBox="1"/>
          <p:nvPr/>
        </p:nvSpPr>
        <p:spPr>
          <a:xfrm>
            <a:off x="0" y="6443990"/>
            <a:ext cx="9144000" cy="253916"/>
          </a:xfrm>
          <a:prstGeom prst="rect">
            <a:avLst/>
          </a:prstGeom>
          <a:noFill/>
        </p:spPr>
        <p:txBody>
          <a:bodyPr wrap="square" rtlCol="0">
            <a:spAutoFit/>
          </a:bodyPr>
          <a:lstStyle/>
          <a:p>
            <a:r>
              <a:rPr lang="en-US" sz="900" dirty="0" smtClean="0">
                <a:latin typeface="Arial" pitchFamily="34" charset="0"/>
                <a:cs typeface="Arial" pitchFamily="34" charset="0"/>
              </a:rPr>
              <a:t>          ©2011 Standard Retirement Services, Inc.                                                                                                                    </a:t>
            </a:r>
            <a:r>
              <a:rPr lang="en-US" sz="1050" b="1" dirty="0" smtClean="0">
                <a:latin typeface="Arial" pitchFamily="34" charset="0"/>
                <a:cs typeface="Arial" pitchFamily="34" charset="0"/>
              </a:rPr>
              <a:t>What You Need To Know About Fees</a:t>
            </a:r>
            <a:endParaRPr lang="en-US" sz="1050" b="1" dirty="0">
              <a:latin typeface="Arial" pitchFamily="34" charset="0"/>
              <a:cs typeface="Arial" pitchFamily="34" charset="0"/>
            </a:endParaRPr>
          </a:p>
        </p:txBody>
      </p:sp>
      <p:pic>
        <p:nvPicPr>
          <p:cNvPr id="12" name="Picture 2" descr="\\sfgdata\share\graphics\For-Designers\The Standard Brand Identity\2010 Brand Imagery\80608273.jpg"/>
          <p:cNvPicPr>
            <a:picLocks noChangeAspect="1" noChangeArrowheads="1"/>
          </p:cNvPicPr>
          <p:nvPr/>
        </p:nvPicPr>
        <p:blipFill>
          <a:blip r:embed="rId3" cstate="print"/>
          <a:stretch>
            <a:fillRect/>
          </a:stretch>
        </p:blipFill>
        <p:spPr bwMode="auto">
          <a:xfrm>
            <a:off x="5867400" y="2058641"/>
            <a:ext cx="3276599" cy="378797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txBox="1">
            <a:spLocks/>
          </p:cNvSpPr>
          <p:nvPr/>
        </p:nvSpPr>
        <p:spPr bwMode="auto">
          <a:xfrm>
            <a:off x="381000" y="1295400"/>
            <a:ext cx="86106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2400" kern="0" dirty="0" smtClean="0">
                <a:solidFill>
                  <a:srgbClr val="131313"/>
                </a:solidFill>
                <a:latin typeface="Arial" pitchFamily="34" charset="0"/>
                <a:cs typeface="Arial" pitchFamily="34" charset="0"/>
              </a:rPr>
              <a:t>Fee Basics</a:t>
            </a:r>
            <a:endParaRPr kumimoji="0" lang="en-US" sz="2400" b="0" i="0" u="none" strike="noStrike" kern="0" cap="none" spc="0" normalizeH="0" baseline="0" noProof="0" dirty="0">
              <a:ln>
                <a:noFill/>
              </a:ln>
              <a:solidFill>
                <a:srgbClr val="131313"/>
              </a:solidFill>
              <a:effectLst/>
              <a:uLnTx/>
              <a:uFillTx/>
              <a:latin typeface="Arial" pitchFamily="34" charset="0"/>
              <a:cs typeface="Arial" pitchFamily="34" charset="0"/>
            </a:endParaRPr>
          </a:p>
        </p:txBody>
      </p:sp>
      <p:sp>
        <p:nvSpPr>
          <p:cNvPr id="7" name="Content Placeholder 5"/>
          <p:cNvSpPr>
            <a:spLocks noGrp="1"/>
          </p:cNvSpPr>
          <p:nvPr>
            <p:ph idx="4294967295"/>
          </p:nvPr>
        </p:nvSpPr>
        <p:spPr>
          <a:xfrm>
            <a:off x="304800" y="1981200"/>
            <a:ext cx="4572000" cy="990600"/>
          </a:xfrm>
          <a:prstGeom prst="rect">
            <a:avLst/>
          </a:prstGeom>
        </p:spPr>
        <p:txBody>
          <a:bodyPr>
            <a:noAutofit/>
          </a:bodyPr>
          <a:lstStyle/>
          <a:p>
            <a:pPr>
              <a:spcAft>
                <a:spcPts val="1200"/>
              </a:spcAft>
            </a:pPr>
            <a:r>
              <a:rPr lang="en-US" sz="2000" b="1" dirty="0" smtClean="0">
                <a:solidFill>
                  <a:srgbClr val="006A71"/>
                </a:solidFill>
                <a:latin typeface="Arial" pitchFamily="34" charset="0"/>
                <a:cs typeface="Arial" pitchFamily="34" charset="0"/>
              </a:rPr>
              <a:t>Fees have always existed</a:t>
            </a:r>
          </a:p>
          <a:p>
            <a:pPr>
              <a:spcAft>
                <a:spcPts val="1200"/>
              </a:spcAft>
            </a:pPr>
            <a:r>
              <a:rPr lang="en-US" sz="2000" b="1" dirty="0" smtClean="0">
                <a:solidFill>
                  <a:srgbClr val="006A71"/>
                </a:solidFill>
                <a:latin typeface="Arial" pitchFamily="34" charset="0"/>
                <a:cs typeface="Arial" pitchFamily="34" charset="0"/>
              </a:rPr>
              <a:t>Regulatory changes instituted for your benefit</a:t>
            </a:r>
          </a:p>
          <a:p>
            <a:pPr>
              <a:spcAft>
                <a:spcPts val="1200"/>
              </a:spcAft>
            </a:pPr>
            <a:r>
              <a:rPr lang="en-US" sz="2000" b="1" dirty="0" smtClean="0">
                <a:solidFill>
                  <a:srgbClr val="006A71"/>
                </a:solidFill>
                <a:latin typeface="Arial" pitchFamily="34" charset="0"/>
                <a:cs typeface="Arial" pitchFamily="34" charset="0"/>
              </a:rPr>
              <a:t>How The Standard approaches fees</a:t>
            </a:r>
          </a:p>
        </p:txBody>
      </p:sp>
      <p:sp>
        <p:nvSpPr>
          <p:cNvPr id="8" name="TextBox 7"/>
          <p:cNvSpPr txBox="1"/>
          <p:nvPr/>
        </p:nvSpPr>
        <p:spPr>
          <a:xfrm>
            <a:off x="0" y="6443990"/>
            <a:ext cx="9144000" cy="253916"/>
          </a:xfrm>
          <a:prstGeom prst="rect">
            <a:avLst/>
          </a:prstGeom>
          <a:noFill/>
        </p:spPr>
        <p:txBody>
          <a:bodyPr wrap="square" rtlCol="0">
            <a:spAutoFit/>
          </a:bodyPr>
          <a:lstStyle/>
          <a:p>
            <a:r>
              <a:rPr lang="en-US" sz="900" dirty="0" smtClean="0">
                <a:latin typeface="Arial" pitchFamily="34" charset="0"/>
                <a:cs typeface="Arial" pitchFamily="34" charset="0"/>
              </a:rPr>
              <a:t>          ©2011 Standard Retirement Services, Inc.                                                                                                                    </a:t>
            </a:r>
            <a:r>
              <a:rPr lang="en-US" sz="1050" b="1" dirty="0" smtClean="0">
                <a:latin typeface="Arial" pitchFamily="34" charset="0"/>
                <a:cs typeface="Arial" pitchFamily="34" charset="0"/>
              </a:rPr>
              <a:t>What You Need To Know About Fees</a:t>
            </a:r>
            <a:endParaRPr lang="en-US" sz="1050" b="1" dirty="0">
              <a:latin typeface="Arial" pitchFamily="34" charset="0"/>
              <a:cs typeface="Arial" pitchFamily="34" charset="0"/>
            </a:endParaRPr>
          </a:p>
        </p:txBody>
      </p:sp>
      <p:pic>
        <p:nvPicPr>
          <p:cNvPr id="9" name="Picture 2" descr="\\sfgdata\share\graphics\For-Designers\The Standard Brand Identity\2010 Brand Imagery\80608273.jpg"/>
          <p:cNvPicPr>
            <a:picLocks noChangeAspect="1" noChangeArrowheads="1"/>
          </p:cNvPicPr>
          <p:nvPr/>
        </p:nvPicPr>
        <p:blipFill>
          <a:blip r:embed="rId3" cstate="print"/>
          <a:stretch>
            <a:fillRect/>
          </a:stretch>
        </p:blipFill>
        <p:spPr bwMode="auto">
          <a:xfrm>
            <a:off x="5867400" y="2058641"/>
            <a:ext cx="3276599" cy="378797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txBox="1">
            <a:spLocks/>
          </p:cNvSpPr>
          <p:nvPr/>
        </p:nvSpPr>
        <p:spPr bwMode="auto">
          <a:xfrm>
            <a:off x="381000" y="1295400"/>
            <a:ext cx="86106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2400" kern="0" dirty="0" smtClean="0">
                <a:solidFill>
                  <a:srgbClr val="131313"/>
                </a:solidFill>
                <a:latin typeface="Arial" pitchFamily="34" charset="0"/>
                <a:cs typeface="Arial" pitchFamily="34" charset="0"/>
              </a:rPr>
              <a:t>Fee Basics</a:t>
            </a:r>
            <a:endParaRPr kumimoji="0" lang="en-US" sz="2400" b="0" i="0" u="none" strike="noStrike" kern="0" cap="none" spc="0" normalizeH="0" baseline="0" noProof="0" dirty="0">
              <a:ln>
                <a:noFill/>
              </a:ln>
              <a:solidFill>
                <a:srgbClr val="131313"/>
              </a:solidFill>
              <a:effectLst/>
              <a:uLnTx/>
              <a:uFillTx/>
              <a:latin typeface="Arial" pitchFamily="34" charset="0"/>
              <a:cs typeface="Arial" pitchFamily="34" charset="0"/>
            </a:endParaRPr>
          </a:p>
        </p:txBody>
      </p:sp>
      <p:sp>
        <p:nvSpPr>
          <p:cNvPr id="7" name="Content Placeholder 5"/>
          <p:cNvSpPr>
            <a:spLocks noGrp="1"/>
          </p:cNvSpPr>
          <p:nvPr>
            <p:ph idx="4294967295"/>
          </p:nvPr>
        </p:nvSpPr>
        <p:spPr>
          <a:xfrm>
            <a:off x="304800" y="1981200"/>
            <a:ext cx="7620000" cy="3429000"/>
          </a:xfrm>
          <a:prstGeom prst="rect">
            <a:avLst/>
          </a:prstGeom>
        </p:spPr>
        <p:txBody>
          <a:bodyPr>
            <a:normAutofit/>
          </a:bodyPr>
          <a:lstStyle/>
          <a:p>
            <a:pPr>
              <a:spcAft>
                <a:spcPts val="1200"/>
              </a:spcAft>
              <a:buNone/>
            </a:pPr>
            <a:r>
              <a:rPr lang="en-US" sz="2000" b="1" dirty="0" smtClean="0">
                <a:solidFill>
                  <a:srgbClr val="006A71"/>
                </a:solidFill>
                <a:latin typeface="Arial" pitchFamily="34" charset="0"/>
                <a:cs typeface="Arial" pitchFamily="34" charset="0"/>
              </a:rPr>
              <a:t>What do fees pay for?</a:t>
            </a:r>
          </a:p>
          <a:p>
            <a:pPr>
              <a:spcAft>
                <a:spcPts val="1200"/>
              </a:spcAft>
            </a:pPr>
            <a:r>
              <a:rPr lang="en-US" sz="1800" dirty="0" smtClean="0">
                <a:latin typeface="Arial" pitchFamily="34" charset="0"/>
                <a:cs typeface="Arial" pitchFamily="34" charset="0"/>
              </a:rPr>
              <a:t>Administration and operations</a:t>
            </a:r>
          </a:p>
          <a:p>
            <a:pPr>
              <a:spcAft>
                <a:spcPts val="1200"/>
              </a:spcAft>
            </a:pPr>
            <a:r>
              <a:rPr lang="en-US" sz="1800" dirty="0" smtClean="0">
                <a:latin typeface="Arial" pitchFamily="34" charset="0"/>
                <a:cs typeface="Arial" pitchFamily="34" charset="0"/>
              </a:rPr>
              <a:t>Investment management and transactions</a:t>
            </a:r>
          </a:p>
          <a:p>
            <a:pPr>
              <a:spcAft>
                <a:spcPts val="1200"/>
              </a:spcAft>
            </a:pPr>
            <a:r>
              <a:rPr lang="en-US" sz="1800" dirty="0" smtClean="0">
                <a:latin typeface="Arial" pitchFamily="34" charset="0"/>
                <a:cs typeface="Arial" pitchFamily="34" charset="0"/>
              </a:rPr>
              <a:t>Keeping the plan in legal compliance</a:t>
            </a:r>
          </a:p>
          <a:p>
            <a:pPr>
              <a:spcAft>
                <a:spcPts val="1200"/>
              </a:spcAft>
            </a:pPr>
            <a:r>
              <a:rPr lang="en-US" sz="1800" dirty="0" smtClean="0">
                <a:latin typeface="Arial" pitchFamily="34" charset="0"/>
                <a:cs typeface="Arial" pitchFamily="34" charset="0"/>
              </a:rPr>
              <a:t>People managing the plan behind the scenes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effectLst/>
              <a:uLnTx/>
              <a:uFillTx/>
            </a:endParaRPr>
          </a:p>
          <a:p>
            <a:pPr marL="0" marR="0" lvl="0" indent="0" defTabSz="914400" eaLnBrk="1" fontAlgn="auto" latinLnBrk="0" hangingPunct="1">
              <a:lnSpc>
                <a:spcPct val="100000"/>
              </a:lnSpc>
              <a:spcBef>
                <a:spcPts val="0"/>
              </a:spcBef>
              <a:spcAft>
                <a:spcPts val="1200"/>
              </a:spcAft>
              <a:buClrTx/>
              <a:buSzTx/>
              <a:buFontTx/>
              <a:buNone/>
              <a:tabLst/>
              <a:defRPr/>
            </a:pPr>
            <a:endParaRPr kumimoji="0" lang="en-US" sz="2000" b="0" i="0" u="none" strike="noStrike" kern="0" cap="none" spc="0" normalizeH="0" baseline="0" noProof="0" dirty="0" smtClean="0">
              <a:ln>
                <a:noFill/>
              </a:ln>
              <a:solidFill>
                <a:sysClr val="windowText" lastClr="000000"/>
              </a:solidFill>
              <a:effectLst/>
              <a:uLnTx/>
              <a:uFillTx/>
            </a:endParaRPr>
          </a:p>
        </p:txBody>
      </p:sp>
      <p:sp>
        <p:nvSpPr>
          <p:cNvPr id="8" name="TextBox 7"/>
          <p:cNvSpPr txBox="1"/>
          <p:nvPr/>
        </p:nvSpPr>
        <p:spPr>
          <a:xfrm>
            <a:off x="0" y="6443990"/>
            <a:ext cx="9144000" cy="253916"/>
          </a:xfrm>
          <a:prstGeom prst="rect">
            <a:avLst/>
          </a:prstGeom>
          <a:noFill/>
        </p:spPr>
        <p:txBody>
          <a:bodyPr wrap="square" rtlCol="0">
            <a:spAutoFit/>
          </a:bodyPr>
          <a:lstStyle/>
          <a:p>
            <a:r>
              <a:rPr lang="en-US" sz="900" dirty="0" smtClean="0">
                <a:latin typeface="Arial" pitchFamily="34" charset="0"/>
                <a:cs typeface="Arial" pitchFamily="34" charset="0"/>
              </a:rPr>
              <a:t>          ©2011 Standard Retirement Services, Inc.                                                                                                                    </a:t>
            </a:r>
            <a:r>
              <a:rPr lang="en-US" sz="1050" b="1" dirty="0" smtClean="0">
                <a:latin typeface="Arial" pitchFamily="34" charset="0"/>
                <a:cs typeface="Arial" pitchFamily="34" charset="0"/>
              </a:rPr>
              <a:t>What You Need To Know About Fees</a:t>
            </a:r>
            <a:endParaRPr lang="en-US" sz="1050" b="1" dirty="0">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txBox="1">
            <a:spLocks/>
          </p:cNvSpPr>
          <p:nvPr/>
        </p:nvSpPr>
        <p:spPr bwMode="auto">
          <a:xfrm>
            <a:off x="381000" y="1295400"/>
            <a:ext cx="86106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2400" kern="0" dirty="0" smtClean="0">
                <a:solidFill>
                  <a:srgbClr val="131313"/>
                </a:solidFill>
                <a:latin typeface="Arial" pitchFamily="34" charset="0"/>
                <a:cs typeface="Arial" pitchFamily="34" charset="0"/>
              </a:rPr>
              <a:t>Fee Basics</a:t>
            </a:r>
            <a:endParaRPr kumimoji="0" lang="en-US" sz="2400" b="0" i="0" u="none" strike="noStrike" kern="0" cap="none" spc="0" normalizeH="0" baseline="0" noProof="0" dirty="0">
              <a:ln>
                <a:noFill/>
              </a:ln>
              <a:solidFill>
                <a:srgbClr val="131313"/>
              </a:solidFill>
              <a:effectLst/>
              <a:uLnTx/>
              <a:uFillTx/>
              <a:latin typeface="Arial" pitchFamily="34" charset="0"/>
              <a:cs typeface="Arial" pitchFamily="34" charset="0"/>
            </a:endParaRPr>
          </a:p>
        </p:txBody>
      </p:sp>
      <p:sp>
        <p:nvSpPr>
          <p:cNvPr id="8" name="Content Placeholder 5"/>
          <p:cNvSpPr>
            <a:spLocks noGrp="1"/>
          </p:cNvSpPr>
          <p:nvPr>
            <p:ph idx="4294967295"/>
          </p:nvPr>
        </p:nvSpPr>
        <p:spPr>
          <a:xfrm>
            <a:off x="304800" y="1981200"/>
            <a:ext cx="4953000" cy="3429000"/>
          </a:xfrm>
          <a:prstGeom prst="rect">
            <a:avLst/>
          </a:prstGeom>
        </p:spPr>
        <p:txBody>
          <a:bodyPr/>
          <a:lstStyle/>
          <a:p>
            <a:pPr marL="0" marR="0" lvl="0" indent="0" defTabSz="914400" eaLnBrk="1" fontAlgn="auto" latinLnBrk="0" hangingPunct="1">
              <a:lnSpc>
                <a:spcPct val="100000"/>
              </a:lnSpc>
              <a:spcBef>
                <a:spcPts val="0"/>
              </a:spcBef>
              <a:spcAft>
                <a:spcPts val="1200"/>
              </a:spcAft>
              <a:buClrTx/>
              <a:buSzTx/>
              <a:buFontTx/>
              <a:buNone/>
              <a:tabLst/>
              <a:defRPr/>
            </a:pPr>
            <a:r>
              <a:rPr kumimoji="0" lang="en-US" sz="2000" b="1" i="0" u="none" strike="noStrike" kern="0" cap="none" spc="0" normalizeH="0" baseline="0" noProof="0" dirty="0" smtClean="0">
                <a:ln>
                  <a:noFill/>
                </a:ln>
                <a:solidFill>
                  <a:srgbClr val="006A71"/>
                </a:solidFill>
                <a:effectLst/>
                <a:uLnTx/>
                <a:uFillTx/>
                <a:latin typeface="Arial" pitchFamily="34" charset="0"/>
                <a:cs typeface="Arial" pitchFamily="34" charset="0"/>
              </a:rPr>
              <a:t>Two Types:</a:t>
            </a:r>
          </a:p>
          <a:p>
            <a:pPr marL="0" marR="0" lvl="0" indent="0" defTabSz="914400" eaLnBrk="1" fontAlgn="auto" latinLnBrk="0" hangingPunct="1">
              <a:lnSpc>
                <a:spcPct val="100000"/>
              </a:lnSpc>
              <a:spcBef>
                <a:spcPts val="0"/>
              </a:spcBef>
              <a:spcAft>
                <a:spcPts val="1200"/>
              </a:spcAft>
              <a:buClrTx/>
              <a:buSzTx/>
              <a:buFont typeface="Arial" pitchFamily="34" charset="0"/>
              <a:buChar char="•"/>
              <a:tabLst/>
              <a:defRPr/>
            </a:pPr>
            <a:r>
              <a:rPr kumimoji="0" lang="en-US" sz="1800" b="0" i="0" u="none" strike="noStrike" kern="0" cap="none" spc="0" normalizeH="0" baseline="0" noProof="0" dirty="0" smtClean="0">
                <a:ln>
                  <a:noFill/>
                </a:ln>
                <a:effectLst/>
                <a:uLnTx/>
                <a:uFillTx/>
                <a:latin typeface="Arial" pitchFamily="34" charset="0"/>
                <a:cs typeface="Arial" pitchFamily="34" charset="0"/>
              </a:rPr>
              <a:t>  Investment Fees</a:t>
            </a:r>
          </a:p>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0" cap="none" spc="0" normalizeH="0" baseline="0" noProof="0" dirty="0" smtClean="0">
                <a:ln>
                  <a:noFill/>
                </a:ln>
                <a:effectLst/>
                <a:uLnTx/>
                <a:uFillTx/>
                <a:latin typeface="Arial" pitchFamily="34" charset="0"/>
                <a:cs typeface="Arial" pitchFamily="34" charset="0"/>
              </a:rPr>
              <a:t>  Administration</a:t>
            </a:r>
            <a:r>
              <a:rPr kumimoji="0" lang="en-US" sz="1800" b="0" i="0" u="none" strike="noStrike" kern="0" cap="none" spc="0" normalizeH="0" noProof="0" dirty="0" smtClean="0">
                <a:ln>
                  <a:noFill/>
                </a:ln>
                <a:effectLst/>
                <a:uLnTx/>
                <a:uFillTx/>
                <a:latin typeface="Arial" pitchFamily="34" charset="0"/>
                <a:cs typeface="Arial" pitchFamily="34" charset="0"/>
              </a:rPr>
              <a:t> </a:t>
            </a:r>
            <a:r>
              <a:rPr kumimoji="0" lang="en-US" sz="1800" b="0" i="0" u="none" strike="noStrike" kern="0" cap="none" spc="0" normalizeH="0" baseline="0" noProof="0" dirty="0" smtClean="0">
                <a:ln>
                  <a:noFill/>
                </a:ln>
                <a:effectLst/>
                <a:uLnTx/>
                <a:uFillTx/>
                <a:latin typeface="Arial" pitchFamily="34" charset="0"/>
                <a:cs typeface="Arial" pitchFamily="34" charset="0"/>
              </a:rPr>
              <a:t>Fees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effectLst/>
              <a:uLnTx/>
              <a:uFillTx/>
            </a:endParaRPr>
          </a:p>
        </p:txBody>
      </p:sp>
      <p:sp>
        <p:nvSpPr>
          <p:cNvPr id="10" name="TextBox 9"/>
          <p:cNvSpPr txBox="1"/>
          <p:nvPr/>
        </p:nvSpPr>
        <p:spPr>
          <a:xfrm>
            <a:off x="0" y="6443990"/>
            <a:ext cx="9144000" cy="253916"/>
          </a:xfrm>
          <a:prstGeom prst="rect">
            <a:avLst/>
          </a:prstGeom>
          <a:noFill/>
        </p:spPr>
        <p:txBody>
          <a:bodyPr wrap="square" rtlCol="0">
            <a:spAutoFit/>
          </a:bodyPr>
          <a:lstStyle/>
          <a:p>
            <a:r>
              <a:rPr lang="en-US" sz="900" dirty="0" smtClean="0">
                <a:latin typeface="Arial" pitchFamily="34" charset="0"/>
                <a:cs typeface="Arial" pitchFamily="34" charset="0"/>
              </a:rPr>
              <a:t>          ©2011 Standard Retirement Services, Inc.                                                                                                                    </a:t>
            </a:r>
            <a:r>
              <a:rPr lang="en-US" sz="1050" b="1" dirty="0" smtClean="0">
                <a:latin typeface="Arial" pitchFamily="34" charset="0"/>
                <a:cs typeface="Arial" pitchFamily="34" charset="0"/>
              </a:rPr>
              <a:t>What You Need To Know About Fees</a:t>
            </a:r>
            <a:endParaRPr lang="en-US" sz="1050" b="1" dirty="0">
              <a:latin typeface="Arial" pitchFamily="34" charset="0"/>
              <a:cs typeface="Arial" pitchFamily="34" charset="0"/>
            </a:endParaRPr>
          </a:p>
        </p:txBody>
      </p:sp>
      <p:pic>
        <p:nvPicPr>
          <p:cNvPr id="11" name="Picture 2" descr="\\sfgdata\share\graphics\For-Designers\The Standard Brand Identity\2010 Brand Imagery\80608273.jpg"/>
          <p:cNvPicPr>
            <a:picLocks noChangeAspect="1" noChangeArrowheads="1"/>
          </p:cNvPicPr>
          <p:nvPr/>
        </p:nvPicPr>
        <p:blipFill>
          <a:blip r:embed="rId3" cstate="print"/>
          <a:stretch>
            <a:fillRect/>
          </a:stretch>
        </p:blipFill>
        <p:spPr bwMode="auto">
          <a:xfrm>
            <a:off x="5867400" y="2058641"/>
            <a:ext cx="3276598" cy="378797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txBox="1">
            <a:spLocks/>
          </p:cNvSpPr>
          <p:nvPr/>
        </p:nvSpPr>
        <p:spPr bwMode="auto">
          <a:xfrm>
            <a:off x="381000" y="1295400"/>
            <a:ext cx="86106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2400" kern="0" dirty="0" smtClean="0">
                <a:solidFill>
                  <a:srgbClr val="131313"/>
                </a:solidFill>
                <a:latin typeface="Arial" pitchFamily="34" charset="0"/>
                <a:cs typeface="Arial" pitchFamily="34" charset="0"/>
              </a:rPr>
              <a:t>Investment Fees</a:t>
            </a:r>
            <a:endParaRPr kumimoji="0" lang="en-US" sz="2400" b="0" i="0" u="none" strike="noStrike" kern="0" cap="none" spc="0" normalizeH="0" baseline="0" noProof="0" dirty="0">
              <a:ln>
                <a:noFill/>
              </a:ln>
              <a:solidFill>
                <a:srgbClr val="131313"/>
              </a:solidFill>
              <a:effectLst/>
              <a:uLnTx/>
              <a:uFillTx/>
              <a:latin typeface="Arial" pitchFamily="34" charset="0"/>
              <a:cs typeface="Arial" pitchFamily="34" charset="0"/>
            </a:endParaRPr>
          </a:p>
        </p:txBody>
      </p:sp>
      <p:sp>
        <p:nvSpPr>
          <p:cNvPr id="8" name="Content Placeholder 5"/>
          <p:cNvSpPr>
            <a:spLocks noGrp="1"/>
          </p:cNvSpPr>
          <p:nvPr>
            <p:ph idx="4294967295"/>
          </p:nvPr>
        </p:nvSpPr>
        <p:spPr>
          <a:xfrm>
            <a:off x="304800" y="1981200"/>
            <a:ext cx="7924800" cy="4343400"/>
          </a:xfrm>
          <a:prstGeom prst="rect">
            <a:avLst/>
          </a:prstGeom>
        </p:spPr>
        <p:txBody>
          <a:bodyPr>
            <a:normAutofit/>
          </a:bodyPr>
          <a:lstStyle/>
          <a:p>
            <a:pPr>
              <a:spcAft>
                <a:spcPts val="1200"/>
              </a:spcAft>
            </a:pPr>
            <a:r>
              <a:rPr lang="en-US" sz="2000" b="1" dirty="0" smtClean="0">
                <a:solidFill>
                  <a:srgbClr val="006A71"/>
                </a:solidFill>
                <a:latin typeface="Arial" pitchFamily="34" charset="0"/>
                <a:cs typeface="Arial" pitchFamily="34" charset="0"/>
              </a:rPr>
              <a:t>Cover investment management and other investment-related services</a:t>
            </a:r>
          </a:p>
          <a:p>
            <a:pPr>
              <a:spcAft>
                <a:spcPts val="1200"/>
              </a:spcAft>
            </a:pPr>
            <a:r>
              <a:rPr lang="en-US" sz="2000" b="1" dirty="0" smtClean="0">
                <a:solidFill>
                  <a:srgbClr val="006A71"/>
                </a:solidFill>
                <a:latin typeface="Arial" pitchFamily="34" charset="0"/>
                <a:cs typeface="Arial" pitchFamily="34" charset="0"/>
              </a:rPr>
              <a:t>Generally a percentage of invested assets</a:t>
            </a:r>
          </a:p>
          <a:p>
            <a:pPr>
              <a:spcAft>
                <a:spcPts val="1200"/>
              </a:spcAft>
            </a:pPr>
            <a:r>
              <a:rPr lang="en-US" sz="2000" b="1" dirty="0" smtClean="0">
                <a:solidFill>
                  <a:srgbClr val="006A71"/>
                </a:solidFill>
                <a:latin typeface="Arial" pitchFamily="34" charset="0"/>
                <a:cs typeface="Arial" pitchFamily="34" charset="0"/>
              </a:rPr>
              <a:t>Deducted directly from your investment returns</a:t>
            </a:r>
          </a:p>
        </p:txBody>
      </p:sp>
      <p:sp>
        <p:nvSpPr>
          <p:cNvPr id="7" name="TextBox 6"/>
          <p:cNvSpPr txBox="1"/>
          <p:nvPr/>
        </p:nvSpPr>
        <p:spPr>
          <a:xfrm>
            <a:off x="0" y="6443990"/>
            <a:ext cx="9144000" cy="253916"/>
          </a:xfrm>
          <a:prstGeom prst="rect">
            <a:avLst/>
          </a:prstGeom>
          <a:noFill/>
        </p:spPr>
        <p:txBody>
          <a:bodyPr wrap="square" rtlCol="0">
            <a:spAutoFit/>
          </a:bodyPr>
          <a:lstStyle/>
          <a:p>
            <a:r>
              <a:rPr lang="en-US" sz="900" dirty="0" smtClean="0">
                <a:latin typeface="Arial" pitchFamily="34" charset="0"/>
                <a:cs typeface="Arial" pitchFamily="34" charset="0"/>
              </a:rPr>
              <a:t>          ©2011 Standard Retirement Services, Inc.                                                                                                                    </a:t>
            </a:r>
            <a:r>
              <a:rPr lang="en-US" sz="1050" b="1" dirty="0" smtClean="0">
                <a:latin typeface="Arial" pitchFamily="34" charset="0"/>
                <a:cs typeface="Arial" pitchFamily="34" charset="0"/>
              </a:rPr>
              <a:t>What You Need To Know About Fees</a:t>
            </a:r>
            <a:endParaRPr lang="en-US" sz="1050" b="1" dirty="0">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txBox="1">
            <a:spLocks/>
          </p:cNvSpPr>
          <p:nvPr/>
        </p:nvSpPr>
        <p:spPr bwMode="auto">
          <a:xfrm>
            <a:off x="381000" y="1295400"/>
            <a:ext cx="86106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2400" kern="0" dirty="0" smtClean="0">
                <a:solidFill>
                  <a:srgbClr val="131313"/>
                </a:solidFill>
                <a:latin typeface="Arial" pitchFamily="34" charset="0"/>
                <a:cs typeface="Arial" pitchFamily="34" charset="0"/>
              </a:rPr>
              <a:t>Investment Fees</a:t>
            </a:r>
            <a:endParaRPr kumimoji="0" lang="en-US" sz="2400" b="0" i="0" u="none" strike="noStrike" kern="0" cap="none" spc="0" normalizeH="0" baseline="0" noProof="0" dirty="0">
              <a:ln>
                <a:noFill/>
              </a:ln>
              <a:solidFill>
                <a:srgbClr val="131313"/>
              </a:solidFill>
              <a:effectLst/>
              <a:uLnTx/>
              <a:uFillTx/>
              <a:latin typeface="Arial" pitchFamily="34" charset="0"/>
              <a:cs typeface="Arial" pitchFamily="34" charset="0"/>
            </a:endParaRPr>
          </a:p>
        </p:txBody>
      </p:sp>
      <p:sp>
        <p:nvSpPr>
          <p:cNvPr id="43" name="Content Placeholder 5"/>
          <p:cNvSpPr>
            <a:spLocks noGrp="1"/>
          </p:cNvSpPr>
          <p:nvPr>
            <p:ph idx="4294967295"/>
          </p:nvPr>
        </p:nvSpPr>
        <p:spPr>
          <a:xfrm>
            <a:off x="304800" y="1981200"/>
            <a:ext cx="4038600" cy="1524000"/>
          </a:xfrm>
          <a:prstGeom prst="rect">
            <a:avLst/>
          </a:prstGeom>
        </p:spPr>
        <p:txBody>
          <a:bodyPr>
            <a:normAutofit/>
          </a:bodyPr>
          <a:lstStyle/>
          <a:p>
            <a:pPr>
              <a:spcAft>
                <a:spcPts val="1200"/>
              </a:spcAft>
            </a:pPr>
            <a:r>
              <a:rPr lang="en-US" sz="2000" b="1" dirty="0" smtClean="0">
                <a:solidFill>
                  <a:srgbClr val="006A71"/>
                </a:solidFill>
                <a:latin typeface="Arial" pitchFamily="34" charset="0"/>
                <a:cs typeface="Arial" pitchFamily="34" charset="0"/>
              </a:rPr>
              <a:t>Redemption fees </a:t>
            </a:r>
          </a:p>
          <a:p>
            <a:pPr>
              <a:spcAft>
                <a:spcPts val="1200"/>
              </a:spcAft>
            </a:pPr>
            <a:r>
              <a:rPr lang="en-US" sz="2000" b="1" dirty="0" smtClean="0">
                <a:solidFill>
                  <a:srgbClr val="006A71"/>
                </a:solidFill>
                <a:latin typeface="Arial" pitchFamily="34" charset="0"/>
                <a:cs typeface="Arial" pitchFamily="34" charset="0"/>
              </a:rPr>
              <a:t>Company stock fund fees</a:t>
            </a:r>
          </a:p>
          <a:p>
            <a:pPr marL="0" marR="0" lvl="0" indent="0" defTabSz="914400" eaLnBrk="1" fontAlgn="auto" latinLnBrk="0" hangingPunct="1">
              <a:lnSpc>
                <a:spcPct val="100000"/>
              </a:lnSpc>
              <a:spcBef>
                <a:spcPts val="0"/>
              </a:spcBef>
              <a:spcAft>
                <a:spcPts val="1200"/>
              </a:spcAft>
              <a:buClrTx/>
              <a:buSzTx/>
              <a:buFontTx/>
              <a:buNone/>
              <a:tabLst/>
              <a:defRPr/>
            </a:pPr>
            <a:endParaRPr kumimoji="0" lang="en-US" sz="1800" b="1" i="0" u="none" strike="noStrike" kern="0" cap="none" spc="0" normalizeH="0" baseline="0" noProof="0" dirty="0" smtClean="0">
              <a:ln>
                <a:noFill/>
              </a:ln>
              <a:solidFill>
                <a:srgbClr val="004EA8"/>
              </a:solidFill>
              <a:effectLst/>
              <a:uLnTx/>
              <a:uFillTx/>
            </a:endParaRPr>
          </a:p>
        </p:txBody>
      </p:sp>
      <p:sp>
        <p:nvSpPr>
          <p:cNvPr id="7" name="TextBox 6"/>
          <p:cNvSpPr txBox="1"/>
          <p:nvPr/>
        </p:nvSpPr>
        <p:spPr>
          <a:xfrm>
            <a:off x="0" y="6443990"/>
            <a:ext cx="9144000" cy="253916"/>
          </a:xfrm>
          <a:prstGeom prst="rect">
            <a:avLst/>
          </a:prstGeom>
          <a:noFill/>
        </p:spPr>
        <p:txBody>
          <a:bodyPr wrap="square" rtlCol="0">
            <a:spAutoFit/>
          </a:bodyPr>
          <a:lstStyle/>
          <a:p>
            <a:r>
              <a:rPr lang="en-US" sz="900" dirty="0" smtClean="0">
                <a:latin typeface="Arial" pitchFamily="34" charset="0"/>
                <a:cs typeface="Arial" pitchFamily="34" charset="0"/>
              </a:rPr>
              <a:t>          ©2011 Standard Retirement Services, Inc.                                                                                                                    </a:t>
            </a:r>
            <a:r>
              <a:rPr lang="en-US" sz="1050" b="1" dirty="0" smtClean="0">
                <a:latin typeface="Arial" pitchFamily="34" charset="0"/>
                <a:cs typeface="Arial" pitchFamily="34" charset="0"/>
              </a:rPr>
              <a:t>What You Need To Know About Fees</a:t>
            </a:r>
            <a:endParaRPr lang="en-US" sz="1050" b="1" dirty="0">
              <a:latin typeface="Arial" pitchFamily="34" charset="0"/>
              <a:cs typeface="Arial" pitchFamily="34" charset="0"/>
            </a:endParaRPr>
          </a:p>
        </p:txBody>
      </p:sp>
      <p:pic>
        <p:nvPicPr>
          <p:cNvPr id="8" name="Picture 2" descr="\\sfgdata\share\graphics\For-Designers\The Standard Brand Identity\2010 Brand Imagery\80608273.jpg"/>
          <p:cNvPicPr>
            <a:picLocks noChangeAspect="1" noChangeArrowheads="1"/>
          </p:cNvPicPr>
          <p:nvPr/>
        </p:nvPicPr>
        <p:blipFill>
          <a:blip r:embed="rId3" cstate="print"/>
          <a:stretch>
            <a:fillRect/>
          </a:stretch>
        </p:blipFill>
        <p:spPr bwMode="auto">
          <a:xfrm>
            <a:off x="5867400" y="2058641"/>
            <a:ext cx="3276599" cy="3787975"/>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B19054F01D4343B5FD0DDD199A6CAA" ma:contentTypeVersion="2" ma:contentTypeDescription="Create a new document." ma:contentTypeScope="" ma:versionID="602eeb965ecd1cf329513ca13cad4c7d">
  <xsd:schema xmlns:xsd="http://www.w3.org/2001/XMLSchema" xmlns:p="http://schemas.microsoft.com/office/2006/metadata/properties" targetNamespace="http://schemas.microsoft.com/office/2006/metadata/properties" ma:root="true" ma:fieldsID="bd266a9e86b3acf8d28e986ffce05e0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0F5AF320-D440-4077-97EE-622AEDFE6E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D116CC09-AA50-46BB-9EFD-0FBB2CE4A25E}">
  <ds:schemaRefs>
    <ds:schemaRef ds:uri="http://schemas.microsoft.com/sharepoint/v3/contenttype/forms"/>
  </ds:schemaRefs>
</ds:datastoreItem>
</file>

<file path=customXml/itemProps3.xml><?xml version="1.0" encoding="utf-8"?>
<ds:datastoreItem xmlns:ds="http://schemas.openxmlformats.org/officeDocument/2006/customXml" ds:itemID="{90ADEF2A-609C-4435-AE89-7D716071DA49}">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1699</TotalTime>
  <Words>3912</Words>
  <Application>Microsoft Office PowerPoint</Application>
  <PresentationFormat>On-screen Show (4:3)</PresentationFormat>
  <Paragraphs>413</Paragraphs>
  <Slides>22</Slides>
  <Notes>20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Thank you! Questions?</vt:lpstr>
      <vt:lpstr>Slide 22</vt:lpstr>
    </vt:vector>
  </TitlesOfParts>
  <Company>Standard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sericks2</dc:creator>
  <cp:lastModifiedBy>mleighto</cp:lastModifiedBy>
  <cp:revision>121</cp:revision>
  <dcterms:created xsi:type="dcterms:W3CDTF">2010-12-02T20:40:23Z</dcterms:created>
  <dcterms:modified xsi:type="dcterms:W3CDTF">2012-03-08T04:43:24Z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0x010100C1B19054F01D4343B5FD0DDD199A6CAA</vt:lpwstr>
  </property>
</Properties>
</file>