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79" r:id="rId6"/>
    <p:sldId id="259" r:id="rId7"/>
    <p:sldId id="302" r:id="rId8"/>
    <p:sldId id="288" r:id="rId9"/>
    <p:sldId id="290" r:id="rId10"/>
    <p:sldId id="300" r:id="rId11"/>
    <p:sldId id="297" r:id="rId12"/>
    <p:sldId id="303" r:id="rId13"/>
    <p:sldId id="298" r:id="rId14"/>
    <p:sldId id="304" r:id="rId15"/>
    <p:sldId id="293" r:id="rId16"/>
    <p:sldId id="310" r:id="rId17"/>
    <p:sldId id="305" r:id="rId18"/>
    <p:sldId id="309" r:id="rId19"/>
    <p:sldId id="306" r:id="rId20"/>
    <p:sldId id="311" r:id="rId21"/>
    <p:sldId id="307" r:id="rId22"/>
    <p:sldId id="280" r:id="rId23"/>
    <p:sldId id="308" r:id="rId24"/>
    <p:sldId id="281"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p15:clr>
            <a:srgbClr val="A4A3A4"/>
          </p15:clr>
        </p15:guide>
        <p15:guide id="2" orient="horz" pos="1296">
          <p15:clr>
            <a:srgbClr val="A4A3A4"/>
          </p15:clr>
        </p15:guide>
        <p15:guide id="3" pos="2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ra Gilbert" initials="PG" lastIdx="3" clrIdx="0"/>
  <p:cmAuthor id="1" name="%username%" initials="%" lastIdx="8"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F7F"/>
    <a:srgbClr val="9CC783"/>
    <a:srgbClr val="9ADA81"/>
    <a:srgbClr val="EDF5E0"/>
    <a:srgbClr val="A7D38A"/>
    <a:srgbClr val="54B948"/>
    <a:srgbClr val="CDCCE3"/>
    <a:srgbClr val="250771"/>
    <a:srgbClr val="7D7BB2"/>
    <a:srgbClr val="C3E7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332" autoAdjust="0"/>
    <p:restoredTop sz="95126" autoAdjust="0"/>
  </p:normalViewPr>
  <p:slideViewPr>
    <p:cSldViewPr snapToGrid="0" showGuides="1">
      <p:cViewPr varScale="1">
        <p:scale>
          <a:sx n="81" d="100"/>
          <a:sy n="81" d="100"/>
        </p:scale>
        <p:origin x="2226" y="96"/>
      </p:cViewPr>
      <p:guideLst>
        <p:guide orient="horz" pos="1008"/>
        <p:guide orient="horz" pos="1296"/>
        <p:guide pos="240"/>
      </p:guideLst>
    </p:cSldViewPr>
  </p:slideViewPr>
  <p:outlineViewPr>
    <p:cViewPr>
      <p:scale>
        <a:sx n="33" d="100"/>
        <a:sy n="33" d="100"/>
      </p:scale>
      <p:origin x="0" y="-91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0"/>
        <c:ser>
          <c:idx val="0"/>
          <c:order val="0"/>
          <c:tx>
            <c:strRef>
              <c:f>Sheet1!$B$1</c:f>
              <c:strCache>
                <c:ptCount val="1"/>
                <c:pt idx="0">
                  <c:v>Column1</c:v>
                </c:pt>
              </c:strCache>
            </c:strRef>
          </c:tx>
          <c:spPr>
            <a:effectLst/>
          </c:spPr>
          <c:dPt>
            <c:idx val="0"/>
            <c:bubble3D val="0"/>
            <c:spPr>
              <a:solidFill>
                <a:srgbClr val="54B948"/>
              </a:solidFill>
              <a:effectLst/>
            </c:spPr>
            <c:extLst>
              <c:ext xmlns:c16="http://schemas.microsoft.com/office/drawing/2014/chart" uri="{C3380CC4-5D6E-409C-BE32-E72D297353CC}">
                <c16:uniqueId val="{00000001-93CE-4EFA-8DAF-BE4B6A12BAD2}"/>
              </c:ext>
            </c:extLst>
          </c:dPt>
          <c:dPt>
            <c:idx val="1"/>
            <c:bubble3D val="0"/>
            <c:spPr>
              <a:gradFill flip="none" rotWithShape="1">
                <a:gsLst>
                  <a:gs pos="32000">
                    <a:srgbClr val="A7D38A"/>
                  </a:gs>
                  <a:gs pos="60000">
                    <a:srgbClr val="FFFFFF"/>
                  </a:gs>
                </a:gsLst>
                <a:lin ang="14940000" scaled="0"/>
                <a:tileRect/>
              </a:gradFill>
              <a:effectLst/>
            </c:spPr>
            <c:extLst>
              <c:ext xmlns:c16="http://schemas.microsoft.com/office/drawing/2014/chart" uri="{C3380CC4-5D6E-409C-BE32-E72D297353CC}">
                <c16:uniqueId val="{00000003-93CE-4EFA-8DAF-BE4B6A12BAD2}"/>
              </c:ext>
            </c:extLst>
          </c:dPt>
          <c:dPt>
            <c:idx val="2"/>
            <c:bubble3D val="0"/>
            <c:spPr>
              <a:solidFill>
                <a:srgbClr val="54B948"/>
              </a:solidFill>
              <a:effectLst/>
            </c:spPr>
            <c:extLst>
              <c:ext xmlns:c16="http://schemas.microsoft.com/office/drawing/2014/chart" uri="{C3380CC4-5D6E-409C-BE32-E72D297353CC}">
                <c16:uniqueId val="{00000005-93CE-4EFA-8DAF-BE4B6A12BAD2}"/>
              </c:ext>
            </c:extLst>
          </c:dPt>
          <c:cat>
            <c:strRef>
              <c:f>Sheet1!$A$2:$A$5</c:f>
              <c:strCache>
                <c:ptCount val="1"/>
                <c:pt idx="0">
                  <c:v>Specialty Funds</c:v>
                </c:pt>
              </c:strCache>
            </c:strRef>
          </c:cat>
          <c:val>
            <c:numRef>
              <c:f>Sheet1!$B$2:$B$5</c:f>
              <c:numCache>
                <c:formatCode>General</c:formatCode>
                <c:ptCount val="4"/>
                <c:pt idx="0">
                  <c:v>15</c:v>
                </c:pt>
                <c:pt idx="1">
                  <c:v>10</c:v>
                </c:pt>
                <c:pt idx="2">
                  <c:v>75</c:v>
                </c:pt>
              </c:numCache>
            </c:numRef>
          </c:val>
          <c:extLst>
            <c:ext xmlns:c16="http://schemas.microsoft.com/office/drawing/2014/chart" uri="{C3380CC4-5D6E-409C-BE32-E72D297353CC}">
              <c16:uniqueId val="{00000006-93CE-4EFA-8DAF-BE4B6A12BAD2}"/>
            </c:ext>
          </c:extLst>
        </c:ser>
        <c:dLbls>
          <c:dLblPos val="bestFit"/>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0"/>
        <c:ser>
          <c:idx val="0"/>
          <c:order val="0"/>
          <c:tx>
            <c:strRef>
              <c:f>Sheet1!$B$1</c:f>
              <c:strCache>
                <c:ptCount val="1"/>
                <c:pt idx="0">
                  <c:v>Column1</c:v>
                </c:pt>
              </c:strCache>
            </c:strRef>
          </c:tx>
          <c:spPr>
            <a:solidFill>
              <a:srgbClr val="54B948"/>
            </a:solidFill>
            <a:ln w="19050" cmpd="sng">
              <a:solidFill>
                <a:srgbClr val="FFFFFF"/>
              </a:solidFill>
            </a:ln>
            <a:effectLst/>
          </c:spPr>
          <c:dPt>
            <c:idx val="0"/>
            <c:bubble3D val="0"/>
            <c:extLst>
              <c:ext xmlns:c16="http://schemas.microsoft.com/office/drawing/2014/chart" uri="{C3380CC4-5D6E-409C-BE32-E72D297353CC}">
                <c16:uniqueId val="{00000000-134A-4827-8BA9-8F92AAD53A24}"/>
              </c:ext>
            </c:extLst>
          </c:dPt>
          <c:dPt>
            <c:idx val="1"/>
            <c:bubble3D val="0"/>
            <c:extLst>
              <c:ext xmlns:c16="http://schemas.microsoft.com/office/drawing/2014/chart" uri="{C3380CC4-5D6E-409C-BE32-E72D297353CC}">
                <c16:uniqueId val="{00000001-134A-4827-8BA9-8F92AAD53A24}"/>
              </c:ext>
            </c:extLst>
          </c:dPt>
          <c:dPt>
            <c:idx val="2"/>
            <c:bubble3D val="0"/>
            <c:extLst>
              <c:ext xmlns:c16="http://schemas.microsoft.com/office/drawing/2014/chart" uri="{C3380CC4-5D6E-409C-BE32-E72D297353CC}">
                <c16:uniqueId val="{00000002-134A-4827-8BA9-8F92AAD53A24}"/>
              </c:ext>
            </c:extLst>
          </c:dPt>
          <c:cat>
            <c:strRef>
              <c:f>Sheet1!$A$2:$A$5</c:f>
              <c:strCache>
                <c:ptCount val="1"/>
                <c:pt idx="0">
                  <c:v>Specialty Funds</c:v>
                </c:pt>
              </c:strCache>
            </c:strRef>
          </c:cat>
          <c:val>
            <c:numRef>
              <c:f>Sheet1!$B$2:$B$5</c:f>
              <c:numCache>
                <c:formatCode>General</c:formatCode>
                <c:ptCount val="4"/>
                <c:pt idx="0">
                  <c:v>45</c:v>
                </c:pt>
                <c:pt idx="1">
                  <c:v>10</c:v>
                </c:pt>
                <c:pt idx="2">
                  <c:v>45</c:v>
                </c:pt>
              </c:numCache>
            </c:numRef>
          </c:val>
          <c:extLst>
            <c:ext xmlns:c16="http://schemas.microsoft.com/office/drawing/2014/chart" uri="{C3380CC4-5D6E-409C-BE32-E72D297353CC}">
              <c16:uniqueId val="{00000003-134A-4827-8BA9-8F92AAD53A24}"/>
            </c:ext>
          </c:extLst>
        </c:ser>
        <c:dLbls>
          <c:dLblPos val="bestFit"/>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fld id="{3095711F-1FD1-4ADB-A5CB-796D8A81D16F}" type="datetimeFigureOut">
              <a:rPr lang="en-US" smtClean="0"/>
              <a:pPr/>
              <a:t>8/11/2022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DCB14925-7A35-4CCF-9386-4560E5F37899}" type="slidenum">
              <a:rPr lang="en-US" smtClean="0"/>
              <a:pPr/>
              <a:t>‹#›</a:t>
            </a:fld>
            <a:endParaRPr lang="en-US"/>
          </a:p>
        </p:txBody>
      </p:sp>
    </p:spTree>
    <p:extLst>
      <p:ext uri="{BB962C8B-B14F-4D97-AF65-F5344CB8AC3E}">
        <p14:creationId xmlns:p14="http://schemas.microsoft.com/office/powerpoint/2010/main" val="423264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14925-7A35-4CCF-9386-4560E5F37899}" type="slidenum">
              <a:rPr lang="en-US" smtClean="0"/>
              <a:pPr/>
              <a:t>1</a:t>
            </a:fld>
            <a:endParaRPr lang="en-US"/>
          </a:p>
        </p:txBody>
      </p:sp>
    </p:spTree>
    <p:extLst>
      <p:ext uri="{BB962C8B-B14F-4D97-AF65-F5344CB8AC3E}">
        <p14:creationId xmlns:p14="http://schemas.microsoft.com/office/powerpoint/2010/main" val="3716153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Helvetica"/>
                <a:ea typeface="+mn-ea"/>
                <a:cs typeface="Helvetica"/>
              </a:rPr>
              <a:t>Compass Point #3 is to invest your time before you invest your money. Successful investing in specialty sectors requires more knowledge and time than other investment types. You’ll also want to follow the markets more closely, because these categories may experience more volatility.</a:t>
            </a:r>
          </a:p>
          <a:p>
            <a:endParaRPr lang="en-US" sz="1200" b="0" i="0" u="none" strike="noStrike" kern="1200" baseline="0" dirty="0">
              <a:solidFill>
                <a:schemeClr val="tx1"/>
              </a:solidFill>
              <a:latin typeface="Helvetica"/>
              <a:ea typeface="+mn-ea"/>
              <a:cs typeface="Helvetica"/>
            </a:endParaRPr>
          </a:p>
          <a:p>
            <a:r>
              <a:rPr lang="en-US" sz="1200" b="0" i="0" u="none" strike="noStrike" kern="1200" baseline="0" dirty="0">
                <a:solidFill>
                  <a:schemeClr val="tx1"/>
                </a:solidFill>
                <a:latin typeface="Helvetica"/>
                <a:ea typeface="+mn-ea"/>
                <a:cs typeface="Helvetica"/>
              </a:rPr>
              <a:t>Evaluate your personal needs, interests and the time you’re willing to commit, as well as your investment strategy, to see if specialty funds could provide diversification and opportunity for your overall retirement portfolio. Before you invest your money, do your own research or talk to your advisor to see if these types of funds fit into your investment goals. Make sure to carefully consider the investment objectives, risks, charges and expenses of investment options before investing.</a:t>
            </a:r>
          </a:p>
        </p:txBody>
      </p:sp>
      <p:sp>
        <p:nvSpPr>
          <p:cNvPr id="4" name="Slide Number Placeholder 3"/>
          <p:cNvSpPr>
            <a:spLocks noGrp="1"/>
          </p:cNvSpPr>
          <p:nvPr>
            <p:ph type="sldNum" sz="quarter" idx="10"/>
          </p:nvPr>
        </p:nvSpPr>
        <p:spPr/>
        <p:txBody>
          <a:bodyPr/>
          <a:lstStyle/>
          <a:p>
            <a:fld id="{DCB14925-7A35-4CCF-9386-4560E5F37899}" type="slidenum">
              <a:rPr lang="en-US" smtClean="0"/>
              <a:pPr/>
              <a:t>10</a:t>
            </a:fld>
            <a:endParaRPr lang="en-US"/>
          </a:p>
        </p:txBody>
      </p:sp>
    </p:spTree>
    <p:extLst>
      <p:ext uri="{BB962C8B-B14F-4D97-AF65-F5344CB8AC3E}">
        <p14:creationId xmlns:p14="http://schemas.microsoft.com/office/powerpoint/2010/main" val="99963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Helvetica"/>
                <a:ea typeface="+mn-ea"/>
                <a:cs typeface="Helvetica"/>
              </a:rPr>
              <a:t>Compass Point #4 is all about using your experience to benefit your portfolio. If you have knowledge of a particular industry or category, your experience may help you make more informed investment decisions. For example, if you work in the healthcare field, an investment in that sector may make sense if you know the business and have a natural inclination to follow the news in that industry.</a:t>
            </a:r>
          </a:p>
          <a:p>
            <a:endParaRPr lang="en-US" sz="1200" b="0" i="0" u="none" strike="noStrike" kern="1200" baseline="0" dirty="0">
              <a:solidFill>
                <a:schemeClr val="tx1"/>
              </a:solidFill>
              <a:latin typeface="Helvetica"/>
              <a:ea typeface="+mn-ea"/>
              <a:cs typeface="Helvetica"/>
            </a:endParaRPr>
          </a:p>
          <a:p>
            <a:r>
              <a:rPr lang="en-US" sz="1200" b="0" i="0" u="none" strike="noStrike" kern="1200" baseline="0" dirty="0">
                <a:solidFill>
                  <a:schemeClr val="tx1"/>
                </a:solidFill>
                <a:latin typeface="Helvetica"/>
                <a:ea typeface="+mn-ea"/>
                <a:cs typeface="Helvetica"/>
              </a:rPr>
              <a:t>The same goes for expertise in real estate, technology or international markets. However, beware of overconfidence or relying on rumors, tips or advice from friends and coworkers.</a:t>
            </a:r>
            <a:endParaRPr lang="en-US" sz="1200" dirty="0">
              <a:latin typeface="Helvetica"/>
              <a:cs typeface="Helvetica"/>
            </a:endParaRPr>
          </a:p>
        </p:txBody>
      </p:sp>
      <p:sp>
        <p:nvSpPr>
          <p:cNvPr id="4" name="Slide Number Placeholder 3"/>
          <p:cNvSpPr>
            <a:spLocks noGrp="1"/>
          </p:cNvSpPr>
          <p:nvPr>
            <p:ph type="sldNum" sz="quarter" idx="10"/>
          </p:nvPr>
        </p:nvSpPr>
        <p:spPr/>
        <p:txBody>
          <a:bodyPr/>
          <a:lstStyle/>
          <a:p>
            <a:fld id="{DCB14925-7A35-4CCF-9386-4560E5F37899}" type="slidenum">
              <a:rPr lang="en-US" smtClean="0"/>
              <a:pPr/>
              <a:t>11</a:t>
            </a:fld>
            <a:endParaRPr lang="en-US"/>
          </a:p>
        </p:txBody>
      </p:sp>
    </p:spTree>
    <p:extLst>
      <p:ext uri="{BB962C8B-B14F-4D97-AF65-F5344CB8AC3E}">
        <p14:creationId xmlns:p14="http://schemas.microsoft.com/office/powerpoint/2010/main" val="2322976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Helvetica"/>
                <a:ea typeface="+mn-ea"/>
                <a:cs typeface="Helvetica"/>
              </a:rPr>
              <a:t>The focus of Compass Point #5 is awareness of how information from the investment markets and news in general can affect your portfolio. For example, the price of gold could be affected by events – politics, outbreak of war or natural disasters – in a region where the precious metal is mined. And the investment values and returns in emerging markets may be vulnerable to political unrest.</a:t>
            </a:r>
          </a:p>
        </p:txBody>
      </p:sp>
      <p:sp>
        <p:nvSpPr>
          <p:cNvPr id="4" name="Slide Number Placeholder 3"/>
          <p:cNvSpPr>
            <a:spLocks noGrp="1"/>
          </p:cNvSpPr>
          <p:nvPr>
            <p:ph type="sldNum" sz="quarter" idx="10"/>
          </p:nvPr>
        </p:nvSpPr>
        <p:spPr/>
        <p:txBody>
          <a:bodyPr/>
          <a:lstStyle/>
          <a:p>
            <a:fld id="{DCB14925-7A35-4CCF-9386-4560E5F37899}" type="slidenum">
              <a:rPr lang="en-US" smtClean="0"/>
              <a:pPr/>
              <a:t>12</a:t>
            </a:fld>
            <a:endParaRPr lang="en-US"/>
          </a:p>
        </p:txBody>
      </p:sp>
    </p:spTree>
    <p:extLst>
      <p:ext uri="{BB962C8B-B14F-4D97-AF65-F5344CB8AC3E}">
        <p14:creationId xmlns:p14="http://schemas.microsoft.com/office/powerpoint/2010/main" val="1933771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Helvetica"/>
                <a:ea typeface="+mn-ea"/>
                <a:cs typeface="Helvetica"/>
              </a:rPr>
              <a:t>In Compass Point #6, we discuss the specialty sector choices that may be available in your retirement plan. </a:t>
            </a:r>
          </a:p>
          <a:p>
            <a:endParaRPr lang="en-US" sz="1200" b="0" i="0" u="none" strike="noStrike" kern="1200" baseline="0" dirty="0">
              <a:solidFill>
                <a:schemeClr val="tx1"/>
              </a:solidFill>
              <a:latin typeface="Helvetica"/>
              <a:ea typeface="+mn-ea"/>
              <a:cs typeface="Helvetica"/>
            </a:endParaRPr>
          </a:p>
          <a:p>
            <a:r>
              <a:rPr lang="en-US" sz="1200" b="1" i="0" u="none" strike="noStrike" kern="1200" baseline="0" dirty="0">
                <a:solidFill>
                  <a:schemeClr val="tx1"/>
                </a:solidFill>
                <a:latin typeface="Helvetica"/>
                <a:ea typeface="+mn-ea"/>
                <a:cs typeface="Helvetica"/>
              </a:rPr>
              <a:t>Real Estate Investment Trusts (REITs) </a:t>
            </a:r>
            <a:r>
              <a:rPr lang="en-US" sz="1200" b="0" i="0" u="none" strike="noStrike" kern="1200" baseline="0" dirty="0">
                <a:solidFill>
                  <a:schemeClr val="tx1"/>
                </a:solidFill>
                <a:latin typeface="Helvetica"/>
                <a:ea typeface="+mn-ea"/>
                <a:cs typeface="Helvetica"/>
              </a:rPr>
              <a:t>trade like stocks and allow individuals to invest in commercial properties such as office buildings, apartments, storage facilities, warehouses and industrial complexes. REITs tend to be either growth- or income-oriented and may appeal to real estate investors looking for centralized management, limited liability and transferable ownership. Returns are also driven by the supply and demand for the properties’ locations, change in value and rental incomes. REITs receive special tax considerations and are required to pay 90 percent of their taxable income to their shareholders each year. Keep in mind that the real estate sector is subject to various risks, including fluctuations in underlying property values, expenses, rising taxes and interest rates and environmental liabilities. </a:t>
            </a:r>
          </a:p>
        </p:txBody>
      </p:sp>
      <p:sp>
        <p:nvSpPr>
          <p:cNvPr id="4" name="Slide Number Placeholder 3"/>
          <p:cNvSpPr>
            <a:spLocks noGrp="1"/>
          </p:cNvSpPr>
          <p:nvPr>
            <p:ph type="sldNum" sz="quarter" idx="10"/>
          </p:nvPr>
        </p:nvSpPr>
        <p:spPr/>
        <p:txBody>
          <a:bodyPr/>
          <a:lstStyle/>
          <a:p>
            <a:fld id="{DCB14925-7A35-4CCF-9386-4560E5F37899}" type="slidenum">
              <a:rPr lang="en-US" smtClean="0"/>
              <a:pPr/>
              <a:t>13</a:t>
            </a:fld>
            <a:endParaRPr lang="en-US"/>
          </a:p>
        </p:txBody>
      </p:sp>
    </p:spTree>
    <p:extLst>
      <p:ext uri="{BB962C8B-B14F-4D97-AF65-F5344CB8AC3E}">
        <p14:creationId xmlns:p14="http://schemas.microsoft.com/office/powerpoint/2010/main" val="3471016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Helvetica"/>
                <a:ea typeface="+mn-ea"/>
                <a:cs typeface="Helvetica"/>
              </a:rPr>
              <a:t>In </a:t>
            </a:r>
            <a:r>
              <a:rPr lang="en-US" sz="1200" b="1" i="0" u="none" strike="noStrike" kern="1200" baseline="0" dirty="0">
                <a:solidFill>
                  <a:schemeClr val="tx1"/>
                </a:solidFill>
                <a:latin typeface="Helvetica"/>
                <a:ea typeface="+mn-ea"/>
                <a:cs typeface="Helvetica"/>
              </a:rPr>
              <a:t>Precious Metal Funds </a:t>
            </a:r>
            <a:r>
              <a:rPr lang="en-US" sz="1200" b="0" i="0" u="none" strike="noStrike" kern="1200" baseline="0" dirty="0">
                <a:solidFill>
                  <a:schemeClr val="tx1"/>
                </a:solidFill>
                <a:latin typeface="Helvetica"/>
                <a:ea typeface="+mn-ea"/>
                <a:cs typeface="Helvetica"/>
              </a:rPr>
              <a:t>are commodity index funds based on contracts or agreements to buy gold and other precious metals. In general, the value of precious metals tends to rise when stock prices drop, which can make these funds attractive during periods of market volatility.</a:t>
            </a:r>
          </a:p>
        </p:txBody>
      </p:sp>
      <p:sp>
        <p:nvSpPr>
          <p:cNvPr id="4" name="Slide Number Placeholder 3"/>
          <p:cNvSpPr>
            <a:spLocks noGrp="1"/>
          </p:cNvSpPr>
          <p:nvPr>
            <p:ph type="sldNum" sz="quarter" idx="10"/>
          </p:nvPr>
        </p:nvSpPr>
        <p:spPr/>
        <p:txBody>
          <a:bodyPr/>
          <a:lstStyle/>
          <a:p>
            <a:fld id="{DCB14925-7A35-4CCF-9386-4560E5F37899}" type="slidenum">
              <a:rPr lang="en-US" smtClean="0"/>
              <a:pPr/>
              <a:t>14</a:t>
            </a:fld>
            <a:endParaRPr lang="en-US"/>
          </a:p>
        </p:txBody>
      </p:sp>
    </p:spTree>
    <p:extLst>
      <p:ext uri="{BB962C8B-B14F-4D97-AF65-F5344CB8AC3E}">
        <p14:creationId xmlns:p14="http://schemas.microsoft.com/office/powerpoint/2010/main" val="3471016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Helvetica"/>
                <a:ea typeface="+mn-ea"/>
                <a:cs typeface="Helvetica"/>
              </a:rPr>
              <a:t>Emerging Market Funds </a:t>
            </a:r>
            <a:r>
              <a:rPr lang="en-US" sz="1200" b="0" i="0" u="none" strike="noStrike" kern="1200" baseline="0" dirty="0">
                <a:solidFill>
                  <a:schemeClr val="tx1"/>
                </a:solidFill>
                <a:latin typeface="Helvetica"/>
                <a:ea typeface="+mn-ea"/>
                <a:cs typeface="Helvetica"/>
              </a:rPr>
              <a:t>invest primarily in equity investments in countries with emerging or developing economies. While these funds may offer high growth potential, international investing involves certain risks such as currency fluctuations, economic instability and political developments. These risks may be accentuated in emerging markets.</a:t>
            </a:r>
          </a:p>
        </p:txBody>
      </p:sp>
      <p:sp>
        <p:nvSpPr>
          <p:cNvPr id="4" name="Slide Number Placeholder 3"/>
          <p:cNvSpPr>
            <a:spLocks noGrp="1"/>
          </p:cNvSpPr>
          <p:nvPr>
            <p:ph type="sldNum" sz="quarter" idx="10"/>
          </p:nvPr>
        </p:nvSpPr>
        <p:spPr/>
        <p:txBody>
          <a:bodyPr/>
          <a:lstStyle/>
          <a:p>
            <a:fld id="{DCB14925-7A35-4CCF-9386-4560E5F37899}" type="slidenum">
              <a:rPr lang="en-US" smtClean="0"/>
              <a:pPr/>
              <a:t>15</a:t>
            </a:fld>
            <a:endParaRPr lang="en-US"/>
          </a:p>
        </p:txBody>
      </p:sp>
    </p:spTree>
    <p:extLst>
      <p:ext uri="{BB962C8B-B14F-4D97-AF65-F5344CB8AC3E}">
        <p14:creationId xmlns:p14="http://schemas.microsoft.com/office/powerpoint/2010/main" val="3471016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Helvetica"/>
                <a:ea typeface="+mn-ea"/>
                <a:cs typeface="Helvetica"/>
              </a:rPr>
              <a:t>Brokerage Accounts</a:t>
            </a:r>
            <a:r>
              <a:rPr lang="en-US" sz="1200" b="0" i="0" u="none" strike="noStrike" kern="1200" baseline="0" dirty="0">
                <a:solidFill>
                  <a:schemeClr val="tx1"/>
                </a:solidFill>
                <a:latin typeface="Helvetica"/>
                <a:ea typeface="+mn-ea"/>
                <a:cs typeface="Helvetica"/>
              </a:rPr>
              <a:t> can provide a virtually unlimited ability to pick open market funds, outside of the plan’s core fund lineup. Because The Standard and your plan’s advisor are not involved in the selection and monitoring of funds outside the plan, use extra care when making your selections. Also, additional fees may apply.</a:t>
            </a:r>
          </a:p>
        </p:txBody>
      </p:sp>
      <p:sp>
        <p:nvSpPr>
          <p:cNvPr id="4" name="Slide Number Placeholder 3"/>
          <p:cNvSpPr>
            <a:spLocks noGrp="1"/>
          </p:cNvSpPr>
          <p:nvPr>
            <p:ph type="sldNum" sz="quarter" idx="10"/>
          </p:nvPr>
        </p:nvSpPr>
        <p:spPr/>
        <p:txBody>
          <a:bodyPr/>
          <a:lstStyle/>
          <a:p>
            <a:fld id="{DCB14925-7A35-4CCF-9386-4560E5F37899}" type="slidenum">
              <a:rPr lang="en-US" smtClean="0"/>
              <a:pPr/>
              <a:t>16</a:t>
            </a:fld>
            <a:endParaRPr lang="en-US"/>
          </a:p>
        </p:txBody>
      </p:sp>
    </p:spTree>
    <p:extLst>
      <p:ext uri="{BB962C8B-B14F-4D97-AF65-F5344CB8AC3E}">
        <p14:creationId xmlns:p14="http://schemas.microsoft.com/office/powerpoint/2010/main" val="4160946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Helvetica"/>
                <a:ea typeface="+mn-ea"/>
                <a:cs typeface="Helvetica"/>
              </a:rPr>
              <a:t>Specialty Bond Funds</a:t>
            </a:r>
            <a:r>
              <a:rPr lang="en-US" sz="1200" b="0" i="0" u="none" strike="noStrike" kern="1200" baseline="0" dirty="0">
                <a:solidFill>
                  <a:schemeClr val="tx1"/>
                </a:solidFill>
                <a:latin typeface="Helvetica"/>
                <a:ea typeface="+mn-ea"/>
                <a:cs typeface="Helvetica"/>
              </a:rPr>
              <a:t> are professionally managed portfolios that invest in individual fixed income securities, guided by a stated objective. They tend to focus on a particular sector, such as corporate or Treasury bonds; a broad category, such as investment grade or high yield securities; or a specific time horizon, such as short, intermediate or long term bonds. </a:t>
            </a:r>
          </a:p>
          <a:p>
            <a:endParaRPr lang="en-US" sz="1200" b="0" i="0" u="none" strike="noStrike" kern="1200" baseline="0" dirty="0">
              <a:solidFill>
                <a:schemeClr val="tx1"/>
              </a:solidFill>
              <a:latin typeface="Helvetica"/>
              <a:ea typeface="+mn-ea"/>
              <a:cs typeface="Helvetica"/>
            </a:endParaRPr>
          </a:p>
          <a:p>
            <a:r>
              <a:rPr lang="en-US" sz="1200" b="0" i="0" u="none" strike="noStrike" kern="1200" baseline="0" dirty="0">
                <a:solidFill>
                  <a:schemeClr val="tx1"/>
                </a:solidFill>
                <a:latin typeface="Helvetica"/>
                <a:ea typeface="+mn-ea"/>
                <a:cs typeface="Helvetica"/>
              </a:rPr>
              <a:t>The credit risk is dependent on the quality of the underlying securities in which the fund invests. For example, high yield bond funds invest primarily in lower-credit-quality securities, which can potentially provide higher income and returns than investment grade bonds, but also have the potential for greater risk and volatility. </a:t>
            </a:r>
          </a:p>
          <a:p>
            <a:endParaRPr lang="en-US" sz="1200" b="0" i="0" u="none" strike="noStrike" kern="1200" baseline="0" dirty="0">
              <a:solidFill>
                <a:schemeClr val="tx1"/>
              </a:solidFill>
              <a:latin typeface="Helvetica"/>
              <a:ea typeface="+mn-ea"/>
              <a:cs typeface="Helvetica"/>
            </a:endParaRPr>
          </a:p>
          <a:p>
            <a:r>
              <a:rPr lang="en-US" sz="1200" b="0" i="0" u="none" strike="noStrike" kern="1200" baseline="0" dirty="0">
                <a:solidFill>
                  <a:schemeClr val="tx1"/>
                </a:solidFill>
                <a:latin typeface="Helvetica"/>
                <a:ea typeface="+mn-ea"/>
                <a:cs typeface="Helvetica"/>
              </a:rPr>
              <a:t>Global bond funds invest in bonds issued by U.S. government agencies. International bond funds invest in a range of taxable bonds issued by foreign governments and corporations. While designed to provide high current income, safety of capital and preservation of value, these funds are also subject to currency exchange risk and market risk and are generally more volatile than domestic bond funds.</a:t>
            </a:r>
          </a:p>
        </p:txBody>
      </p:sp>
      <p:sp>
        <p:nvSpPr>
          <p:cNvPr id="4" name="Slide Number Placeholder 3"/>
          <p:cNvSpPr>
            <a:spLocks noGrp="1"/>
          </p:cNvSpPr>
          <p:nvPr>
            <p:ph type="sldNum" sz="quarter" idx="10"/>
          </p:nvPr>
        </p:nvSpPr>
        <p:spPr/>
        <p:txBody>
          <a:bodyPr/>
          <a:lstStyle/>
          <a:p>
            <a:fld id="{DCB14925-7A35-4CCF-9386-4560E5F37899}" type="slidenum">
              <a:rPr lang="en-US" smtClean="0"/>
              <a:pPr/>
              <a:t>17</a:t>
            </a:fld>
            <a:endParaRPr lang="en-US"/>
          </a:p>
        </p:txBody>
      </p:sp>
    </p:spTree>
    <p:extLst>
      <p:ext uri="{BB962C8B-B14F-4D97-AF65-F5344CB8AC3E}">
        <p14:creationId xmlns:p14="http://schemas.microsoft.com/office/powerpoint/2010/main" val="4160946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Helvetica"/>
                <a:ea typeface="+mn-ea"/>
                <a:cs typeface="Helvetica"/>
              </a:rPr>
              <a:t>Many mutual fund companies offer both actively and passively managed funds. And many investors find uses for </a:t>
            </a:r>
            <a:r>
              <a:rPr lang="en-US" sz="1200" b="0" i="0" u="none" strike="noStrike" kern="1200" baseline="0">
                <a:solidFill>
                  <a:schemeClr val="tx1"/>
                </a:solidFill>
                <a:latin typeface="Helvetica"/>
                <a:ea typeface="+mn-ea"/>
                <a:cs typeface="Helvetica"/>
              </a:rPr>
              <a:t>both types of </a:t>
            </a:r>
            <a:r>
              <a:rPr lang="en-US" sz="1200" b="0" i="0" u="none" strike="noStrike" kern="1200" baseline="0" dirty="0">
                <a:solidFill>
                  <a:schemeClr val="tx1"/>
                </a:solidFill>
                <a:latin typeface="Helvetica"/>
                <a:ea typeface="+mn-ea"/>
                <a:cs typeface="Helvetica"/>
              </a:rPr>
              <a:t>funds within their portfolios.</a:t>
            </a:r>
          </a:p>
          <a:p>
            <a:endParaRPr lang="en-US" sz="1200" b="0" i="0" u="none" strike="noStrike" kern="1200" baseline="0" dirty="0">
              <a:solidFill>
                <a:schemeClr val="tx1"/>
              </a:solidFill>
              <a:latin typeface="Helvetica"/>
              <a:ea typeface="+mn-ea"/>
              <a:cs typeface="Helvetica"/>
            </a:endParaRPr>
          </a:p>
          <a:p>
            <a:r>
              <a:rPr lang="en-US" sz="1200" b="0" i="0" u="none" strike="noStrike" kern="1200" baseline="0" dirty="0">
                <a:solidFill>
                  <a:schemeClr val="tx1"/>
                </a:solidFill>
                <a:latin typeface="Helvetica"/>
                <a:ea typeface="+mn-ea"/>
                <a:cs typeface="Helvetica"/>
              </a:rPr>
              <a:t>In an actively managed fund, a professional fund manager uses analytical research, experience and judgment to build a portfolio of individual securities. The goal is to outperform the general market or indexes. Expenses are typically higher than with passive funds because it is labor intensive to research, analyze and manage on a daily basis. The rationale is that active management can offer the chance of higher returns over time and justify the higher fees. </a:t>
            </a:r>
          </a:p>
          <a:p>
            <a:endParaRPr lang="en-US" sz="1200" b="0" i="0" u="none" strike="noStrike" kern="1200" baseline="0" dirty="0">
              <a:solidFill>
                <a:schemeClr val="tx1"/>
              </a:solidFill>
              <a:latin typeface="Helvetica"/>
              <a:ea typeface="+mn-ea"/>
              <a:cs typeface="Helvetica"/>
            </a:endParaRPr>
          </a:p>
          <a:p>
            <a:r>
              <a:rPr lang="en-US" sz="1200" b="0" i="0" u="none" strike="noStrike" kern="1200" baseline="0" dirty="0">
                <a:solidFill>
                  <a:schemeClr val="tx1"/>
                </a:solidFill>
                <a:latin typeface="Helvetica"/>
                <a:ea typeface="+mn-ea"/>
                <a:cs typeface="Helvetica"/>
              </a:rPr>
              <a:t>In an indexed or passively managed fund, a manager tracks the performance of a benchmark. Thus managers of indexed funds are not attempting to beat the market, but rather to keep pace with it. </a:t>
            </a:r>
          </a:p>
          <a:p>
            <a:endParaRPr lang="en-US" sz="1200" b="0" i="0" u="none" strike="noStrike" kern="1200" baseline="0" dirty="0">
              <a:solidFill>
                <a:schemeClr val="tx1"/>
              </a:solidFill>
              <a:latin typeface="Helvetica"/>
              <a:ea typeface="+mn-ea"/>
              <a:cs typeface="Helvetica"/>
            </a:endParaRPr>
          </a:p>
          <a:p>
            <a:r>
              <a:rPr lang="en-US" sz="1200" b="0" i="0" u="none" strike="noStrike" kern="1200" baseline="0" dirty="0">
                <a:solidFill>
                  <a:schemeClr val="tx1"/>
                </a:solidFill>
                <a:latin typeface="Helvetica"/>
                <a:ea typeface="+mn-ea"/>
                <a:cs typeface="Helvetica"/>
              </a:rPr>
              <a:t>When it comes to fees, how do the two compare? According to an article published on the TIAA-CREF website, the average expense ratio for actively managed funds in 2012 was 92 basis points, compared with 13 basis points for equity-indexed funds.</a:t>
            </a:r>
          </a:p>
        </p:txBody>
      </p:sp>
      <p:sp>
        <p:nvSpPr>
          <p:cNvPr id="4" name="Slide Number Placeholder 3"/>
          <p:cNvSpPr>
            <a:spLocks noGrp="1"/>
          </p:cNvSpPr>
          <p:nvPr>
            <p:ph type="sldNum" sz="quarter" idx="10"/>
          </p:nvPr>
        </p:nvSpPr>
        <p:spPr/>
        <p:txBody>
          <a:bodyPr/>
          <a:lstStyle/>
          <a:p>
            <a:fld id="{DCB14925-7A35-4CCF-9386-4560E5F37899}" type="slidenum">
              <a:rPr lang="en-US" smtClean="0"/>
              <a:pPr/>
              <a:t>18</a:t>
            </a:fld>
            <a:endParaRPr lang="en-US"/>
          </a:p>
        </p:txBody>
      </p:sp>
    </p:spTree>
    <p:extLst>
      <p:ext uri="{BB962C8B-B14F-4D97-AF65-F5344CB8AC3E}">
        <p14:creationId xmlns:p14="http://schemas.microsoft.com/office/powerpoint/2010/main" val="3554551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Helvetica"/>
                <a:ea typeface="+mn-ea"/>
                <a:cs typeface="Helvetica"/>
              </a:rPr>
              <a:t>The Standard and your employer are committed to helping you achieve retirement readiness. For more information, timely articles and resources on investing, check out the website shown on the screen. </a:t>
            </a:r>
          </a:p>
        </p:txBody>
      </p:sp>
      <p:sp>
        <p:nvSpPr>
          <p:cNvPr id="4" name="Slide Number Placeholder 3"/>
          <p:cNvSpPr>
            <a:spLocks noGrp="1"/>
          </p:cNvSpPr>
          <p:nvPr>
            <p:ph type="sldNum" sz="quarter" idx="10"/>
          </p:nvPr>
        </p:nvSpPr>
        <p:spPr/>
        <p:txBody>
          <a:bodyPr/>
          <a:lstStyle/>
          <a:p>
            <a:fld id="{DCB14925-7A35-4CCF-9386-4560E5F37899}" type="slidenum">
              <a:rPr lang="en-US" smtClean="0"/>
              <a:pPr/>
              <a:t>19</a:t>
            </a:fld>
            <a:endParaRPr lang="en-US"/>
          </a:p>
        </p:txBody>
      </p:sp>
    </p:spTree>
    <p:extLst>
      <p:ext uri="{BB962C8B-B14F-4D97-AF65-F5344CB8AC3E}">
        <p14:creationId xmlns:p14="http://schemas.microsoft.com/office/powerpoint/2010/main" val="14445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4AF04-7BBB-3B49-9D26-7CB0FF0403E2}" type="slidenum">
              <a:rPr lang="en-US"/>
              <a:pPr/>
              <a:t>2</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29649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B14925-7A35-4CCF-9386-4560E5F37899}" type="slidenum">
              <a:rPr lang="en-US" smtClean="0"/>
              <a:pPr/>
              <a:t>20</a:t>
            </a:fld>
            <a:endParaRPr lang="en-US"/>
          </a:p>
        </p:txBody>
      </p:sp>
    </p:spTree>
    <p:extLst>
      <p:ext uri="{BB962C8B-B14F-4D97-AF65-F5344CB8AC3E}">
        <p14:creationId xmlns:p14="http://schemas.microsoft.com/office/powerpoint/2010/main" val="2974991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B14925-7A35-4CCF-9386-4560E5F37899}" type="slidenum">
              <a:rPr lang="en-US" smtClean="0"/>
              <a:pPr/>
              <a:t>21</a:t>
            </a:fld>
            <a:endParaRPr lang="en-US"/>
          </a:p>
        </p:txBody>
      </p:sp>
    </p:spTree>
    <p:extLst>
      <p:ext uri="{BB962C8B-B14F-4D97-AF65-F5344CB8AC3E}">
        <p14:creationId xmlns:p14="http://schemas.microsoft.com/office/powerpoint/2010/main" val="989948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Helvetica"/>
                <a:ea typeface="ＭＳ Ｐゴシック" charset="0"/>
                <a:cs typeface="Helvetica"/>
              </a:rPr>
              <a:t>Whether you’re new to investing or have been building your retirement account for decades, navigating investment options can be confusing and stressful. The purpose of this presentation is to provide a little direction by featuring more advanced investment choices and information. Use it as a starting point and proceed with care. </a:t>
            </a:r>
          </a:p>
          <a:p>
            <a:endParaRPr lang="en-US" sz="1200" b="0" i="0" u="none" strike="noStrike" kern="1200" baseline="0" dirty="0">
              <a:solidFill>
                <a:schemeClr val="tx1"/>
              </a:solidFill>
              <a:latin typeface="Helvetica"/>
              <a:ea typeface="ＭＳ Ｐゴシック" charset="0"/>
              <a:cs typeface="Helvetica"/>
            </a:endParaRPr>
          </a:p>
          <a:p>
            <a:r>
              <a:rPr lang="en-US" sz="1200" b="0" i="0" u="none" strike="noStrike" kern="1200" baseline="0" dirty="0">
                <a:solidFill>
                  <a:schemeClr val="tx1"/>
                </a:solidFill>
                <a:latin typeface="Helvetica"/>
                <a:ea typeface="ＭＳ Ｐゴシック" charset="0"/>
                <a:cs typeface="Helvetica"/>
              </a:rPr>
              <a:t>To help guide what may be your first explorations into specialty funds and sectors, we’ll give you six Compass Points. </a:t>
            </a:r>
            <a:r>
              <a:rPr lang="en-US" sz="1200" dirty="0">
                <a:latin typeface="Helvetica"/>
                <a:ea typeface="+mn-ea"/>
                <a:cs typeface="Helvetica"/>
              </a:rPr>
              <a:t>(Read</a:t>
            </a:r>
            <a:r>
              <a:rPr lang="en-US" sz="1200" baseline="0" dirty="0">
                <a:latin typeface="Helvetica"/>
                <a:ea typeface="+mn-ea"/>
                <a:cs typeface="Helvetica"/>
              </a:rPr>
              <a:t> </a:t>
            </a:r>
            <a:r>
              <a:rPr lang="en-US" sz="1200" dirty="0">
                <a:latin typeface="Helvetica"/>
                <a:ea typeface="+mn-ea"/>
                <a:cs typeface="Helvetica"/>
              </a:rPr>
              <a:t>bullet points on slide)</a:t>
            </a:r>
          </a:p>
        </p:txBody>
      </p:sp>
      <p:sp>
        <p:nvSpPr>
          <p:cNvPr id="4" name="Slide Number Placeholder 3"/>
          <p:cNvSpPr>
            <a:spLocks noGrp="1"/>
          </p:cNvSpPr>
          <p:nvPr>
            <p:ph type="sldNum" sz="quarter" idx="10"/>
          </p:nvPr>
        </p:nvSpPr>
        <p:spPr/>
        <p:txBody>
          <a:bodyPr/>
          <a:lstStyle/>
          <a:p>
            <a:fld id="{DCB14925-7A35-4CCF-9386-4560E5F37899}" type="slidenum">
              <a:rPr lang="en-US" smtClean="0"/>
              <a:pPr/>
              <a:t>3</a:t>
            </a:fld>
            <a:endParaRPr lang="en-US"/>
          </a:p>
        </p:txBody>
      </p:sp>
    </p:spTree>
    <p:extLst>
      <p:ext uri="{BB962C8B-B14F-4D97-AF65-F5344CB8AC3E}">
        <p14:creationId xmlns:p14="http://schemas.microsoft.com/office/powerpoint/2010/main" val="366043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Helvetica"/>
                <a:ea typeface="+mn-ea"/>
                <a:cs typeface="Helvetica"/>
              </a:rPr>
              <a:t>Your retirement plan offers a variety of investment options to help you build a well-balanced portfolio that suits your investment style and goals. If you’re new to investing or have little time or interest, you may want to choose a pre-mixed portfolio with asset allocations designed to fit your tolerance for risk and timeline to retirement.</a:t>
            </a:r>
          </a:p>
          <a:p>
            <a:endParaRPr lang="en-US" sz="1200" b="0" i="0" u="none" strike="noStrike" kern="1200" baseline="0" dirty="0">
              <a:solidFill>
                <a:schemeClr val="tx1"/>
              </a:solidFill>
              <a:latin typeface="Helvetica"/>
              <a:ea typeface="+mn-ea"/>
              <a:cs typeface="Helvetica"/>
            </a:endParaRPr>
          </a:p>
          <a:p>
            <a:r>
              <a:rPr lang="en-US" sz="1200" b="0" i="0" u="none" strike="noStrike" kern="1200" baseline="0" dirty="0">
                <a:solidFill>
                  <a:schemeClr val="tx1"/>
                </a:solidFill>
                <a:latin typeface="Helvetica"/>
                <a:ea typeface="+mn-ea"/>
                <a:cs typeface="Helvetica"/>
              </a:rPr>
              <a:t>Most of the investment options in these pre-mixed portfolios probably sound fairly familiar: stocks, bonds and cash equivalents. But alternative investment types like specialty sector funds can have a place in your portfolio as well. Funds that focus on certain sectors may involve a greater degree of risk than other funds that provide broader diversification, but can actually reduce risk during times of economic uncertainty.</a:t>
            </a:r>
          </a:p>
          <a:p>
            <a:endParaRPr lang="en-US" sz="1200" b="0" i="0" u="none" strike="noStrike" kern="1200" baseline="0" dirty="0">
              <a:solidFill>
                <a:schemeClr val="tx1"/>
              </a:solidFill>
              <a:latin typeface="Helvetica"/>
              <a:ea typeface="+mn-ea"/>
              <a:cs typeface="Helvetica"/>
            </a:endParaRPr>
          </a:p>
          <a:p>
            <a:r>
              <a:rPr lang="en-US" sz="1200" b="0" i="0" u="none" strike="noStrike" kern="1200" baseline="0" dirty="0">
                <a:solidFill>
                  <a:schemeClr val="tx1"/>
                </a:solidFill>
                <a:latin typeface="Helvetica"/>
                <a:ea typeface="+mn-ea"/>
                <a:cs typeface="Helvetica"/>
              </a:rPr>
              <a:t>We’ll get into the different types of specialty sector funds later, including real estate investment trusts, precious metal funds, emerging market funds and more. </a:t>
            </a:r>
          </a:p>
        </p:txBody>
      </p:sp>
      <p:sp>
        <p:nvSpPr>
          <p:cNvPr id="4" name="Slide Number Placeholder 3"/>
          <p:cNvSpPr>
            <a:spLocks noGrp="1"/>
          </p:cNvSpPr>
          <p:nvPr>
            <p:ph type="sldNum" sz="quarter" idx="10"/>
          </p:nvPr>
        </p:nvSpPr>
        <p:spPr/>
        <p:txBody>
          <a:bodyPr/>
          <a:lstStyle/>
          <a:p>
            <a:fld id="{DCB14925-7A35-4CCF-9386-4560E5F37899}" type="slidenum">
              <a:rPr lang="en-US" smtClean="0"/>
              <a:pPr/>
              <a:t>4</a:t>
            </a:fld>
            <a:endParaRPr lang="en-US"/>
          </a:p>
        </p:txBody>
      </p:sp>
    </p:spTree>
    <p:extLst>
      <p:ext uri="{BB962C8B-B14F-4D97-AF65-F5344CB8AC3E}">
        <p14:creationId xmlns:p14="http://schemas.microsoft.com/office/powerpoint/2010/main" val="4266473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Helvetica"/>
                <a:cs typeface="Helvetica"/>
              </a:rPr>
              <a:t>Not surprisingly, specialty sector</a:t>
            </a:r>
            <a:r>
              <a:rPr lang="en-US" sz="1200" baseline="0" dirty="0">
                <a:latin typeface="Helvetica"/>
                <a:cs typeface="Helvetica"/>
              </a:rPr>
              <a:t> i</a:t>
            </a:r>
            <a:r>
              <a:rPr lang="en-US" sz="1200" dirty="0">
                <a:latin typeface="Helvetica"/>
                <a:cs typeface="Helvetica"/>
              </a:rPr>
              <a:t>nvesting comes</a:t>
            </a:r>
            <a:r>
              <a:rPr lang="en-US" sz="1200" baseline="0" dirty="0">
                <a:latin typeface="Helvetica"/>
                <a:cs typeface="Helvetica"/>
              </a:rPr>
              <a:t> with its own set of pros and cons. </a:t>
            </a:r>
          </a:p>
          <a:p>
            <a:endParaRPr lang="en-US" sz="1200" baseline="0" dirty="0">
              <a:latin typeface="Helvetica"/>
              <a:cs typeface="Helvetica"/>
            </a:endParaRPr>
          </a:p>
          <a:p>
            <a:r>
              <a:rPr lang="en-US" sz="1200" baseline="0" dirty="0">
                <a:latin typeface="Helvetica"/>
                <a:cs typeface="Helvetica"/>
              </a:rPr>
              <a:t>On the pro side, you may be able to reduce your exposure to risk by diversifying your investment portfolio with a variety of investments. Specialty investments have a potential for higher income and returns than traditional investments. You can also use whatever specialized knowledge you have about an industry to help select investment options.</a:t>
            </a:r>
          </a:p>
          <a:p>
            <a:endParaRPr lang="en-US" sz="1200" baseline="0" dirty="0">
              <a:latin typeface="Helvetica"/>
              <a:cs typeface="Helvetica"/>
            </a:endParaRPr>
          </a:p>
          <a:p>
            <a:r>
              <a:rPr lang="en-US" sz="1200" baseline="0" dirty="0">
                <a:latin typeface="Helvetica"/>
                <a:cs typeface="Helvetica"/>
              </a:rPr>
              <a:t>On the con side, specialty investments may come with greater risk and volatility than traditional options. And you’ll likely have to spend more time monitoring your portfolio than you would if you selected a pre-mixed portfolio offered through your retirement plan.</a:t>
            </a:r>
            <a:endParaRPr lang="en-US" sz="1200" dirty="0">
              <a:latin typeface="Helvetica"/>
              <a:cs typeface="Helvetica"/>
            </a:endParaRPr>
          </a:p>
        </p:txBody>
      </p:sp>
      <p:sp>
        <p:nvSpPr>
          <p:cNvPr id="4" name="Slide Number Placeholder 3"/>
          <p:cNvSpPr>
            <a:spLocks noGrp="1"/>
          </p:cNvSpPr>
          <p:nvPr>
            <p:ph type="sldNum" sz="quarter" idx="10"/>
          </p:nvPr>
        </p:nvSpPr>
        <p:spPr/>
        <p:txBody>
          <a:bodyPr/>
          <a:lstStyle/>
          <a:p>
            <a:fld id="{DCB14925-7A35-4CCF-9386-4560E5F37899}" type="slidenum">
              <a:rPr lang="en-US" smtClean="0"/>
              <a:pPr/>
              <a:t>5</a:t>
            </a:fld>
            <a:endParaRPr lang="en-US"/>
          </a:p>
        </p:txBody>
      </p:sp>
    </p:spTree>
    <p:extLst>
      <p:ext uri="{BB962C8B-B14F-4D97-AF65-F5344CB8AC3E}">
        <p14:creationId xmlns:p14="http://schemas.microsoft.com/office/powerpoint/2010/main" val="263959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Helvetica"/>
                <a:ea typeface="+mn-ea"/>
                <a:cs typeface="Helvetica"/>
              </a:rPr>
              <a:t>If you decide that specialty sector investing has more pros than cons for your situation, you may be wondering how much of your portfolio to dedicate to these types of investments. </a:t>
            </a:r>
          </a:p>
          <a:p>
            <a:endParaRPr lang="en-US" sz="1200" b="0" i="0" u="none" strike="noStrike" kern="1200" baseline="0" dirty="0">
              <a:solidFill>
                <a:schemeClr val="tx1"/>
              </a:solidFill>
              <a:latin typeface="Helvetica"/>
              <a:ea typeface="+mn-ea"/>
              <a:cs typeface="Helvetica"/>
            </a:endParaRPr>
          </a:p>
          <a:p>
            <a:r>
              <a:rPr lang="en-US" sz="1200" b="0" i="0" u="none" strike="noStrike" kern="1200" baseline="0" dirty="0">
                <a:solidFill>
                  <a:schemeClr val="tx1"/>
                </a:solidFill>
                <a:latin typeface="Helvetica"/>
                <a:ea typeface="+mn-ea"/>
                <a:cs typeface="Helvetica"/>
              </a:rPr>
              <a:t>Depending on your circumstances, experts suggest that it’s not prudent to put more than 2 to 10 percent of your portfolio into specialty sector funds.</a:t>
            </a:r>
          </a:p>
        </p:txBody>
      </p:sp>
      <p:sp>
        <p:nvSpPr>
          <p:cNvPr id="4" name="Slide Number Placeholder 3"/>
          <p:cNvSpPr>
            <a:spLocks noGrp="1"/>
          </p:cNvSpPr>
          <p:nvPr>
            <p:ph type="sldNum" sz="quarter" idx="10"/>
          </p:nvPr>
        </p:nvSpPr>
        <p:spPr/>
        <p:txBody>
          <a:bodyPr/>
          <a:lstStyle/>
          <a:p>
            <a:fld id="{DCB14925-7A35-4CCF-9386-4560E5F37899}" type="slidenum">
              <a:rPr lang="en-US" smtClean="0"/>
              <a:pPr/>
              <a:t>6</a:t>
            </a:fld>
            <a:endParaRPr lang="en-US"/>
          </a:p>
        </p:txBody>
      </p:sp>
    </p:spTree>
    <p:extLst>
      <p:ext uri="{BB962C8B-B14F-4D97-AF65-F5344CB8AC3E}">
        <p14:creationId xmlns:p14="http://schemas.microsoft.com/office/powerpoint/2010/main" val="2321600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Helvetica"/>
                <a:ea typeface="+mn-ea"/>
                <a:cs typeface="Helvetica"/>
              </a:rPr>
              <a:t>Many experienced investors choose to pursue specialty sector funds in hopes that they will achieve higher returns. </a:t>
            </a:r>
          </a:p>
          <a:p>
            <a:endParaRPr lang="en-US" sz="1200" b="0" i="0" u="none" strike="noStrike" kern="1200" baseline="0" dirty="0">
              <a:solidFill>
                <a:schemeClr val="tx1"/>
              </a:solidFill>
              <a:latin typeface="Helvetica"/>
              <a:ea typeface="+mn-ea"/>
              <a:cs typeface="Helvetica"/>
            </a:endParaRPr>
          </a:p>
          <a:p>
            <a:r>
              <a:rPr lang="en-US" sz="1200" b="0" i="0" u="none" strike="noStrike" kern="1200" baseline="0" dirty="0">
                <a:solidFill>
                  <a:schemeClr val="tx1"/>
                </a:solidFill>
                <a:latin typeface="Helvetica"/>
                <a:ea typeface="+mn-ea"/>
                <a:cs typeface="Helvetica"/>
              </a:rPr>
              <a:t>Before you take the plunge and invest in these types of funds, consider Compass Point #1 and take a reality check. Start by asking yourself a few questions:</a:t>
            </a:r>
          </a:p>
          <a:p>
            <a:endParaRPr lang="en-US" sz="1200" b="0" i="0" u="none" strike="noStrike" kern="1200" baseline="0" dirty="0">
              <a:solidFill>
                <a:schemeClr val="tx1"/>
              </a:solidFill>
              <a:latin typeface="Helvetica"/>
              <a:ea typeface="+mn-ea"/>
              <a:cs typeface="Helvetica"/>
            </a:endParaRPr>
          </a:p>
          <a:p>
            <a:pPr marL="171450" indent="-171450">
              <a:buFont typeface="Arial"/>
              <a:buChar char="•"/>
            </a:pPr>
            <a:r>
              <a:rPr lang="en-US" sz="1200" b="0" i="0" u="none" strike="noStrike" kern="1200" baseline="0" dirty="0">
                <a:solidFill>
                  <a:schemeClr val="tx1"/>
                </a:solidFill>
                <a:latin typeface="Helvetica"/>
                <a:ea typeface="+mn-ea"/>
                <a:cs typeface="Helvetica"/>
              </a:rPr>
              <a:t>Do you have the investing savvy to actively manage your portfolio? </a:t>
            </a:r>
          </a:p>
          <a:p>
            <a:pPr marL="171450" indent="-171450">
              <a:buFont typeface="Arial"/>
              <a:buChar char="•"/>
            </a:pPr>
            <a:r>
              <a:rPr lang="en-US" sz="1200" b="0" i="0" u="none" strike="noStrike" kern="1200" baseline="0" dirty="0">
                <a:solidFill>
                  <a:schemeClr val="tx1"/>
                </a:solidFill>
                <a:latin typeface="Helvetica"/>
                <a:ea typeface="+mn-ea"/>
                <a:cs typeface="Helvetica"/>
              </a:rPr>
              <a:t>Are you willing to do your homework before investing?</a:t>
            </a:r>
          </a:p>
          <a:p>
            <a:pPr marL="171450" indent="-171450">
              <a:buFont typeface="Arial"/>
              <a:buChar char="•"/>
            </a:pPr>
            <a:r>
              <a:rPr lang="en-US" sz="1200" b="0" i="0" u="none" strike="noStrike" kern="1200" baseline="0" dirty="0">
                <a:solidFill>
                  <a:schemeClr val="tx1"/>
                </a:solidFill>
                <a:latin typeface="Helvetica"/>
                <a:ea typeface="+mn-ea"/>
                <a:cs typeface="Helvetica"/>
              </a:rPr>
              <a:t>Do you have the interest necessary to maintain and monitor your investments?</a:t>
            </a:r>
          </a:p>
        </p:txBody>
      </p:sp>
      <p:sp>
        <p:nvSpPr>
          <p:cNvPr id="4" name="Slide Number Placeholder 3"/>
          <p:cNvSpPr>
            <a:spLocks noGrp="1"/>
          </p:cNvSpPr>
          <p:nvPr>
            <p:ph type="sldNum" sz="quarter" idx="10"/>
          </p:nvPr>
        </p:nvSpPr>
        <p:spPr/>
        <p:txBody>
          <a:bodyPr/>
          <a:lstStyle/>
          <a:p>
            <a:fld id="{DCB14925-7A35-4CCF-9386-4560E5F37899}" type="slidenum">
              <a:rPr lang="en-US" smtClean="0"/>
              <a:pPr/>
              <a:t>7</a:t>
            </a:fld>
            <a:endParaRPr lang="en-US"/>
          </a:p>
        </p:txBody>
      </p:sp>
    </p:spTree>
    <p:extLst>
      <p:ext uri="{BB962C8B-B14F-4D97-AF65-F5344CB8AC3E}">
        <p14:creationId xmlns:p14="http://schemas.microsoft.com/office/powerpoint/2010/main" val="2824323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Helvetica"/>
                <a:ea typeface="+mn-ea"/>
                <a:cs typeface="Helvetica"/>
              </a:rPr>
              <a:t>The lesson for Compass Point #2 is to build a well-balanced portfolio. </a:t>
            </a:r>
          </a:p>
          <a:p>
            <a:endParaRPr lang="en-US" sz="1200" b="0" i="0" u="none" strike="noStrike" kern="1200" baseline="0" dirty="0">
              <a:solidFill>
                <a:schemeClr val="tx1"/>
              </a:solidFill>
              <a:latin typeface="Helvetica"/>
              <a:ea typeface="+mn-ea"/>
              <a:cs typeface="Helvetica"/>
            </a:endParaRPr>
          </a:p>
          <a:p>
            <a:r>
              <a:rPr lang="en-US" sz="1200" b="0" i="0" u="none" strike="noStrike" kern="1200" baseline="0" dirty="0">
                <a:solidFill>
                  <a:schemeClr val="tx1"/>
                </a:solidFill>
                <a:latin typeface="Helvetica"/>
                <a:ea typeface="+mn-ea"/>
                <a:cs typeface="Helvetica"/>
              </a:rPr>
              <a:t>Remember that trends and economic indicators – from monthly or quarterly jobless rates and Gross Domestic Product (GDP) reports, to consumer confidence numbers and retail store sales figures – affect the market in complex ways. For instance, interest rate changes influence bonds and stocks differently. Historically, interest rates and bond prices move in inverse directions. As interest rates go down, bond values typically go up and vice versa. Stocks may go down at first along with interest rates, then up.</a:t>
            </a:r>
          </a:p>
        </p:txBody>
      </p:sp>
      <p:sp>
        <p:nvSpPr>
          <p:cNvPr id="4" name="Slide Number Placeholder 3"/>
          <p:cNvSpPr>
            <a:spLocks noGrp="1"/>
          </p:cNvSpPr>
          <p:nvPr>
            <p:ph type="sldNum" sz="quarter" idx="10"/>
          </p:nvPr>
        </p:nvSpPr>
        <p:spPr/>
        <p:txBody>
          <a:bodyPr/>
          <a:lstStyle/>
          <a:p>
            <a:fld id="{DCB14925-7A35-4CCF-9386-4560E5F37899}" type="slidenum">
              <a:rPr lang="en-US" smtClean="0"/>
              <a:pPr/>
              <a:t>8</a:t>
            </a:fld>
            <a:endParaRPr lang="en-US"/>
          </a:p>
        </p:txBody>
      </p:sp>
    </p:spTree>
    <p:extLst>
      <p:ext uri="{BB962C8B-B14F-4D97-AF65-F5344CB8AC3E}">
        <p14:creationId xmlns:p14="http://schemas.microsoft.com/office/powerpoint/2010/main" val="282986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Helvetica"/>
                <a:ea typeface="+mn-ea"/>
                <a:cs typeface="Helvetica"/>
              </a:rPr>
              <a:t>Another consideration in building a well-balanced portfolio is diversification. In other words, don’t put all your eggs in one basket. Spreading out your savings over a variety of investments such as stocks, bonds, mutual funds, index funds and cash equivalents can reduce your exposure to risk. </a:t>
            </a:r>
          </a:p>
          <a:p>
            <a:endParaRPr lang="en-US" sz="1200" b="0" i="0" u="none" strike="noStrike" kern="1200" baseline="0" dirty="0">
              <a:solidFill>
                <a:schemeClr val="tx1"/>
              </a:solidFill>
              <a:latin typeface="Helvetica"/>
              <a:ea typeface="+mn-e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Helvetica"/>
                <a:ea typeface="+mn-ea"/>
                <a:cs typeface="Helvetica"/>
              </a:rPr>
              <a:t>Diversifying is key to asset allocation, in which you determine what percentage of your portfolio you intend to hold in different investment categories. A well-diversified account with the appropriate asset allocation will help you manage volatility and enjoy growth potential over time. </a:t>
            </a:r>
            <a:endParaRPr lang="en-US" sz="1200" dirty="0">
              <a:latin typeface="Helvetica"/>
              <a:cs typeface="Helvetica"/>
            </a:endParaRPr>
          </a:p>
          <a:p>
            <a:endParaRPr lang="en-US" sz="1200" b="0" i="0" u="none" strike="noStrike" kern="1200" baseline="0" dirty="0">
              <a:solidFill>
                <a:schemeClr val="tx1"/>
              </a:solidFill>
              <a:latin typeface="Helvetica"/>
              <a:ea typeface="+mn-ea"/>
              <a:cs typeface="Helvetica"/>
            </a:endParaRPr>
          </a:p>
          <a:p>
            <a:r>
              <a:rPr lang="en-US" sz="1200" b="0" i="0" u="none" strike="noStrike" kern="1200" baseline="0" dirty="0">
                <a:solidFill>
                  <a:schemeClr val="tx1"/>
                </a:solidFill>
                <a:latin typeface="Helvetica"/>
                <a:ea typeface="+mn-ea"/>
                <a:cs typeface="Helvetica"/>
              </a:rPr>
              <a:t>If you haven’t already, visit </a:t>
            </a:r>
            <a:r>
              <a:rPr lang="en-US" sz="1200" b="1" i="0" u="none" strike="noStrike" kern="1200" baseline="0" dirty="0" err="1">
                <a:solidFill>
                  <a:schemeClr val="tx1"/>
                </a:solidFill>
                <a:latin typeface="Helvetica"/>
                <a:ea typeface="+mn-ea"/>
                <a:cs typeface="Helvetica"/>
              </a:rPr>
              <a:t>www.standard.com</a:t>
            </a:r>
            <a:r>
              <a:rPr lang="en-US" sz="1200" b="1" i="0" u="none" strike="noStrike" kern="1200" baseline="0" dirty="0">
                <a:solidFill>
                  <a:schemeClr val="tx1"/>
                </a:solidFill>
                <a:latin typeface="Helvetica"/>
                <a:ea typeface="+mn-ea"/>
                <a:cs typeface="Helvetica"/>
              </a:rPr>
              <a:t>/retirement/education </a:t>
            </a:r>
            <a:r>
              <a:rPr lang="en-US" sz="1200" b="0" i="0" u="none" strike="noStrike" kern="1200" baseline="0" dirty="0">
                <a:solidFill>
                  <a:schemeClr val="tx1"/>
                </a:solidFill>
                <a:latin typeface="Helvetica"/>
                <a:ea typeface="+mn-ea"/>
                <a:cs typeface="Helvetica"/>
              </a:rPr>
              <a:t>and take the Investor Profile Quiz to determine your tolerance for risk. The quiz also considers your time horizon until retirement to help you choose appropriate asset allocations.</a:t>
            </a:r>
            <a:endParaRPr lang="en-US" sz="1200" dirty="0">
              <a:latin typeface="Helvetica"/>
              <a:cs typeface="Helvetica"/>
            </a:endParaRPr>
          </a:p>
        </p:txBody>
      </p:sp>
      <p:sp>
        <p:nvSpPr>
          <p:cNvPr id="4" name="Slide Number Placeholder 3"/>
          <p:cNvSpPr>
            <a:spLocks noGrp="1"/>
          </p:cNvSpPr>
          <p:nvPr>
            <p:ph type="sldNum" sz="quarter" idx="10"/>
          </p:nvPr>
        </p:nvSpPr>
        <p:spPr/>
        <p:txBody>
          <a:bodyPr/>
          <a:lstStyle/>
          <a:p>
            <a:fld id="{DCB14925-7A35-4CCF-9386-4560E5F37899}" type="slidenum">
              <a:rPr lang="en-US" smtClean="0"/>
              <a:pPr/>
              <a:t>9</a:t>
            </a:fld>
            <a:endParaRPr lang="en-US"/>
          </a:p>
        </p:txBody>
      </p:sp>
    </p:spTree>
    <p:extLst>
      <p:ext uri="{BB962C8B-B14F-4D97-AF65-F5344CB8AC3E}">
        <p14:creationId xmlns:p14="http://schemas.microsoft.com/office/powerpoint/2010/main" val="2604144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2BE0D2-19AB-4056-B67C-E9E75F0B9ACD}"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BE0D2-19AB-4056-B67C-E9E75F0B9ACD}"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BE0D2-19AB-4056-B67C-E9E75F0B9ACD}"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227013" y="227013"/>
            <a:ext cx="6402387" cy="457200"/>
          </a:xfrm>
        </p:spPr>
        <p:txBody>
          <a:bodyPr/>
          <a:lstStyle>
            <a:lvl1pPr>
              <a:defRPr/>
            </a:lvl1pPr>
          </a:lstStyle>
          <a:p>
            <a:r>
              <a:rPr lang="en-US" dirty="0"/>
              <a:t>Title</a:t>
            </a:r>
          </a:p>
        </p:txBody>
      </p:sp>
      <p:sp>
        <p:nvSpPr>
          <p:cNvPr id="4099" name="Rectangle 3"/>
          <p:cNvSpPr>
            <a:spLocks noGrp="1" noChangeArrowheads="1"/>
          </p:cNvSpPr>
          <p:nvPr>
            <p:ph type="subTitle" idx="1" hasCustomPrompt="1"/>
          </p:nvPr>
        </p:nvSpPr>
        <p:spPr>
          <a:xfrm>
            <a:off x="228600" y="914400"/>
            <a:ext cx="6400800" cy="457200"/>
          </a:xfrm>
        </p:spPr>
        <p:txBody>
          <a:bodyPr/>
          <a:lstStyle>
            <a:lvl1pPr marL="0" indent="0">
              <a:buFontTx/>
              <a:buNone/>
              <a:defRPr sz="1400"/>
            </a:lvl1pPr>
          </a:lstStyle>
          <a:p>
            <a:r>
              <a:rPr lang="en-US" dirty="0"/>
              <a:t>Date</a:t>
            </a:r>
          </a:p>
        </p:txBody>
      </p:sp>
      <p:pic>
        <p:nvPicPr>
          <p:cNvPr id="8" name="Picture 7" descr="TS_bmk_sm_cmyk.eps"/>
          <p:cNvPicPr>
            <a:picLocks noChangeAspect="1"/>
          </p:cNvPicPr>
          <p:nvPr userDrawn="1"/>
        </p:nvPicPr>
        <p:blipFill>
          <a:blip r:embed="rId2" cstate="screen"/>
          <a:stretch>
            <a:fillRect/>
          </a:stretch>
        </p:blipFill>
        <p:spPr>
          <a:xfrm>
            <a:off x="7772400" y="228945"/>
            <a:ext cx="1066800" cy="690753"/>
          </a:xfrm>
          <a:prstGeom prst="rect">
            <a:avLst/>
          </a:prstGeom>
        </p:spPr>
      </p:pic>
      <p:sp>
        <p:nvSpPr>
          <p:cNvPr id="12" name="Text Placeholder 8"/>
          <p:cNvSpPr>
            <a:spLocks noGrp="1"/>
          </p:cNvSpPr>
          <p:nvPr>
            <p:ph type="body" sz="quarter" idx="10"/>
          </p:nvPr>
        </p:nvSpPr>
        <p:spPr>
          <a:xfrm>
            <a:off x="228600" y="1676400"/>
            <a:ext cx="6400800" cy="1524000"/>
          </a:xfrm>
        </p:spPr>
        <p:txBody>
          <a:bodyPr/>
          <a:lstStyle>
            <a:lvl1pPr>
              <a:defRPr sz="1800"/>
            </a:lvl1pPr>
            <a:lvl2pPr>
              <a:buFont typeface="Arial"/>
              <a:buChar char="•"/>
              <a:defRPr/>
            </a:lvl2pPr>
          </a:lstStyle>
          <a:p>
            <a:pPr lvl="0"/>
            <a:r>
              <a:rPr lang="en-US"/>
              <a:t>Click to edit Master text styles</a:t>
            </a:r>
          </a:p>
          <a:p>
            <a:pPr lvl="1"/>
            <a:r>
              <a:rPr lang="en-US"/>
              <a:t>Second level</a:t>
            </a:r>
          </a:p>
          <a:p>
            <a:pPr lvl="2"/>
            <a:r>
              <a:rPr lang="en-US"/>
              <a:t>Third level</a:t>
            </a:r>
          </a:p>
        </p:txBody>
      </p:sp>
      <p:pic>
        <p:nvPicPr>
          <p:cNvPr id="11" name="Picture 10" descr="Family-sitting.jpg"/>
          <p:cNvPicPr>
            <a:picLocks noChangeAspect="1"/>
          </p:cNvPicPr>
          <p:nvPr userDrawn="1"/>
        </p:nvPicPr>
        <p:blipFill>
          <a:blip r:embed="rId3" cstate="screen"/>
          <a:stretch>
            <a:fillRect/>
          </a:stretch>
        </p:blipFill>
        <p:spPr>
          <a:xfrm>
            <a:off x="0" y="4114800"/>
            <a:ext cx="9144000" cy="27432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9">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227013" y="227013"/>
            <a:ext cx="6402387" cy="457200"/>
          </a:xfrm>
        </p:spPr>
        <p:txBody>
          <a:bodyPr/>
          <a:lstStyle>
            <a:lvl1pPr>
              <a:defRPr/>
            </a:lvl1pPr>
          </a:lstStyle>
          <a:p>
            <a:r>
              <a:rPr lang="en-US" dirty="0"/>
              <a:t>Title</a:t>
            </a:r>
          </a:p>
        </p:txBody>
      </p:sp>
      <p:sp>
        <p:nvSpPr>
          <p:cNvPr id="4099" name="Rectangle 3"/>
          <p:cNvSpPr>
            <a:spLocks noGrp="1" noChangeArrowheads="1"/>
          </p:cNvSpPr>
          <p:nvPr>
            <p:ph type="subTitle" idx="1" hasCustomPrompt="1"/>
          </p:nvPr>
        </p:nvSpPr>
        <p:spPr>
          <a:xfrm>
            <a:off x="228600" y="914400"/>
            <a:ext cx="6400800" cy="457200"/>
          </a:xfrm>
        </p:spPr>
        <p:txBody>
          <a:bodyPr/>
          <a:lstStyle>
            <a:lvl1pPr marL="0" indent="0">
              <a:buFontTx/>
              <a:buNone/>
              <a:defRPr sz="1400"/>
            </a:lvl1pPr>
          </a:lstStyle>
          <a:p>
            <a:r>
              <a:rPr lang="en-US" dirty="0"/>
              <a:t>Date</a:t>
            </a:r>
          </a:p>
        </p:txBody>
      </p:sp>
      <p:pic>
        <p:nvPicPr>
          <p:cNvPr id="8" name="Picture 7" descr="TS_bmk_sm_cmyk.eps"/>
          <p:cNvPicPr>
            <a:picLocks noChangeAspect="1"/>
          </p:cNvPicPr>
          <p:nvPr userDrawn="1"/>
        </p:nvPicPr>
        <p:blipFill>
          <a:blip r:embed="rId2" cstate="screen"/>
          <a:stretch>
            <a:fillRect/>
          </a:stretch>
        </p:blipFill>
        <p:spPr>
          <a:xfrm>
            <a:off x="7772400" y="228945"/>
            <a:ext cx="1066800" cy="690753"/>
          </a:xfrm>
          <a:prstGeom prst="rect">
            <a:avLst/>
          </a:prstGeom>
        </p:spPr>
      </p:pic>
      <p:sp>
        <p:nvSpPr>
          <p:cNvPr id="9" name="Text Placeholder 8"/>
          <p:cNvSpPr>
            <a:spLocks noGrp="1"/>
          </p:cNvSpPr>
          <p:nvPr>
            <p:ph type="body" sz="quarter" idx="10"/>
          </p:nvPr>
        </p:nvSpPr>
        <p:spPr>
          <a:xfrm>
            <a:off x="228600" y="1676400"/>
            <a:ext cx="6400800" cy="1524000"/>
          </a:xfrm>
        </p:spPr>
        <p:txBody>
          <a:bodyPr/>
          <a:lstStyle>
            <a:lvl1pPr>
              <a:defRPr sz="1800"/>
            </a:lvl1pPr>
            <a:lvl2pPr>
              <a:buFont typeface="Arial"/>
              <a:buChar char="•"/>
              <a:defRPr/>
            </a:lvl2pPr>
          </a:lstStyle>
          <a:p>
            <a:pPr lvl="0"/>
            <a:r>
              <a:rPr lang="en-US"/>
              <a:t>Click to edit Master text styles</a:t>
            </a:r>
          </a:p>
          <a:p>
            <a:pPr lvl="1"/>
            <a:r>
              <a:rPr lang="en-US"/>
              <a:t>Second level</a:t>
            </a:r>
          </a:p>
          <a:p>
            <a:pPr lvl="2"/>
            <a:r>
              <a:rPr lang="en-US"/>
              <a:t>Third level</a:t>
            </a:r>
          </a:p>
        </p:txBody>
      </p:sp>
      <p:pic>
        <p:nvPicPr>
          <p:cNvPr id="7" name="Picture 6" descr="Woman-Focused.jpg"/>
          <p:cNvPicPr>
            <a:picLocks noChangeAspect="1"/>
          </p:cNvPicPr>
          <p:nvPr userDrawn="1"/>
        </p:nvPicPr>
        <p:blipFill>
          <a:blip r:embed="rId3" cstate="screen"/>
          <a:stretch>
            <a:fillRect/>
          </a:stretch>
        </p:blipFill>
        <p:spPr>
          <a:xfrm>
            <a:off x="0" y="4114800"/>
            <a:ext cx="9144000" cy="2743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990600"/>
          </a:xfrm>
          <a:prstGeom prst="rect">
            <a:avLst/>
          </a:prstGeom>
          <a:solidFill>
            <a:srgbClr val="EDF5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304800" y="108025"/>
            <a:ext cx="6239030" cy="806375"/>
          </a:xfrm>
          <a:prstGeom prst="rect">
            <a:avLst/>
          </a:prstGeom>
          <a:noFill/>
        </p:spPr>
        <p:txBody>
          <a:bodyPr wrap="square" rtlCol="0">
            <a:spAutoFit/>
          </a:bodyPr>
          <a:lstStyle/>
          <a:p>
            <a:pPr>
              <a:lnSpc>
                <a:spcPct val="70000"/>
              </a:lnSpc>
            </a:pPr>
            <a:r>
              <a:rPr lang="en-US" sz="3200" b="1" dirty="0">
                <a:solidFill>
                  <a:srgbClr val="54B948"/>
                </a:solidFill>
                <a:latin typeface="Helvetica"/>
                <a:cs typeface="Helvetica"/>
              </a:rPr>
              <a:t>Retirement</a:t>
            </a:r>
          </a:p>
          <a:p>
            <a:pPr>
              <a:lnSpc>
                <a:spcPct val="70000"/>
              </a:lnSpc>
            </a:pPr>
            <a:r>
              <a:rPr lang="en-US" sz="2400" dirty="0">
                <a:solidFill>
                  <a:srgbClr val="54B948"/>
                </a:solidFill>
                <a:latin typeface="Helvetica"/>
                <a:cs typeface="Helvetica"/>
              </a:rPr>
              <a:t>    on the </a:t>
            </a:r>
            <a:r>
              <a:rPr lang="en-US" sz="3200" b="1" dirty="0">
                <a:solidFill>
                  <a:srgbClr val="54B948"/>
                </a:solidFill>
                <a:latin typeface="Helvetica"/>
                <a:cs typeface="Helvetica"/>
              </a:rPr>
              <a:t>Brain</a:t>
            </a:r>
            <a:endParaRPr lang="en-US" sz="3200" baseline="30000" dirty="0">
              <a:solidFill>
                <a:srgbClr val="54B948"/>
              </a:solidFill>
              <a:latin typeface="Helvetica"/>
              <a:cs typeface="Helvetica"/>
            </a:endParaRPr>
          </a:p>
        </p:txBody>
      </p:sp>
      <p:sp>
        <p:nvSpPr>
          <p:cNvPr id="6" name="Rectangle 5"/>
          <p:cNvSpPr/>
          <p:nvPr userDrawn="1"/>
        </p:nvSpPr>
        <p:spPr>
          <a:xfrm>
            <a:off x="0" y="1066800"/>
            <a:ext cx="762000" cy="76200"/>
          </a:xfrm>
          <a:prstGeom prst="rect">
            <a:avLst/>
          </a:prstGeom>
          <a:solidFill>
            <a:srgbClr val="A7D3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838200" y="1066800"/>
            <a:ext cx="8305800" cy="76200"/>
          </a:xfrm>
          <a:prstGeom prst="rect">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50771"/>
              </a:solidFill>
            </a:endParaRPr>
          </a:p>
        </p:txBody>
      </p:sp>
      <p:sp>
        <p:nvSpPr>
          <p:cNvPr id="9" name="Rectangle 8"/>
          <p:cNvSpPr/>
          <p:nvPr userDrawn="1"/>
        </p:nvSpPr>
        <p:spPr>
          <a:xfrm>
            <a:off x="0" y="6248400"/>
            <a:ext cx="9144000" cy="76200"/>
          </a:xfrm>
          <a:prstGeom prst="rect">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50771"/>
              </a:solidFill>
            </a:endParaRPr>
          </a:p>
        </p:txBody>
      </p:sp>
      <p:sp>
        <p:nvSpPr>
          <p:cNvPr id="10" name="TextBox 9"/>
          <p:cNvSpPr txBox="1"/>
          <p:nvPr userDrawn="1"/>
        </p:nvSpPr>
        <p:spPr>
          <a:xfrm>
            <a:off x="0" y="6443990"/>
            <a:ext cx="9144000" cy="253916"/>
          </a:xfrm>
          <a:prstGeom prst="rect">
            <a:avLst/>
          </a:prstGeom>
          <a:noFill/>
        </p:spPr>
        <p:txBody>
          <a:bodyPr wrap="square" rtlCol="0">
            <a:spAutoFit/>
          </a:bodyPr>
          <a:lstStyle/>
          <a:p>
            <a:pPr algn="ctr"/>
            <a:r>
              <a:rPr lang="en-US" sz="1050" b="1" dirty="0">
                <a:latin typeface="Arial" pitchFamily="34" charset="0"/>
                <a:cs typeface="Arial" pitchFamily="34" charset="0"/>
              </a:rPr>
              <a:t>Navigating Specialty Sector Investing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2BE0D2-19AB-4056-B67C-E9E75F0B9ACD}"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2BE0D2-19AB-4056-B67C-E9E75F0B9ACD}"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2BE0D2-19AB-4056-B67C-E9E75F0B9ACD}" type="datetimeFigureOut">
              <a:rPr lang="en-US" smtClean="0"/>
              <a:pPr/>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2BE0D2-19AB-4056-B67C-E9E75F0B9ACD}" type="datetimeFigureOut">
              <a:rPr lang="en-US" smtClean="0"/>
              <a:pPr/>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BE0D2-19AB-4056-B67C-E9E75F0B9ACD}" type="datetimeFigureOut">
              <a:rPr lang="en-US" smtClean="0"/>
              <a:pPr/>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2BE0D2-19AB-4056-B67C-E9E75F0B9ACD}"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2BE0D2-19AB-4056-B67C-E9E75F0B9ACD}"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BE0D2-19AB-4056-B67C-E9E75F0B9ACD}" type="datetimeFigureOut">
              <a:rPr lang="en-US" smtClean="0"/>
              <a:pPr/>
              <a:t>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9F3C8-FB8E-4C2D-82D4-8A14C0B1B8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hyperlink" Target="http://www.standard.com/retirement/educati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bankrate.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standard.com/retirement/educ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C183D7F6-B498-43B3-948B-1728B52AA6E4}">
                <adec:decorative xmlns:adec="http://schemas.microsoft.com/office/drawing/2017/decorative" val="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9732" t="20238" r="13333" b="40378"/>
          <a:stretch/>
        </p:blipFill>
        <p:spPr>
          <a:xfrm>
            <a:off x="0" y="0"/>
            <a:ext cx="9144000" cy="5181600"/>
          </a:xfrm>
          <a:prstGeom prst="rect">
            <a:avLst/>
          </a:prstGeom>
        </p:spPr>
      </p:pic>
      <p:sp>
        <p:nvSpPr>
          <p:cNvPr id="3" name="Rectangle 2">
            <a:extLst>
              <a:ext uri="{C183D7F6-B498-43B3-948B-1728B52AA6E4}">
                <adec:decorative xmlns:adec="http://schemas.microsoft.com/office/drawing/2017/decorative" val="1"/>
              </a:ext>
            </a:extLst>
          </p:cNvPr>
          <p:cNvSpPr/>
          <p:nvPr/>
        </p:nvSpPr>
        <p:spPr>
          <a:xfrm>
            <a:off x="0" y="5638800"/>
            <a:ext cx="9144000" cy="1219200"/>
          </a:xfrm>
          <a:prstGeom prst="rect">
            <a:avLst/>
          </a:prstGeom>
          <a:solidFill>
            <a:srgbClr val="A7D3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C183D7F6-B498-43B3-948B-1728B52AA6E4}">
                <adec:decorative xmlns:adec="http://schemas.microsoft.com/office/drawing/2017/decorative" val="1"/>
              </a:ext>
            </a:extLst>
          </p:cNvPr>
          <p:cNvSpPr/>
          <p:nvPr/>
        </p:nvSpPr>
        <p:spPr>
          <a:xfrm>
            <a:off x="0" y="3962400"/>
            <a:ext cx="9144000" cy="1066800"/>
          </a:xfrm>
          <a:prstGeom prst="rect">
            <a:avLst/>
          </a:prstGeom>
          <a:solidFill>
            <a:srgbClr val="EDF5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txBox="1">
            <a:spLocks noGrp="1"/>
          </p:cNvSpPr>
          <p:nvPr>
            <p:ph type="title" idx="4294967295"/>
          </p:nvPr>
        </p:nvSpPr>
        <p:spPr>
          <a:xfrm>
            <a:off x="304800" y="4191000"/>
            <a:ext cx="6239030" cy="806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4B948"/>
                </a:solidFill>
                <a:effectLst/>
                <a:uLnTx/>
                <a:uFillTx/>
                <a:latin typeface="Helvetica"/>
                <a:ea typeface="+mn-ea"/>
                <a:cs typeface="Helvetica"/>
              </a:rPr>
              <a:t>Retirement</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4B948"/>
                </a:solidFill>
                <a:effectLst/>
                <a:uLnTx/>
                <a:uFillTx/>
                <a:latin typeface="Helvetica"/>
                <a:ea typeface="+mn-ea"/>
                <a:cs typeface="Helvetica"/>
              </a:rPr>
              <a:t>    on the </a:t>
            </a:r>
            <a:r>
              <a:rPr kumimoji="0" lang="en-US" sz="3200" b="1" i="0" u="none" strike="noStrike" kern="1200" cap="none" spc="0" normalizeH="0" baseline="0" noProof="0" dirty="0">
                <a:ln>
                  <a:noFill/>
                </a:ln>
                <a:solidFill>
                  <a:srgbClr val="54B948"/>
                </a:solidFill>
                <a:effectLst/>
                <a:uLnTx/>
                <a:uFillTx/>
                <a:latin typeface="Helvetica"/>
                <a:ea typeface="+mn-ea"/>
                <a:cs typeface="Helvetica"/>
              </a:rPr>
              <a:t>Brain</a:t>
            </a:r>
            <a:endParaRPr kumimoji="0" lang="en-US" sz="3200" b="0" i="0" u="none" strike="noStrike" kern="1200" cap="none" spc="0" normalizeH="0" baseline="30000" noProof="0" dirty="0">
              <a:ln>
                <a:noFill/>
              </a:ln>
              <a:solidFill>
                <a:srgbClr val="54B948"/>
              </a:solidFill>
              <a:effectLst/>
              <a:uLnTx/>
              <a:uFillTx/>
              <a:latin typeface="Helvetica"/>
              <a:ea typeface="+mn-ea"/>
              <a:cs typeface="Helvetica"/>
            </a:endParaRPr>
          </a:p>
        </p:txBody>
      </p:sp>
      <p:sp>
        <p:nvSpPr>
          <p:cNvPr id="7" name="Rectangle 6">
            <a:extLst>
              <a:ext uri="{C183D7F6-B498-43B3-948B-1728B52AA6E4}">
                <adec:decorative xmlns:adec="http://schemas.microsoft.com/office/drawing/2017/decorative" val="1"/>
              </a:ext>
            </a:extLst>
          </p:cNvPr>
          <p:cNvSpPr/>
          <p:nvPr/>
        </p:nvSpPr>
        <p:spPr>
          <a:xfrm>
            <a:off x="0" y="5029200"/>
            <a:ext cx="9144000" cy="609600"/>
          </a:xfrm>
          <a:prstGeom prst="rect">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04800" y="5105400"/>
            <a:ext cx="4418848" cy="400110"/>
          </a:xfrm>
          <a:prstGeom prst="rect">
            <a:avLst/>
          </a:prstGeom>
        </p:spPr>
        <p:txBody>
          <a:bodyPr wrap="none">
            <a:spAutoFit/>
          </a:bodyPr>
          <a:lstStyle/>
          <a:p>
            <a:r>
              <a:rPr lang="en-US" sz="2000" dirty="0">
                <a:solidFill>
                  <a:srgbClr val="FFFFFF"/>
                </a:solidFill>
                <a:latin typeface="Arial" pitchFamily="34" charset="0"/>
                <a:cs typeface="Arial" pitchFamily="34" charset="0"/>
              </a:rPr>
              <a:t>Navigating Specialty Sector Investing</a:t>
            </a:r>
          </a:p>
        </p:txBody>
      </p:sp>
      <p:sp>
        <p:nvSpPr>
          <p:cNvPr id="4" name="TextBox 3"/>
          <p:cNvSpPr txBox="1"/>
          <p:nvPr/>
        </p:nvSpPr>
        <p:spPr>
          <a:xfrm>
            <a:off x="107316" y="6273225"/>
            <a:ext cx="4464684" cy="584775"/>
          </a:xfrm>
          <a:prstGeom prst="rect">
            <a:avLst/>
          </a:prstGeom>
          <a:noFill/>
        </p:spPr>
        <p:txBody>
          <a:bodyPr wrap="none" rtlCol="0">
            <a:spAutoFit/>
          </a:bodyPr>
          <a:lstStyle/>
          <a:p>
            <a:pPr lvl="0"/>
            <a:r>
              <a:rPr lang="en-US" sz="1400" kern="0" dirty="0">
                <a:solidFill>
                  <a:schemeClr val="bg1"/>
                </a:solidFill>
                <a:latin typeface="Helvetica" pitchFamily="34" charset="0"/>
              </a:rPr>
              <a:t>Presented by StanCorp Equities, Inc., member FINRA</a:t>
            </a:r>
          </a:p>
          <a:p>
            <a:endParaRPr lang="en-US" dirty="0"/>
          </a:p>
        </p:txBody>
      </p:sp>
      <p:pic>
        <p:nvPicPr>
          <p:cNvPr id="6" name="Picture 5" descr="The Standard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5791200"/>
            <a:ext cx="1371509" cy="8899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txBox="1">
            <a:spLocks noGrp="1"/>
          </p:cNvSpPr>
          <p:nvPr>
            <p:ph type="title" idx="4294967295"/>
          </p:nvPr>
        </p:nvSpPr>
        <p:spPr bwMode="auto">
          <a:xfrm>
            <a:off x="381000" y="13716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0" cap="none" spc="0" normalizeH="0" baseline="0" noProof="0" dirty="0">
                <a:ln>
                  <a:noFill/>
                </a:ln>
                <a:solidFill>
                  <a:srgbClr val="131313"/>
                </a:solidFill>
                <a:effectLst/>
                <a:uLnTx/>
                <a:uFillTx/>
                <a:latin typeface="Helvetica"/>
                <a:ea typeface="+mn-ea"/>
                <a:cs typeface="Helvetica"/>
              </a:rPr>
              <a:t>3. </a:t>
            </a:r>
            <a:r>
              <a:rPr kumimoji="0" lang="en-US" sz="2400" b="1" i="0" u="none" strike="noStrike" kern="1200" cap="none" spc="0" normalizeH="0" baseline="0" noProof="0" dirty="0">
                <a:ln>
                  <a:noFill/>
                </a:ln>
                <a:solidFill>
                  <a:schemeClr val="tx1"/>
                </a:solidFill>
                <a:effectLst/>
                <a:uLnTx/>
                <a:uFillTx/>
                <a:latin typeface="Helvetica"/>
                <a:ea typeface="+mn-ea"/>
                <a:cs typeface="Helvetica"/>
              </a:rPr>
              <a:t>Invest Your Time First.</a:t>
            </a:r>
            <a:endParaRPr kumimoji="0" lang="en-US" sz="2400" b="1" i="0" u="none" strike="noStrike" kern="0" cap="none" spc="0" normalizeH="0" baseline="0" noProof="0" dirty="0">
              <a:ln>
                <a:noFill/>
              </a:ln>
              <a:solidFill>
                <a:srgbClr val="131313"/>
              </a:solidFill>
              <a:effectLst/>
              <a:uLnTx/>
              <a:uFillTx/>
              <a:latin typeface="Helvetica"/>
              <a:ea typeface="+mn-ea"/>
              <a:cs typeface="Helvetica"/>
            </a:endParaRPr>
          </a:p>
        </p:txBody>
      </p:sp>
      <p:sp>
        <p:nvSpPr>
          <p:cNvPr id="17" name="Rectangle 16">
            <a:extLst>
              <a:ext uri="{C183D7F6-B498-43B3-948B-1728B52AA6E4}">
                <adec:decorative xmlns:adec="http://schemas.microsoft.com/office/drawing/2017/decorative" val="1"/>
              </a:ext>
            </a:extLst>
          </p:cNvPr>
          <p:cNvSpPr/>
          <p:nvPr/>
        </p:nvSpPr>
        <p:spPr>
          <a:xfrm>
            <a:off x="5943600" y="1371600"/>
            <a:ext cx="2819400" cy="656167"/>
          </a:xfrm>
          <a:prstGeom prst="rect">
            <a:avLst/>
          </a:prstGeom>
          <a:solidFill>
            <a:srgbClr val="EDF5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372" y="1447339"/>
            <a:ext cx="497346" cy="504688"/>
          </a:xfrm>
          <a:prstGeom prst="rect">
            <a:avLst/>
          </a:prstGeom>
        </p:spPr>
      </p:pic>
      <p:sp>
        <p:nvSpPr>
          <p:cNvPr id="19" name="Content Placeholder 4"/>
          <p:cNvSpPr txBox="1">
            <a:spLocks/>
          </p:cNvSpPr>
          <p:nvPr/>
        </p:nvSpPr>
        <p:spPr bwMode="auto">
          <a:xfrm>
            <a:off x="6667503" y="1432983"/>
            <a:ext cx="1905000" cy="533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defRPr/>
            </a:pPr>
            <a:r>
              <a:rPr lang="en-US" b="1" kern="0" dirty="0">
                <a:solidFill>
                  <a:srgbClr val="54B948"/>
                </a:solidFill>
                <a:latin typeface="Helvetica"/>
                <a:cs typeface="Helvetica"/>
              </a:rPr>
              <a:t>Compass Point 3</a:t>
            </a:r>
          </a:p>
        </p:txBody>
      </p:sp>
      <p:sp>
        <p:nvSpPr>
          <p:cNvPr id="15" name="Rectangle 14"/>
          <p:cNvSpPr/>
          <p:nvPr/>
        </p:nvSpPr>
        <p:spPr>
          <a:xfrm>
            <a:off x="304800" y="1828800"/>
            <a:ext cx="4504706" cy="783771"/>
          </a:xfrm>
          <a:prstGeom prst="rect">
            <a:avLst/>
          </a:prstGeom>
        </p:spPr>
        <p:txBody>
          <a:bodyPr wrap="square">
            <a:noAutofit/>
          </a:bodyPr>
          <a:lstStyle/>
          <a:p>
            <a:pPr lvl="0">
              <a:lnSpc>
                <a:spcPct val="125000"/>
              </a:lnSpc>
              <a:defRPr/>
            </a:pPr>
            <a:r>
              <a:rPr lang="en-US" b="1" kern="0" dirty="0">
                <a:solidFill>
                  <a:schemeClr val="tx2"/>
                </a:solidFill>
                <a:latin typeface="Helvetica"/>
                <a:cs typeface="Helvetica"/>
              </a:rPr>
              <a:t>Before investing, do your own research or talk to your advisor.</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6543"/>
          <a:stretch/>
        </p:blipFill>
        <p:spPr>
          <a:xfrm>
            <a:off x="381000" y="2715056"/>
            <a:ext cx="4800600" cy="33707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txBox="1">
            <a:spLocks noGrp="1"/>
          </p:cNvSpPr>
          <p:nvPr>
            <p:ph type="title" idx="4294967295"/>
          </p:nvPr>
        </p:nvSpPr>
        <p:spPr bwMode="auto">
          <a:xfrm>
            <a:off x="381000" y="13716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0" cap="none" spc="0" normalizeH="0" baseline="0" noProof="0" dirty="0">
                <a:ln>
                  <a:noFill/>
                </a:ln>
                <a:solidFill>
                  <a:srgbClr val="131313"/>
                </a:solidFill>
                <a:effectLst/>
                <a:uLnTx/>
                <a:uFillTx/>
                <a:latin typeface="Helvetica"/>
                <a:ea typeface="+mn-ea"/>
                <a:cs typeface="Helvetica"/>
              </a:rPr>
              <a:t>4. </a:t>
            </a:r>
            <a:r>
              <a:rPr kumimoji="0" lang="en-US" sz="2400" b="1" i="0" u="none" strike="noStrike" kern="1200" cap="none" spc="0" normalizeH="0" baseline="0" noProof="0" dirty="0">
                <a:ln>
                  <a:noFill/>
                </a:ln>
                <a:solidFill>
                  <a:schemeClr val="tx1"/>
                </a:solidFill>
                <a:effectLst/>
                <a:uLnTx/>
                <a:uFillTx/>
                <a:latin typeface="Helvetica"/>
                <a:ea typeface="+mn-ea"/>
                <a:cs typeface="Helvetica"/>
              </a:rPr>
              <a:t>Consider What You Know Best.</a:t>
            </a:r>
            <a:endParaRPr kumimoji="0" lang="en-US" sz="2400" b="1" i="0" u="none" strike="noStrike" kern="0" cap="none" spc="0" normalizeH="0" baseline="0" noProof="0" dirty="0">
              <a:ln>
                <a:noFill/>
              </a:ln>
              <a:solidFill>
                <a:srgbClr val="131313"/>
              </a:solidFill>
              <a:effectLst/>
              <a:uLnTx/>
              <a:uFillTx/>
              <a:latin typeface="Helvetica"/>
              <a:ea typeface="+mn-ea"/>
              <a:cs typeface="Helvetica"/>
            </a:endParaRPr>
          </a:p>
        </p:txBody>
      </p:sp>
      <p:sp>
        <p:nvSpPr>
          <p:cNvPr id="11" name="Rectangle 10">
            <a:extLst>
              <a:ext uri="{C183D7F6-B498-43B3-948B-1728B52AA6E4}">
                <adec:decorative xmlns:adec="http://schemas.microsoft.com/office/drawing/2017/decorative" val="1"/>
              </a:ext>
            </a:extLst>
          </p:cNvPr>
          <p:cNvSpPr/>
          <p:nvPr/>
        </p:nvSpPr>
        <p:spPr>
          <a:xfrm>
            <a:off x="5943600" y="1371600"/>
            <a:ext cx="2819400" cy="656167"/>
          </a:xfrm>
          <a:prstGeom prst="rect">
            <a:avLst/>
          </a:prstGeom>
          <a:solidFill>
            <a:srgbClr val="EDF5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372" y="1447339"/>
            <a:ext cx="497346" cy="504688"/>
          </a:xfrm>
          <a:prstGeom prst="rect">
            <a:avLst/>
          </a:prstGeom>
        </p:spPr>
      </p:pic>
      <p:sp>
        <p:nvSpPr>
          <p:cNvPr id="13" name="Content Placeholder 4"/>
          <p:cNvSpPr txBox="1">
            <a:spLocks/>
          </p:cNvSpPr>
          <p:nvPr/>
        </p:nvSpPr>
        <p:spPr bwMode="auto">
          <a:xfrm>
            <a:off x="6667503" y="1432983"/>
            <a:ext cx="1905000" cy="533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defRPr/>
            </a:pPr>
            <a:r>
              <a:rPr lang="en-US" b="1" kern="0" dirty="0">
                <a:solidFill>
                  <a:srgbClr val="54B948"/>
                </a:solidFill>
                <a:latin typeface="Helvetica"/>
                <a:cs typeface="Helvetica"/>
              </a:rPr>
              <a:t>Compass Point 4</a:t>
            </a:r>
          </a:p>
        </p:txBody>
      </p:sp>
      <p:sp>
        <p:nvSpPr>
          <p:cNvPr id="20" name="Rectangle 19"/>
          <p:cNvSpPr/>
          <p:nvPr/>
        </p:nvSpPr>
        <p:spPr>
          <a:xfrm>
            <a:off x="304800" y="1828799"/>
            <a:ext cx="4114800" cy="2280063"/>
          </a:xfrm>
          <a:prstGeom prst="rect">
            <a:avLst/>
          </a:prstGeom>
        </p:spPr>
        <p:txBody>
          <a:bodyPr wrap="square">
            <a:noAutofit/>
          </a:bodyPr>
          <a:lstStyle/>
          <a:p>
            <a:pPr lvl="0">
              <a:lnSpc>
                <a:spcPct val="120000"/>
              </a:lnSpc>
              <a:spcAft>
                <a:spcPts val="1200"/>
              </a:spcAft>
              <a:defRPr/>
            </a:pPr>
            <a:r>
              <a:rPr lang="en-US" b="1" kern="0" dirty="0">
                <a:solidFill>
                  <a:schemeClr val="tx2"/>
                </a:solidFill>
                <a:latin typeface="Helvetica"/>
                <a:cs typeface="Helvetica"/>
              </a:rPr>
              <a:t>Draw on your own experience – cautiously – whether it be from:</a:t>
            </a:r>
          </a:p>
          <a:p>
            <a:pPr marL="285750" lvl="0" indent="-285750">
              <a:lnSpc>
                <a:spcPct val="150000"/>
              </a:lnSpc>
              <a:spcAft>
                <a:spcPts val="1800"/>
              </a:spcAft>
              <a:buFont typeface="Arial"/>
              <a:buChar char="•"/>
              <a:defRPr/>
            </a:pPr>
            <a:r>
              <a:rPr lang="en-US" kern="0" dirty="0">
                <a:solidFill>
                  <a:srgbClr val="000000"/>
                </a:solidFill>
                <a:latin typeface="Helvetica"/>
                <a:cs typeface="Helvetica"/>
              </a:rPr>
              <a:t>A particular industry or category</a:t>
            </a:r>
          </a:p>
          <a:p>
            <a:pPr marL="285750" lvl="0" indent="-285750">
              <a:lnSpc>
                <a:spcPct val="150000"/>
              </a:lnSpc>
              <a:spcAft>
                <a:spcPts val="1800"/>
              </a:spcAft>
              <a:buFont typeface="Arial"/>
              <a:buChar char="•"/>
              <a:defRPr/>
            </a:pPr>
            <a:r>
              <a:rPr lang="en-US" kern="0" dirty="0">
                <a:solidFill>
                  <a:srgbClr val="000000"/>
                </a:solidFill>
                <a:latin typeface="Helvetica"/>
                <a:cs typeface="Helvetica"/>
              </a:rPr>
              <a:t>Your professional background</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812"/>
          <a:stretch/>
        </p:blipFill>
        <p:spPr>
          <a:xfrm>
            <a:off x="5943601" y="2372789"/>
            <a:ext cx="2819398" cy="2799740"/>
          </a:xfrm>
          <a:prstGeom prst="rect">
            <a:avLst/>
          </a:prstGeom>
        </p:spPr>
      </p:pic>
    </p:spTree>
    <p:extLst>
      <p:ext uri="{BB962C8B-B14F-4D97-AF65-F5344CB8AC3E}">
        <p14:creationId xmlns:p14="http://schemas.microsoft.com/office/powerpoint/2010/main" val="1095930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txBox="1">
            <a:spLocks noGrp="1"/>
          </p:cNvSpPr>
          <p:nvPr>
            <p:ph type="title" idx="4294967295"/>
          </p:nvPr>
        </p:nvSpPr>
        <p:spPr bwMode="auto">
          <a:xfrm>
            <a:off x="381000" y="13716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0" cap="none" spc="0" normalizeH="0" baseline="0" noProof="0" dirty="0">
                <a:ln>
                  <a:noFill/>
                </a:ln>
                <a:solidFill>
                  <a:srgbClr val="131313"/>
                </a:solidFill>
                <a:effectLst/>
                <a:uLnTx/>
                <a:uFillTx/>
                <a:latin typeface="Helvetica"/>
                <a:ea typeface="+mn-ea"/>
                <a:cs typeface="Helvetica"/>
              </a:rPr>
              <a:t>5. Stay Alert.</a:t>
            </a:r>
          </a:p>
        </p:txBody>
      </p:sp>
      <p:sp>
        <p:nvSpPr>
          <p:cNvPr id="17" name="Rectangle 16">
            <a:extLst>
              <a:ext uri="{C183D7F6-B498-43B3-948B-1728B52AA6E4}">
                <adec:decorative xmlns:adec="http://schemas.microsoft.com/office/drawing/2017/decorative" val="1"/>
              </a:ext>
            </a:extLst>
          </p:cNvPr>
          <p:cNvSpPr/>
          <p:nvPr/>
        </p:nvSpPr>
        <p:spPr>
          <a:xfrm>
            <a:off x="5943600" y="1371600"/>
            <a:ext cx="2819400" cy="656167"/>
          </a:xfrm>
          <a:prstGeom prst="rect">
            <a:avLst/>
          </a:prstGeom>
          <a:solidFill>
            <a:srgbClr val="EDF5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372" y="1447339"/>
            <a:ext cx="497346" cy="504688"/>
          </a:xfrm>
          <a:prstGeom prst="rect">
            <a:avLst/>
          </a:prstGeom>
        </p:spPr>
      </p:pic>
      <p:sp>
        <p:nvSpPr>
          <p:cNvPr id="19" name="Content Placeholder 4"/>
          <p:cNvSpPr txBox="1">
            <a:spLocks/>
          </p:cNvSpPr>
          <p:nvPr/>
        </p:nvSpPr>
        <p:spPr bwMode="auto">
          <a:xfrm>
            <a:off x="6667503" y="1432983"/>
            <a:ext cx="1905000" cy="533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defRPr/>
            </a:pPr>
            <a:r>
              <a:rPr lang="en-US" b="1" kern="0" dirty="0">
                <a:solidFill>
                  <a:srgbClr val="54B948"/>
                </a:solidFill>
                <a:latin typeface="Helvetica"/>
                <a:cs typeface="Helvetica"/>
              </a:rPr>
              <a:t>Compass Point 5</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4389" t="56917" r="3945"/>
          <a:stretch/>
        </p:blipFill>
        <p:spPr>
          <a:xfrm>
            <a:off x="386080" y="2783840"/>
            <a:ext cx="8382000" cy="2626360"/>
          </a:xfrm>
          <a:prstGeom prst="rect">
            <a:avLst/>
          </a:prstGeom>
        </p:spPr>
      </p:pic>
      <p:sp>
        <p:nvSpPr>
          <p:cNvPr id="13" name="Rectangle 12"/>
          <p:cNvSpPr/>
          <p:nvPr/>
        </p:nvSpPr>
        <p:spPr>
          <a:xfrm>
            <a:off x="304800" y="1828800"/>
            <a:ext cx="4114800" cy="726440"/>
          </a:xfrm>
          <a:prstGeom prst="rect">
            <a:avLst/>
          </a:prstGeom>
        </p:spPr>
        <p:txBody>
          <a:bodyPr wrap="square">
            <a:noAutofit/>
          </a:bodyPr>
          <a:lstStyle/>
          <a:p>
            <a:pPr lvl="0">
              <a:lnSpc>
                <a:spcPct val="120000"/>
              </a:lnSpc>
              <a:defRPr/>
            </a:pPr>
            <a:r>
              <a:rPr lang="en-US" b="1" kern="0" dirty="0">
                <a:solidFill>
                  <a:schemeClr val="tx2"/>
                </a:solidFill>
                <a:latin typeface="Helvetica"/>
                <a:cs typeface="Helvetica"/>
              </a:rPr>
              <a:t>Stay atop news and trends that may affect your portfolio.</a:t>
            </a:r>
          </a:p>
        </p:txBody>
      </p:sp>
      <p:sp>
        <p:nvSpPr>
          <p:cNvPr id="14" name="Rectangle 13"/>
          <p:cNvSpPr/>
          <p:nvPr/>
        </p:nvSpPr>
        <p:spPr>
          <a:xfrm>
            <a:off x="381000" y="5638800"/>
            <a:ext cx="8382000" cy="400110"/>
          </a:xfrm>
          <a:prstGeom prst="rect">
            <a:avLst/>
          </a:prstGeom>
        </p:spPr>
        <p:txBody>
          <a:bodyPr wrap="square">
            <a:spAutoFit/>
          </a:bodyPr>
          <a:lstStyle/>
          <a:p>
            <a:r>
              <a:rPr lang="en-US" sz="1000" dirty="0">
                <a:latin typeface="Helvetica"/>
                <a:cs typeface="Helvetica"/>
              </a:rPr>
              <a:t>International investing involves certain risks, such as currency fluctuations, economic instability and political developments. These risks may be accentuated in emerging markets.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txBox="1">
            <a:spLocks noGrp="1"/>
          </p:cNvSpPr>
          <p:nvPr>
            <p:ph type="title" idx="4294967295"/>
          </p:nvPr>
        </p:nvSpPr>
        <p:spPr bwMode="auto">
          <a:xfrm>
            <a:off x="381000" y="13716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0" cap="none" spc="0" normalizeH="0" baseline="0" noProof="0" dirty="0">
                <a:ln>
                  <a:noFill/>
                </a:ln>
                <a:solidFill>
                  <a:srgbClr val="131313"/>
                </a:solidFill>
                <a:effectLst/>
                <a:uLnTx/>
                <a:uFillTx/>
                <a:latin typeface="Helvetica"/>
                <a:ea typeface="+mn-ea"/>
                <a:cs typeface="Helvetica"/>
              </a:rPr>
              <a:t>6. </a:t>
            </a:r>
            <a:r>
              <a:rPr kumimoji="0" lang="en-US" sz="2400" b="1" i="0" u="none" strike="noStrike" kern="1200" cap="none" spc="0" normalizeH="0" baseline="0" noProof="0" dirty="0">
                <a:ln>
                  <a:noFill/>
                </a:ln>
                <a:solidFill>
                  <a:schemeClr val="tx1"/>
                </a:solidFill>
                <a:effectLst/>
                <a:uLnTx/>
                <a:uFillTx/>
                <a:latin typeface="Helvetica"/>
                <a:ea typeface="+mn-ea"/>
                <a:cs typeface="Helvetica"/>
              </a:rPr>
              <a:t>Understand The Environment.</a:t>
            </a:r>
            <a:endParaRPr kumimoji="0" lang="en-US" sz="2400" b="1" i="0" u="none" strike="noStrike" kern="0" cap="none" spc="0" normalizeH="0" baseline="0" noProof="0" dirty="0">
              <a:ln>
                <a:noFill/>
              </a:ln>
              <a:solidFill>
                <a:srgbClr val="131313"/>
              </a:solidFill>
              <a:effectLst/>
              <a:uLnTx/>
              <a:uFillTx/>
              <a:latin typeface="Helvetica"/>
              <a:ea typeface="+mn-ea"/>
              <a:cs typeface="Helvetica"/>
            </a:endParaRPr>
          </a:p>
        </p:txBody>
      </p:sp>
      <p:sp>
        <p:nvSpPr>
          <p:cNvPr id="18" name="Rectangle 17">
            <a:extLst>
              <a:ext uri="{C183D7F6-B498-43B3-948B-1728B52AA6E4}">
                <adec:decorative xmlns:adec="http://schemas.microsoft.com/office/drawing/2017/decorative" val="1"/>
              </a:ext>
            </a:extLst>
          </p:cNvPr>
          <p:cNvSpPr/>
          <p:nvPr/>
        </p:nvSpPr>
        <p:spPr>
          <a:xfrm>
            <a:off x="5943600" y="1371600"/>
            <a:ext cx="2819400" cy="656167"/>
          </a:xfrm>
          <a:prstGeom prst="rect">
            <a:avLst/>
          </a:prstGeom>
          <a:solidFill>
            <a:srgbClr val="EDF5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372" y="1447339"/>
            <a:ext cx="497346" cy="504688"/>
          </a:xfrm>
          <a:prstGeom prst="rect">
            <a:avLst/>
          </a:prstGeom>
        </p:spPr>
      </p:pic>
      <p:sp>
        <p:nvSpPr>
          <p:cNvPr id="20" name="Content Placeholder 4"/>
          <p:cNvSpPr txBox="1">
            <a:spLocks/>
          </p:cNvSpPr>
          <p:nvPr/>
        </p:nvSpPr>
        <p:spPr bwMode="auto">
          <a:xfrm>
            <a:off x="6667503" y="1432983"/>
            <a:ext cx="1905000" cy="533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defRPr/>
            </a:pPr>
            <a:r>
              <a:rPr lang="en-US" b="1" kern="0" dirty="0">
                <a:solidFill>
                  <a:srgbClr val="54B948"/>
                </a:solidFill>
                <a:latin typeface="Helvetica"/>
                <a:cs typeface="Helvetica"/>
              </a:rPr>
              <a:t>Compass Point 6</a:t>
            </a:r>
          </a:p>
        </p:txBody>
      </p:sp>
      <p:sp>
        <p:nvSpPr>
          <p:cNvPr id="7" name="Content Placeholder 5"/>
          <p:cNvSpPr>
            <a:spLocks noGrp="1"/>
          </p:cNvSpPr>
          <p:nvPr>
            <p:ph idx="4294967295"/>
          </p:nvPr>
        </p:nvSpPr>
        <p:spPr>
          <a:xfrm>
            <a:off x="304800" y="1828800"/>
            <a:ext cx="5486400" cy="2265948"/>
          </a:xfrm>
          <a:prstGeom prst="rect">
            <a:avLst/>
          </a:prstGeom>
        </p:spPr>
        <p:txBody>
          <a:bodyPr>
            <a:normAutofit/>
          </a:bodyPr>
          <a:lstStyle/>
          <a:p>
            <a:pPr marL="0" indent="0">
              <a:spcBef>
                <a:spcPts val="0"/>
              </a:spcBef>
              <a:spcAft>
                <a:spcPts val="1200"/>
              </a:spcAft>
              <a:buNone/>
              <a:defRPr/>
            </a:pPr>
            <a:r>
              <a:rPr lang="en-US" sz="1800" b="1" dirty="0">
                <a:solidFill>
                  <a:schemeClr val="tx2"/>
                </a:solidFill>
                <a:latin typeface="Helvetica"/>
                <a:cs typeface="Helvetica"/>
              </a:rPr>
              <a:t>Types of specialty investments:</a:t>
            </a:r>
          </a:p>
          <a:p>
            <a:pPr>
              <a:spcAft>
                <a:spcPts val="1200"/>
              </a:spcAft>
              <a:defRPr/>
            </a:pPr>
            <a:r>
              <a:rPr lang="en-US" sz="1800" dirty="0">
                <a:latin typeface="Helvetica"/>
                <a:cs typeface="Helvetica"/>
              </a:rPr>
              <a:t>Real estate investment trusts (REITs)</a:t>
            </a:r>
          </a:p>
          <a:p>
            <a:pPr lvl="1">
              <a:lnSpc>
                <a:spcPct val="120000"/>
              </a:lnSpc>
              <a:spcAft>
                <a:spcPts val="600"/>
              </a:spcAft>
              <a:defRPr/>
            </a:pPr>
            <a:r>
              <a:rPr lang="en-US" sz="1400" dirty="0">
                <a:latin typeface="Helvetica"/>
                <a:cs typeface="Helvetica"/>
              </a:rPr>
              <a:t>Trade like stocks</a:t>
            </a:r>
          </a:p>
          <a:p>
            <a:pPr lvl="1">
              <a:lnSpc>
                <a:spcPct val="120000"/>
              </a:lnSpc>
              <a:spcAft>
                <a:spcPts val="600"/>
              </a:spcAft>
              <a:defRPr/>
            </a:pPr>
            <a:r>
              <a:rPr lang="en-US" sz="1400" dirty="0">
                <a:latin typeface="Helvetica"/>
                <a:cs typeface="Helvetica"/>
              </a:rPr>
              <a:t>Allow investment in commercial properties</a:t>
            </a:r>
          </a:p>
          <a:p>
            <a:pPr lvl="1">
              <a:lnSpc>
                <a:spcPct val="120000"/>
              </a:lnSpc>
              <a:spcAft>
                <a:spcPts val="600"/>
              </a:spcAft>
              <a:defRPr/>
            </a:pPr>
            <a:r>
              <a:rPr lang="en-US" sz="1400" dirty="0">
                <a:latin typeface="Helvetica"/>
                <a:cs typeface="Helvetica"/>
              </a:rPr>
              <a:t>Receive special tax considerations</a:t>
            </a:r>
          </a:p>
        </p:txBody>
      </p:sp>
      <p:pic>
        <p:nvPicPr>
          <p:cNvPr id="14" name="Picture 13" descr="Real Estate"/>
          <p:cNvPicPr>
            <a:picLocks noChangeAspect="1"/>
          </p:cNvPicPr>
          <p:nvPr/>
        </p:nvPicPr>
        <p:blipFill rotWithShape="1">
          <a:blip r:embed="rId4"/>
          <a:srcRect l="67257"/>
          <a:stretch/>
        </p:blipFill>
        <p:spPr>
          <a:xfrm>
            <a:off x="5943600" y="2372789"/>
            <a:ext cx="2819400" cy="2265948"/>
          </a:xfrm>
          <a:prstGeom prst="rect">
            <a:avLst/>
          </a:prstGeom>
        </p:spPr>
      </p:pic>
      <p:sp>
        <p:nvSpPr>
          <p:cNvPr id="15" name="Rectangle 14"/>
          <p:cNvSpPr/>
          <p:nvPr/>
        </p:nvSpPr>
        <p:spPr>
          <a:xfrm>
            <a:off x="381000" y="5638800"/>
            <a:ext cx="8382000" cy="246221"/>
          </a:xfrm>
          <a:prstGeom prst="rect">
            <a:avLst/>
          </a:prstGeom>
        </p:spPr>
        <p:txBody>
          <a:bodyPr wrap="square">
            <a:spAutoFit/>
          </a:bodyPr>
          <a:lstStyle/>
          <a:p>
            <a:r>
              <a:rPr lang="en-US" sz="1000" dirty="0">
                <a:latin typeface="Helvetica"/>
                <a:cs typeface="Helvetica"/>
              </a:rPr>
              <a:t>Real estate investment funds are subject to risks, such as market forces, that may affect the values of their underlying real estate assets.</a:t>
            </a:r>
          </a:p>
        </p:txBody>
      </p:sp>
    </p:spTree>
    <p:extLst>
      <p:ext uri="{BB962C8B-B14F-4D97-AF65-F5344CB8AC3E}">
        <p14:creationId xmlns:p14="http://schemas.microsoft.com/office/powerpoint/2010/main" val="1893237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4"/>
          <p:cNvSpPr txBox="1">
            <a:spLocks noGrp="1"/>
          </p:cNvSpPr>
          <p:nvPr>
            <p:ph type="title" idx="4294967295"/>
          </p:nvPr>
        </p:nvSpPr>
        <p:spPr bwMode="auto">
          <a:xfrm>
            <a:off x="381000" y="13716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0" cap="none" spc="0" normalizeH="0" baseline="0" noProof="0" dirty="0">
                <a:ln>
                  <a:noFill/>
                </a:ln>
                <a:solidFill>
                  <a:srgbClr val="95BF7F"/>
                </a:solidFill>
                <a:effectLst/>
                <a:uLnTx/>
                <a:uFillTx/>
                <a:latin typeface="Helvetica"/>
                <a:ea typeface="+mn-ea"/>
                <a:cs typeface="Helvetica"/>
              </a:rPr>
              <a:t>6. </a:t>
            </a:r>
            <a:r>
              <a:rPr kumimoji="0" lang="en-US" sz="1800" b="1" i="0" u="none" strike="noStrike" kern="1200" cap="none" spc="0" normalizeH="0" baseline="0" noProof="0" dirty="0">
                <a:ln>
                  <a:noFill/>
                </a:ln>
                <a:solidFill>
                  <a:srgbClr val="95BF7F"/>
                </a:solidFill>
                <a:effectLst/>
                <a:uLnTx/>
                <a:uFillTx/>
                <a:latin typeface="Helvetica"/>
                <a:ea typeface="+mn-ea"/>
                <a:cs typeface="Helvetica"/>
              </a:rPr>
              <a:t>Understand The Environment (Continued)</a:t>
            </a:r>
            <a:endParaRPr kumimoji="0" lang="en-US" sz="1800" b="1" i="0" u="none" strike="noStrike" kern="0" cap="none" spc="0" normalizeH="0" baseline="0" noProof="0" dirty="0">
              <a:ln>
                <a:noFill/>
              </a:ln>
              <a:solidFill>
                <a:srgbClr val="95BF7F"/>
              </a:solidFill>
              <a:effectLst/>
              <a:uLnTx/>
              <a:uFillTx/>
              <a:latin typeface="Helvetica"/>
              <a:ea typeface="+mn-ea"/>
              <a:cs typeface="Helvetica"/>
            </a:endParaRPr>
          </a:p>
        </p:txBody>
      </p:sp>
      <p:sp>
        <p:nvSpPr>
          <p:cNvPr id="15" name="Rectangle 14">
            <a:extLst>
              <a:ext uri="{C183D7F6-B498-43B3-948B-1728B52AA6E4}">
                <adec:decorative xmlns:adec="http://schemas.microsoft.com/office/drawing/2017/decorative" val="1"/>
              </a:ext>
            </a:extLst>
          </p:cNvPr>
          <p:cNvSpPr/>
          <p:nvPr/>
        </p:nvSpPr>
        <p:spPr>
          <a:xfrm>
            <a:off x="5943600" y="1371600"/>
            <a:ext cx="2819400" cy="656167"/>
          </a:xfrm>
          <a:prstGeom prst="rect">
            <a:avLst/>
          </a:prstGeom>
          <a:solidFill>
            <a:srgbClr val="EDF5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372" y="1447339"/>
            <a:ext cx="497346" cy="504688"/>
          </a:xfrm>
          <a:prstGeom prst="rect">
            <a:avLst/>
          </a:prstGeom>
        </p:spPr>
      </p:pic>
      <p:sp>
        <p:nvSpPr>
          <p:cNvPr id="19" name="Content Placeholder 4"/>
          <p:cNvSpPr txBox="1">
            <a:spLocks/>
          </p:cNvSpPr>
          <p:nvPr/>
        </p:nvSpPr>
        <p:spPr bwMode="auto">
          <a:xfrm>
            <a:off x="6667503" y="1432983"/>
            <a:ext cx="1905000" cy="533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defRPr/>
            </a:pPr>
            <a:r>
              <a:rPr lang="en-US" b="1" kern="0" dirty="0">
                <a:solidFill>
                  <a:srgbClr val="54B948"/>
                </a:solidFill>
                <a:latin typeface="Helvetica"/>
                <a:cs typeface="Helvetica"/>
              </a:rPr>
              <a:t>Compass Point 6</a:t>
            </a:r>
          </a:p>
        </p:txBody>
      </p:sp>
      <p:sp>
        <p:nvSpPr>
          <p:cNvPr id="7" name="Content Placeholder 5"/>
          <p:cNvSpPr>
            <a:spLocks noGrp="1"/>
          </p:cNvSpPr>
          <p:nvPr>
            <p:ph idx="4294967295"/>
          </p:nvPr>
        </p:nvSpPr>
        <p:spPr>
          <a:xfrm>
            <a:off x="304800" y="1828800"/>
            <a:ext cx="5486400" cy="2113808"/>
          </a:xfrm>
          <a:prstGeom prst="rect">
            <a:avLst/>
          </a:prstGeom>
        </p:spPr>
        <p:txBody>
          <a:bodyPr>
            <a:normAutofit/>
          </a:bodyPr>
          <a:lstStyle/>
          <a:p>
            <a:pPr marL="0" indent="0">
              <a:spcBef>
                <a:spcPts val="0"/>
              </a:spcBef>
              <a:spcAft>
                <a:spcPts val="1200"/>
              </a:spcAft>
              <a:buNone/>
              <a:defRPr/>
            </a:pPr>
            <a:r>
              <a:rPr lang="en-US" sz="1800" b="1" dirty="0">
                <a:solidFill>
                  <a:schemeClr val="tx2"/>
                </a:solidFill>
                <a:latin typeface="Helvetica"/>
                <a:cs typeface="Helvetica"/>
              </a:rPr>
              <a:t>Types of specialty investments:</a:t>
            </a:r>
          </a:p>
          <a:p>
            <a:pPr>
              <a:spcAft>
                <a:spcPts val="1200"/>
              </a:spcAft>
              <a:defRPr/>
            </a:pPr>
            <a:r>
              <a:rPr lang="en-US" sz="1800" dirty="0">
                <a:latin typeface="Helvetica"/>
                <a:cs typeface="Helvetica"/>
              </a:rPr>
              <a:t>Precious metal funds</a:t>
            </a:r>
          </a:p>
          <a:p>
            <a:pPr lvl="1">
              <a:lnSpc>
                <a:spcPct val="150000"/>
              </a:lnSpc>
              <a:spcAft>
                <a:spcPts val="600"/>
              </a:spcAft>
              <a:defRPr/>
            </a:pPr>
            <a:r>
              <a:rPr lang="en-US" sz="1400" dirty="0">
                <a:latin typeface="Helvetica"/>
                <a:cs typeface="Helvetica"/>
              </a:rPr>
              <a:t>Based on contracts or agreements</a:t>
            </a:r>
          </a:p>
          <a:p>
            <a:pPr lvl="1">
              <a:lnSpc>
                <a:spcPct val="150000"/>
              </a:lnSpc>
              <a:spcAft>
                <a:spcPts val="600"/>
              </a:spcAft>
              <a:defRPr/>
            </a:pPr>
            <a:r>
              <a:rPr lang="en-US" sz="1400" dirty="0">
                <a:latin typeface="Helvetica"/>
                <a:cs typeface="Helvetica"/>
              </a:rPr>
              <a:t>Value tends to rise when stock prices drop</a:t>
            </a:r>
          </a:p>
        </p:txBody>
      </p:sp>
      <p:pic>
        <p:nvPicPr>
          <p:cNvPr id="16" name="Picture 15" descr="Precious Metals"/>
          <p:cNvPicPr>
            <a:picLocks noChangeAspect="1"/>
          </p:cNvPicPr>
          <p:nvPr/>
        </p:nvPicPr>
        <p:blipFill rotWithShape="1">
          <a:blip r:embed="rId4"/>
          <a:srcRect l="33865" r="33392"/>
          <a:stretch/>
        </p:blipFill>
        <p:spPr>
          <a:xfrm>
            <a:off x="5943600" y="2372789"/>
            <a:ext cx="2819400" cy="2265948"/>
          </a:xfrm>
          <a:prstGeom prst="rect">
            <a:avLst/>
          </a:prstGeom>
        </p:spPr>
      </p:pic>
    </p:spTree>
    <p:extLst>
      <p:ext uri="{BB962C8B-B14F-4D97-AF65-F5344CB8AC3E}">
        <p14:creationId xmlns:p14="http://schemas.microsoft.com/office/powerpoint/2010/main" val="1853814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4"/>
          <p:cNvSpPr txBox="1">
            <a:spLocks noGrp="1"/>
          </p:cNvSpPr>
          <p:nvPr>
            <p:ph type="title" idx="4294967295"/>
          </p:nvPr>
        </p:nvSpPr>
        <p:spPr bwMode="auto">
          <a:xfrm>
            <a:off x="381000" y="13716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0" cap="none" spc="0" normalizeH="0" baseline="0" noProof="0" dirty="0">
                <a:ln>
                  <a:noFill/>
                </a:ln>
                <a:solidFill>
                  <a:srgbClr val="95BF7F"/>
                </a:solidFill>
                <a:effectLst/>
                <a:uLnTx/>
                <a:uFillTx/>
                <a:latin typeface="Helvetica"/>
                <a:ea typeface="+mn-ea"/>
                <a:cs typeface="Helvetica"/>
              </a:rPr>
              <a:t>6. </a:t>
            </a:r>
            <a:r>
              <a:rPr kumimoji="0" lang="en-US" sz="1800" b="1" i="0" u="none" strike="noStrike" kern="1200" cap="none" spc="0" normalizeH="0" baseline="0" noProof="0" dirty="0">
                <a:ln>
                  <a:noFill/>
                </a:ln>
                <a:solidFill>
                  <a:srgbClr val="95BF7F"/>
                </a:solidFill>
                <a:effectLst/>
                <a:uLnTx/>
                <a:uFillTx/>
                <a:latin typeface="Helvetica"/>
                <a:ea typeface="+mn-ea"/>
                <a:cs typeface="Helvetica"/>
              </a:rPr>
              <a:t>Understand The Environment (Continued) </a:t>
            </a:r>
            <a:endParaRPr kumimoji="0" lang="en-US" sz="1800" b="1" i="0" u="none" strike="noStrike" kern="0" cap="none" spc="0" normalizeH="0" baseline="0" noProof="0" dirty="0">
              <a:ln>
                <a:noFill/>
              </a:ln>
              <a:solidFill>
                <a:srgbClr val="95BF7F"/>
              </a:solidFill>
              <a:effectLst/>
              <a:uLnTx/>
              <a:uFillTx/>
              <a:latin typeface="Helvetica"/>
              <a:ea typeface="+mn-ea"/>
              <a:cs typeface="Helvetica"/>
            </a:endParaRPr>
          </a:p>
        </p:txBody>
      </p:sp>
      <p:sp>
        <p:nvSpPr>
          <p:cNvPr id="19" name="Rectangle 18">
            <a:extLst>
              <a:ext uri="{C183D7F6-B498-43B3-948B-1728B52AA6E4}">
                <adec:decorative xmlns:adec="http://schemas.microsoft.com/office/drawing/2017/decorative" val="1"/>
              </a:ext>
            </a:extLst>
          </p:cNvPr>
          <p:cNvSpPr/>
          <p:nvPr/>
        </p:nvSpPr>
        <p:spPr>
          <a:xfrm>
            <a:off x="5943600" y="1371600"/>
            <a:ext cx="2819400" cy="656167"/>
          </a:xfrm>
          <a:prstGeom prst="rect">
            <a:avLst/>
          </a:prstGeom>
          <a:solidFill>
            <a:srgbClr val="EDF5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372" y="1447339"/>
            <a:ext cx="497346" cy="504688"/>
          </a:xfrm>
          <a:prstGeom prst="rect">
            <a:avLst/>
          </a:prstGeom>
        </p:spPr>
      </p:pic>
      <p:sp>
        <p:nvSpPr>
          <p:cNvPr id="21" name="Content Placeholder 4"/>
          <p:cNvSpPr txBox="1">
            <a:spLocks/>
          </p:cNvSpPr>
          <p:nvPr/>
        </p:nvSpPr>
        <p:spPr bwMode="auto">
          <a:xfrm>
            <a:off x="6667503" y="1432983"/>
            <a:ext cx="1905000" cy="533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defRPr/>
            </a:pPr>
            <a:r>
              <a:rPr lang="en-US" b="1" kern="0" dirty="0">
                <a:solidFill>
                  <a:srgbClr val="54B948"/>
                </a:solidFill>
                <a:latin typeface="Helvetica"/>
                <a:cs typeface="Helvetica"/>
              </a:rPr>
              <a:t>Compass Point 6</a:t>
            </a:r>
          </a:p>
        </p:txBody>
      </p:sp>
      <p:sp>
        <p:nvSpPr>
          <p:cNvPr id="7" name="Content Placeholder 5"/>
          <p:cNvSpPr>
            <a:spLocks noGrp="1"/>
          </p:cNvSpPr>
          <p:nvPr>
            <p:ph idx="4294967295"/>
          </p:nvPr>
        </p:nvSpPr>
        <p:spPr>
          <a:xfrm>
            <a:off x="304800" y="1828800"/>
            <a:ext cx="5486400" cy="2458192"/>
          </a:xfrm>
          <a:prstGeom prst="rect">
            <a:avLst/>
          </a:prstGeom>
        </p:spPr>
        <p:txBody>
          <a:bodyPr>
            <a:normAutofit/>
          </a:bodyPr>
          <a:lstStyle/>
          <a:p>
            <a:pPr marL="0" indent="0">
              <a:spcBef>
                <a:spcPts val="0"/>
              </a:spcBef>
              <a:spcAft>
                <a:spcPts val="1200"/>
              </a:spcAft>
              <a:buNone/>
              <a:defRPr/>
            </a:pPr>
            <a:r>
              <a:rPr lang="en-US" sz="1800" b="1" dirty="0">
                <a:solidFill>
                  <a:schemeClr val="tx2"/>
                </a:solidFill>
                <a:latin typeface="Helvetica"/>
                <a:cs typeface="Helvetica"/>
              </a:rPr>
              <a:t>Types of specialty investments:</a:t>
            </a:r>
          </a:p>
          <a:p>
            <a:pPr>
              <a:spcAft>
                <a:spcPts val="1200"/>
              </a:spcAft>
              <a:defRPr/>
            </a:pPr>
            <a:r>
              <a:rPr lang="en-US" sz="1800" dirty="0">
                <a:latin typeface="Helvetica"/>
                <a:cs typeface="Helvetica"/>
              </a:rPr>
              <a:t>Emerging market funds</a:t>
            </a:r>
          </a:p>
          <a:p>
            <a:pPr lvl="1">
              <a:lnSpc>
                <a:spcPct val="150000"/>
              </a:lnSpc>
              <a:spcAft>
                <a:spcPts val="600"/>
              </a:spcAft>
              <a:defRPr/>
            </a:pPr>
            <a:r>
              <a:rPr lang="en-US" sz="1400" dirty="0">
                <a:latin typeface="Helvetica"/>
                <a:cs typeface="Helvetica"/>
              </a:rPr>
              <a:t>Equity investments in countries with emerging economies</a:t>
            </a:r>
          </a:p>
          <a:p>
            <a:pPr lvl="1">
              <a:lnSpc>
                <a:spcPct val="150000"/>
              </a:lnSpc>
              <a:spcAft>
                <a:spcPts val="600"/>
              </a:spcAft>
              <a:defRPr/>
            </a:pPr>
            <a:r>
              <a:rPr lang="en-US" sz="1400" dirty="0">
                <a:latin typeface="Helvetica"/>
                <a:cs typeface="Helvetica"/>
              </a:rPr>
              <a:t>High growth with high risk</a:t>
            </a:r>
          </a:p>
        </p:txBody>
      </p:sp>
      <p:pic>
        <p:nvPicPr>
          <p:cNvPr id="16" name="Picture 15" descr="Emerging Markets"/>
          <p:cNvPicPr>
            <a:picLocks noChangeAspect="1"/>
          </p:cNvPicPr>
          <p:nvPr/>
        </p:nvPicPr>
        <p:blipFill rotWithShape="1">
          <a:blip r:embed="rId4"/>
          <a:srcRect l="237" r="67020"/>
          <a:stretch/>
        </p:blipFill>
        <p:spPr>
          <a:xfrm>
            <a:off x="5943600" y="2372789"/>
            <a:ext cx="2819400" cy="2265948"/>
          </a:xfrm>
          <a:prstGeom prst="rect">
            <a:avLst/>
          </a:prstGeom>
        </p:spPr>
      </p:pic>
    </p:spTree>
    <p:extLst>
      <p:ext uri="{BB962C8B-B14F-4D97-AF65-F5344CB8AC3E}">
        <p14:creationId xmlns:p14="http://schemas.microsoft.com/office/powerpoint/2010/main" val="2227896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txBox="1">
            <a:spLocks noGrp="1"/>
          </p:cNvSpPr>
          <p:nvPr>
            <p:ph type="title" idx="4294967295"/>
          </p:nvPr>
        </p:nvSpPr>
        <p:spPr bwMode="auto">
          <a:xfrm>
            <a:off x="381000" y="13716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0" cap="none" spc="0" normalizeH="0" baseline="0" noProof="0" dirty="0">
                <a:ln>
                  <a:noFill/>
                </a:ln>
                <a:solidFill>
                  <a:srgbClr val="95BF7F"/>
                </a:solidFill>
                <a:effectLst/>
                <a:uLnTx/>
                <a:uFillTx/>
                <a:latin typeface="Helvetica"/>
                <a:ea typeface="+mn-ea"/>
                <a:cs typeface="Helvetica"/>
              </a:rPr>
              <a:t>6. </a:t>
            </a:r>
            <a:r>
              <a:rPr kumimoji="0" lang="en-US" sz="1800" b="1" i="0" u="none" strike="noStrike" kern="1200" cap="none" spc="0" normalizeH="0" baseline="0" noProof="0" dirty="0">
                <a:ln>
                  <a:noFill/>
                </a:ln>
                <a:solidFill>
                  <a:srgbClr val="95BF7F"/>
                </a:solidFill>
                <a:effectLst/>
                <a:uLnTx/>
                <a:uFillTx/>
                <a:latin typeface="Helvetica"/>
                <a:ea typeface="+mn-ea"/>
                <a:cs typeface="Helvetica"/>
              </a:rPr>
              <a:t>Understand The Environment (Continued)  </a:t>
            </a:r>
            <a:endParaRPr kumimoji="0" lang="en-US" sz="1800" b="1" i="0" u="none" strike="noStrike" kern="0" cap="none" spc="0" normalizeH="0" baseline="0" noProof="0" dirty="0">
              <a:ln>
                <a:noFill/>
              </a:ln>
              <a:solidFill>
                <a:srgbClr val="95BF7F"/>
              </a:solidFill>
              <a:effectLst/>
              <a:uLnTx/>
              <a:uFillTx/>
              <a:latin typeface="Helvetica"/>
              <a:ea typeface="+mn-ea"/>
              <a:cs typeface="Helvetica"/>
            </a:endParaRPr>
          </a:p>
        </p:txBody>
      </p:sp>
      <p:sp>
        <p:nvSpPr>
          <p:cNvPr id="17" name="Rectangle 16">
            <a:extLst>
              <a:ext uri="{C183D7F6-B498-43B3-948B-1728B52AA6E4}">
                <adec:decorative xmlns:adec="http://schemas.microsoft.com/office/drawing/2017/decorative" val="1"/>
              </a:ext>
            </a:extLst>
          </p:cNvPr>
          <p:cNvSpPr/>
          <p:nvPr/>
        </p:nvSpPr>
        <p:spPr>
          <a:xfrm>
            <a:off x="5943600" y="1371600"/>
            <a:ext cx="2819400" cy="656167"/>
          </a:xfrm>
          <a:prstGeom prst="rect">
            <a:avLst/>
          </a:prstGeom>
          <a:solidFill>
            <a:srgbClr val="EDF5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372" y="1447339"/>
            <a:ext cx="497346" cy="504688"/>
          </a:xfrm>
          <a:prstGeom prst="rect">
            <a:avLst/>
          </a:prstGeom>
        </p:spPr>
      </p:pic>
      <p:sp>
        <p:nvSpPr>
          <p:cNvPr id="19" name="Content Placeholder 4"/>
          <p:cNvSpPr txBox="1">
            <a:spLocks/>
          </p:cNvSpPr>
          <p:nvPr/>
        </p:nvSpPr>
        <p:spPr bwMode="auto">
          <a:xfrm>
            <a:off x="6667503" y="1432983"/>
            <a:ext cx="1905000" cy="533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defRPr/>
            </a:pPr>
            <a:r>
              <a:rPr lang="en-US" b="1" kern="0" dirty="0">
                <a:solidFill>
                  <a:srgbClr val="54B948"/>
                </a:solidFill>
                <a:latin typeface="Helvetica"/>
                <a:cs typeface="Helvetica"/>
              </a:rPr>
              <a:t>Compass Point 6</a:t>
            </a:r>
          </a:p>
        </p:txBody>
      </p:sp>
      <p:sp>
        <p:nvSpPr>
          <p:cNvPr id="14" name="Content Placeholder 5"/>
          <p:cNvSpPr txBox="1">
            <a:spLocks/>
          </p:cNvSpPr>
          <p:nvPr/>
        </p:nvSpPr>
        <p:spPr>
          <a:xfrm>
            <a:off x="304800" y="1828800"/>
            <a:ext cx="5486400" cy="27194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itchFamily="34" charset="0"/>
              <a:buNone/>
              <a:defRPr/>
            </a:pPr>
            <a:r>
              <a:rPr lang="en-US" sz="1800" b="1" dirty="0">
                <a:solidFill>
                  <a:schemeClr val="tx2"/>
                </a:solidFill>
                <a:latin typeface="Helvetica"/>
                <a:cs typeface="Helvetica"/>
              </a:rPr>
              <a:t>Types of specialty investments:</a:t>
            </a:r>
          </a:p>
          <a:p>
            <a:pPr>
              <a:spcAft>
                <a:spcPts val="1200"/>
              </a:spcAft>
              <a:defRPr/>
            </a:pPr>
            <a:r>
              <a:rPr lang="en-US" sz="1800" dirty="0">
                <a:latin typeface="Helvetica"/>
                <a:cs typeface="Helvetica"/>
              </a:rPr>
              <a:t>Brokerage accounts</a:t>
            </a:r>
          </a:p>
          <a:p>
            <a:pPr lvl="1">
              <a:lnSpc>
                <a:spcPct val="150000"/>
              </a:lnSpc>
              <a:spcAft>
                <a:spcPts val="600"/>
              </a:spcAft>
              <a:defRPr/>
            </a:pPr>
            <a:r>
              <a:rPr lang="en-US" sz="1400" dirty="0">
                <a:latin typeface="Helvetica"/>
                <a:cs typeface="Helvetica"/>
              </a:rPr>
              <a:t>Provide access to open market funds</a:t>
            </a:r>
          </a:p>
          <a:p>
            <a:pPr lvl="1">
              <a:lnSpc>
                <a:spcPct val="150000"/>
              </a:lnSpc>
              <a:spcAft>
                <a:spcPts val="600"/>
              </a:spcAft>
              <a:defRPr/>
            </a:pPr>
            <a:r>
              <a:rPr lang="en-US" sz="1400" dirty="0">
                <a:latin typeface="Helvetica"/>
                <a:cs typeface="Helvetica"/>
              </a:rPr>
              <a:t>Often outside the plan’s core lineup</a:t>
            </a:r>
          </a:p>
          <a:p>
            <a:pPr lvl="1">
              <a:lnSpc>
                <a:spcPct val="150000"/>
              </a:lnSpc>
              <a:spcAft>
                <a:spcPts val="600"/>
              </a:spcAft>
              <a:defRPr/>
            </a:pPr>
            <a:r>
              <a:rPr lang="en-US" sz="1400" dirty="0">
                <a:latin typeface="Helvetica"/>
                <a:cs typeface="Helvetica"/>
              </a:rPr>
              <a:t>Require extra care when selecting and monitoring</a:t>
            </a:r>
          </a:p>
        </p:txBody>
      </p:sp>
      <p:pic>
        <p:nvPicPr>
          <p:cNvPr id="2" name="Picture 1" descr="Brokerage Accounts"/>
          <p:cNvPicPr>
            <a:picLocks noChangeAspect="1"/>
          </p:cNvPicPr>
          <p:nvPr/>
        </p:nvPicPr>
        <p:blipFill rotWithShape="1">
          <a:blip r:embed="rId4"/>
          <a:srcRect l="730" r="50297"/>
          <a:stretch/>
        </p:blipFill>
        <p:spPr>
          <a:xfrm>
            <a:off x="5943600" y="2372788"/>
            <a:ext cx="2819400" cy="2270125"/>
          </a:xfrm>
          <a:prstGeom prst="rect">
            <a:avLst/>
          </a:prstGeom>
        </p:spPr>
      </p:pic>
    </p:spTree>
    <p:extLst>
      <p:ext uri="{BB962C8B-B14F-4D97-AF65-F5344CB8AC3E}">
        <p14:creationId xmlns:p14="http://schemas.microsoft.com/office/powerpoint/2010/main" val="334060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txBox="1">
            <a:spLocks noGrp="1"/>
          </p:cNvSpPr>
          <p:nvPr>
            <p:ph type="title" idx="4294967295"/>
          </p:nvPr>
        </p:nvSpPr>
        <p:spPr bwMode="auto">
          <a:xfrm>
            <a:off x="381000" y="13716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0" cap="none" spc="0" normalizeH="0" baseline="0" noProof="0" dirty="0">
                <a:ln>
                  <a:noFill/>
                </a:ln>
                <a:solidFill>
                  <a:srgbClr val="95BF7F"/>
                </a:solidFill>
                <a:effectLst/>
                <a:uLnTx/>
                <a:uFillTx/>
                <a:latin typeface="Helvetica"/>
                <a:ea typeface="+mn-ea"/>
                <a:cs typeface="Helvetica"/>
              </a:rPr>
              <a:t>6. </a:t>
            </a:r>
            <a:r>
              <a:rPr kumimoji="0" lang="en-US" sz="1800" b="1" i="0" u="none" strike="noStrike" kern="1200" cap="none" spc="0" normalizeH="0" baseline="0" noProof="0" dirty="0">
                <a:ln>
                  <a:noFill/>
                </a:ln>
                <a:solidFill>
                  <a:srgbClr val="95BF7F"/>
                </a:solidFill>
                <a:effectLst/>
                <a:uLnTx/>
                <a:uFillTx/>
                <a:latin typeface="Helvetica"/>
                <a:ea typeface="+mn-ea"/>
                <a:cs typeface="Helvetica"/>
              </a:rPr>
              <a:t>Understand The Environment (Continued)   </a:t>
            </a:r>
            <a:endParaRPr kumimoji="0" lang="en-US" sz="1800" b="1" i="0" u="none" strike="noStrike" kern="0" cap="none" spc="0" normalizeH="0" baseline="0" noProof="0" dirty="0">
              <a:ln>
                <a:noFill/>
              </a:ln>
              <a:solidFill>
                <a:srgbClr val="95BF7F"/>
              </a:solidFill>
              <a:effectLst/>
              <a:uLnTx/>
              <a:uFillTx/>
              <a:latin typeface="Helvetica"/>
              <a:ea typeface="+mn-ea"/>
              <a:cs typeface="Helvetica"/>
            </a:endParaRPr>
          </a:p>
        </p:txBody>
      </p:sp>
      <p:sp>
        <p:nvSpPr>
          <p:cNvPr id="18" name="Rectangle 17">
            <a:extLst>
              <a:ext uri="{C183D7F6-B498-43B3-948B-1728B52AA6E4}">
                <adec:decorative xmlns:adec="http://schemas.microsoft.com/office/drawing/2017/decorative" val="1"/>
              </a:ext>
            </a:extLst>
          </p:cNvPr>
          <p:cNvSpPr/>
          <p:nvPr/>
        </p:nvSpPr>
        <p:spPr>
          <a:xfrm>
            <a:off x="5943600" y="1371600"/>
            <a:ext cx="2819400" cy="656167"/>
          </a:xfrm>
          <a:prstGeom prst="rect">
            <a:avLst/>
          </a:prstGeom>
          <a:solidFill>
            <a:srgbClr val="EDF5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372" y="1447339"/>
            <a:ext cx="497346" cy="504688"/>
          </a:xfrm>
          <a:prstGeom prst="rect">
            <a:avLst/>
          </a:prstGeom>
        </p:spPr>
      </p:pic>
      <p:sp>
        <p:nvSpPr>
          <p:cNvPr id="20" name="Content Placeholder 4"/>
          <p:cNvSpPr txBox="1">
            <a:spLocks/>
          </p:cNvSpPr>
          <p:nvPr/>
        </p:nvSpPr>
        <p:spPr bwMode="auto">
          <a:xfrm>
            <a:off x="6667503" y="1432983"/>
            <a:ext cx="1905000" cy="533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defRPr/>
            </a:pPr>
            <a:r>
              <a:rPr lang="en-US" b="1" kern="0" dirty="0">
                <a:solidFill>
                  <a:srgbClr val="54B948"/>
                </a:solidFill>
                <a:latin typeface="Helvetica"/>
                <a:cs typeface="Helvetica"/>
              </a:rPr>
              <a:t>Compass Point 6</a:t>
            </a:r>
          </a:p>
        </p:txBody>
      </p:sp>
      <p:sp>
        <p:nvSpPr>
          <p:cNvPr id="14" name="Content Placeholder 5"/>
          <p:cNvSpPr txBox="1">
            <a:spLocks/>
          </p:cNvSpPr>
          <p:nvPr/>
        </p:nvSpPr>
        <p:spPr>
          <a:xfrm>
            <a:off x="304800" y="1828800"/>
            <a:ext cx="5486400" cy="28141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itchFamily="34" charset="0"/>
              <a:buNone/>
              <a:defRPr/>
            </a:pPr>
            <a:r>
              <a:rPr lang="en-US" sz="1800" b="1" dirty="0">
                <a:solidFill>
                  <a:schemeClr val="tx2"/>
                </a:solidFill>
                <a:latin typeface="Helvetica"/>
                <a:cs typeface="Helvetica"/>
              </a:rPr>
              <a:t>Types of specialty investments:</a:t>
            </a:r>
          </a:p>
          <a:p>
            <a:pPr>
              <a:spcAft>
                <a:spcPts val="1200"/>
              </a:spcAft>
              <a:defRPr/>
            </a:pPr>
            <a:r>
              <a:rPr lang="en-US" sz="1800" dirty="0">
                <a:latin typeface="Helvetica"/>
                <a:cs typeface="Helvetica"/>
              </a:rPr>
              <a:t>Specialty bond funds</a:t>
            </a:r>
          </a:p>
          <a:p>
            <a:pPr lvl="1">
              <a:lnSpc>
                <a:spcPct val="150000"/>
              </a:lnSpc>
              <a:spcAft>
                <a:spcPts val="600"/>
              </a:spcAft>
              <a:defRPr/>
            </a:pPr>
            <a:r>
              <a:rPr lang="en-US" sz="1400" dirty="0">
                <a:latin typeface="Helvetica"/>
                <a:cs typeface="Helvetica"/>
              </a:rPr>
              <a:t>Professionally managed portfolios that invest in </a:t>
            </a:r>
            <a:br>
              <a:rPr lang="en-US" sz="1400" dirty="0">
                <a:latin typeface="Helvetica"/>
                <a:cs typeface="Helvetica"/>
              </a:rPr>
            </a:br>
            <a:r>
              <a:rPr lang="en-US" sz="1400" dirty="0">
                <a:latin typeface="Helvetica"/>
                <a:cs typeface="Helvetica"/>
              </a:rPr>
              <a:t>individual fixed-income securities</a:t>
            </a:r>
          </a:p>
          <a:p>
            <a:pPr lvl="1">
              <a:lnSpc>
                <a:spcPct val="150000"/>
              </a:lnSpc>
              <a:spcAft>
                <a:spcPts val="600"/>
              </a:spcAft>
              <a:defRPr/>
            </a:pPr>
            <a:r>
              <a:rPr lang="en-US" sz="1400" dirty="0">
                <a:latin typeface="Helvetica"/>
                <a:cs typeface="Helvetica"/>
              </a:rPr>
              <a:t>Typically focus on particular sector </a:t>
            </a:r>
          </a:p>
          <a:p>
            <a:pPr lvl="1">
              <a:lnSpc>
                <a:spcPct val="150000"/>
              </a:lnSpc>
              <a:spcAft>
                <a:spcPts val="600"/>
              </a:spcAft>
              <a:defRPr/>
            </a:pPr>
            <a:r>
              <a:rPr lang="en-US" sz="1400" dirty="0">
                <a:latin typeface="Helvetica"/>
                <a:cs typeface="Helvetica"/>
              </a:rPr>
              <a:t>Credit risk is dependent on underlying securities</a:t>
            </a:r>
          </a:p>
        </p:txBody>
      </p:sp>
      <p:pic>
        <p:nvPicPr>
          <p:cNvPr id="2" name="Picture 1" descr="Specialty Bond Funds"/>
          <p:cNvPicPr>
            <a:picLocks noChangeAspect="1"/>
          </p:cNvPicPr>
          <p:nvPr/>
        </p:nvPicPr>
        <p:blipFill rotWithShape="1">
          <a:blip r:embed="rId4"/>
          <a:srcRect l="51027"/>
          <a:stretch/>
        </p:blipFill>
        <p:spPr>
          <a:xfrm>
            <a:off x="5943600" y="2372789"/>
            <a:ext cx="2819400" cy="2270125"/>
          </a:xfrm>
          <a:prstGeom prst="rect">
            <a:avLst/>
          </a:prstGeom>
        </p:spPr>
      </p:pic>
      <p:sp>
        <p:nvSpPr>
          <p:cNvPr id="15" name="Rectangle 14"/>
          <p:cNvSpPr/>
          <p:nvPr/>
        </p:nvSpPr>
        <p:spPr>
          <a:xfrm>
            <a:off x="381000" y="5638800"/>
            <a:ext cx="8382000" cy="400110"/>
          </a:xfrm>
          <a:prstGeom prst="rect">
            <a:avLst/>
          </a:prstGeom>
        </p:spPr>
        <p:txBody>
          <a:bodyPr wrap="square">
            <a:spAutoFit/>
          </a:bodyPr>
          <a:lstStyle/>
          <a:p>
            <a:r>
              <a:rPr lang="en-US" sz="1000" dirty="0">
                <a:latin typeface="Helvetica"/>
                <a:cs typeface="Helvetica"/>
              </a:rPr>
              <a:t>Funds that invest in bonds are subject to certain risks including interest-rate risk, credit risk and inflation risk. As interest rates rise, the </a:t>
            </a:r>
            <a:br>
              <a:rPr lang="en-US" sz="1000" dirty="0">
                <a:latin typeface="Helvetica"/>
                <a:cs typeface="Helvetica"/>
              </a:rPr>
            </a:br>
            <a:r>
              <a:rPr lang="en-US" sz="1000" dirty="0">
                <a:latin typeface="Helvetica"/>
                <a:cs typeface="Helvetica"/>
              </a:rPr>
              <a:t>prices of bonds fall.</a:t>
            </a:r>
          </a:p>
        </p:txBody>
      </p:sp>
    </p:spTree>
    <p:extLst>
      <p:ext uri="{BB962C8B-B14F-4D97-AF65-F5344CB8AC3E}">
        <p14:creationId xmlns:p14="http://schemas.microsoft.com/office/powerpoint/2010/main" val="3131718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type="title" idx="4294967295"/>
          </p:nvPr>
        </p:nvSpPr>
        <p:spPr bwMode="auto">
          <a:xfrm>
            <a:off x="381000" y="13716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0" cap="none" spc="0" normalizeH="0" baseline="0" noProof="0" dirty="0">
                <a:ln>
                  <a:noFill/>
                </a:ln>
                <a:solidFill>
                  <a:srgbClr val="95BF7F"/>
                </a:solidFill>
                <a:effectLst/>
                <a:uLnTx/>
                <a:uFillTx/>
                <a:latin typeface="Helvetica"/>
                <a:ea typeface="+mn-ea"/>
                <a:cs typeface="Helvetica"/>
              </a:rPr>
              <a:t>6. </a:t>
            </a:r>
            <a:r>
              <a:rPr kumimoji="0" lang="en-US" sz="1800" b="1" i="0" u="none" strike="noStrike" kern="1200" cap="none" spc="0" normalizeH="0" baseline="0" noProof="0" dirty="0">
                <a:ln>
                  <a:noFill/>
                </a:ln>
                <a:solidFill>
                  <a:srgbClr val="95BF7F"/>
                </a:solidFill>
                <a:effectLst/>
                <a:uLnTx/>
                <a:uFillTx/>
                <a:latin typeface="Helvetica"/>
                <a:ea typeface="+mn-ea"/>
                <a:cs typeface="Helvetica"/>
              </a:rPr>
              <a:t>Understand The Environment (Continued)    </a:t>
            </a:r>
            <a:endParaRPr kumimoji="0" lang="en-US" sz="1800" b="1" i="0" u="none" strike="noStrike" kern="0" cap="none" spc="0" normalizeH="0" baseline="0" noProof="0" dirty="0">
              <a:ln>
                <a:noFill/>
              </a:ln>
              <a:solidFill>
                <a:srgbClr val="95BF7F"/>
              </a:solidFill>
              <a:effectLst/>
              <a:uLnTx/>
              <a:uFillTx/>
              <a:latin typeface="Helvetica"/>
              <a:ea typeface="+mn-ea"/>
              <a:cs typeface="Helvetica"/>
            </a:endParaRPr>
          </a:p>
        </p:txBody>
      </p:sp>
      <p:sp>
        <p:nvSpPr>
          <p:cNvPr id="13" name="Rectangle 12">
            <a:extLst>
              <a:ext uri="{C183D7F6-B498-43B3-948B-1728B52AA6E4}">
                <adec:decorative xmlns:adec="http://schemas.microsoft.com/office/drawing/2017/decorative" val="1"/>
              </a:ext>
            </a:extLst>
          </p:cNvPr>
          <p:cNvSpPr/>
          <p:nvPr/>
        </p:nvSpPr>
        <p:spPr>
          <a:xfrm>
            <a:off x="5943600" y="1371600"/>
            <a:ext cx="2819400" cy="656167"/>
          </a:xfrm>
          <a:prstGeom prst="rect">
            <a:avLst/>
          </a:prstGeom>
          <a:solidFill>
            <a:srgbClr val="EDF5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372" y="1447339"/>
            <a:ext cx="497346" cy="504688"/>
          </a:xfrm>
          <a:prstGeom prst="rect">
            <a:avLst/>
          </a:prstGeom>
        </p:spPr>
      </p:pic>
      <p:sp>
        <p:nvSpPr>
          <p:cNvPr id="15" name="Content Placeholder 4"/>
          <p:cNvSpPr txBox="1">
            <a:spLocks/>
          </p:cNvSpPr>
          <p:nvPr/>
        </p:nvSpPr>
        <p:spPr bwMode="auto">
          <a:xfrm>
            <a:off x="6667503" y="1432983"/>
            <a:ext cx="1905000" cy="533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defRPr/>
            </a:pPr>
            <a:r>
              <a:rPr lang="en-US" b="1" kern="0" dirty="0">
                <a:solidFill>
                  <a:srgbClr val="54B948"/>
                </a:solidFill>
                <a:latin typeface="Helvetica"/>
                <a:cs typeface="Helvetica"/>
              </a:rPr>
              <a:t>Compass Point 6</a:t>
            </a:r>
          </a:p>
        </p:txBody>
      </p:sp>
      <p:sp>
        <p:nvSpPr>
          <p:cNvPr id="10" name="Content Placeholder 5"/>
          <p:cNvSpPr txBox="1">
            <a:spLocks/>
          </p:cNvSpPr>
          <p:nvPr/>
        </p:nvSpPr>
        <p:spPr>
          <a:xfrm>
            <a:off x="304800" y="1828800"/>
            <a:ext cx="5486400" cy="3657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itchFamily="34" charset="0"/>
              <a:buNone/>
              <a:defRPr/>
            </a:pPr>
            <a:r>
              <a:rPr lang="en-US" sz="1800" b="1" dirty="0">
                <a:solidFill>
                  <a:schemeClr val="tx2"/>
                </a:solidFill>
                <a:latin typeface="Helvetica"/>
                <a:cs typeface="Helvetica"/>
              </a:rPr>
              <a:t>How funds are managed:</a:t>
            </a:r>
          </a:p>
          <a:p>
            <a:pPr>
              <a:spcAft>
                <a:spcPts val="600"/>
              </a:spcAft>
              <a:defRPr/>
            </a:pPr>
            <a:r>
              <a:rPr lang="en-US" sz="1800" dirty="0">
                <a:latin typeface="Helvetica"/>
                <a:cs typeface="Helvetica"/>
              </a:rPr>
              <a:t>Actively</a:t>
            </a:r>
          </a:p>
          <a:p>
            <a:pPr lvl="1">
              <a:lnSpc>
                <a:spcPct val="120000"/>
              </a:lnSpc>
              <a:spcAft>
                <a:spcPts val="600"/>
              </a:spcAft>
              <a:defRPr/>
            </a:pPr>
            <a:r>
              <a:rPr lang="en-US" sz="1400" dirty="0">
                <a:latin typeface="Helvetica"/>
                <a:cs typeface="Helvetica"/>
              </a:rPr>
              <a:t>Professional fund manager builds portfolio of </a:t>
            </a:r>
            <a:br>
              <a:rPr lang="en-US" sz="1400" dirty="0">
                <a:latin typeface="Helvetica"/>
                <a:cs typeface="Helvetica"/>
              </a:rPr>
            </a:br>
            <a:r>
              <a:rPr lang="en-US" sz="1400" dirty="0">
                <a:latin typeface="Helvetica"/>
                <a:cs typeface="Helvetica"/>
              </a:rPr>
              <a:t>individual securities</a:t>
            </a:r>
          </a:p>
          <a:p>
            <a:pPr lvl="1">
              <a:lnSpc>
                <a:spcPct val="120000"/>
              </a:lnSpc>
              <a:spcAft>
                <a:spcPts val="600"/>
              </a:spcAft>
              <a:defRPr/>
            </a:pPr>
            <a:r>
              <a:rPr lang="en-US" sz="1400" dirty="0">
                <a:latin typeface="Helvetica"/>
                <a:cs typeface="Helvetica"/>
              </a:rPr>
              <a:t>Goal is to outperform the general market or indexes</a:t>
            </a:r>
          </a:p>
          <a:p>
            <a:pPr lvl="1">
              <a:lnSpc>
                <a:spcPct val="120000"/>
              </a:lnSpc>
              <a:spcAft>
                <a:spcPts val="600"/>
              </a:spcAft>
              <a:defRPr/>
            </a:pPr>
            <a:r>
              <a:rPr lang="en-US" sz="1400" dirty="0">
                <a:latin typeface="Helvetica"/>
                <a:cs typeface="Helvetica"/>
              </a:rPr>
              <a:t>Expenses are higher than passively managed funds</a:t>
            </a:r>
          </a:p>
          <a:p>
            <a:pPr>
              <a:spcAft>
                <a:spcPts val="600"/>
              </a:spcAft>
              <a:defRPr/>
            </a:pPr>
            <a:r>
              <a:rPr lang="en-US" sz="1800" dirty="0">
                <a:latin typeface="Helvetica"/>
                <a:cs typeface="Helvetica"/>
              </a:rPr>
              <a:t>Passively or indexed</a:t>
            </a:r>
          </a:p>
          <a:p>
            <a:pPr lvl="1">
              <a:lnSpc>
                <a:spcPct val="120000"/>
              </a:lnSpc>
              <a:spcAft>
                <a:spcPts val="600"/>
              </a:spcAft>
              <a:defRPr/>
            </a:pPr>
            <a:r>
              <a:rPr lang="en-US" sz="1400" dirty="0">
                <a:latin typeface="Helvetica"/>
                <a:cs typeface="Helvetica"/>
              </a:rPr>
              <a:t>Manager tracks the performance of a benchmark</a:t>
            </a:r>
          </a:p>
          <a:p>
            <a:pPr lvl="1">
              <a:lnSpc>
                <a:spcPct val="120000"/>
              </a:lnSpc>
              <a:spcAft>
                <a:spcPts val="600"/>
              </a:spcAft>
              <a:defRPr/>
            </a:pPr>
            <a:r>
              <a:rPr lang="en-US" sz="1400" dirty="0">
                <a:latin typeface="Helvetica"/>
                <a:cs typeface="Helvetica"/>
              </a:rPr>
              <a:t>Goal is to keep pace with the market</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3737" r="13304"/>
          <a:stretch/>
        </p:blipFill>
        <p:spPr>
          <a:xfrm>
            <a:off x="5943600" y="2372789"/>
            <a:ext cx="2819400" cy="2268141"/>
          </a:xfrm>
          <a:prstGeom prst="rect">
            <a:avLst/>
          </a:prstGeom>
        </p:spPr>
      </p:pic>
    </p:spTree>
    <p:extLst>
      <p:ext uri="{BB962C8B-B14F-4D97-AF65-F5344CB8AC3E}">
        <p14:creationId xmlns:p14="http://schemas.microsoft.com/office/powerpoint/2010/main" val="741111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C9C841-EF74-C003-B30E-141047AA97EF}"/>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Thank You!</a:t>
            </a:r>
          </a:p>
        </p:txBody>
      </p:sp>
      <p:sp>
        <p:nvSpPr>
          <p:cNvPr id="2" name="TextBox 1"/>
          <p:cNvSpPr txBox="1"/>
          <p:nvPr/>
        </p:nvSpPr>
        <p:spPr>
          <a:xfrm>
            <a:off x="304800" y="1295399"/>
            <a:ext cx="4694712" cy="2290949"/>
          </a:xfrm>
          <a:prstGeom prst="rect">
            <a:avLst/>
          </a:prstGeom>
          <a:noFill/>
        </p:spPr>
        <p:txBody>
          <a:bodyPr wrap="square" rtlCol="0">
            <a:noAutofit/>
          </a:bodyPr>
          <a:lstStyle/>
          <a:p>
            <a:pPr>
              <a:spcAft>
                <a:spcPts val="1200"/>
              </a:spcAft>
            </a:pPr>
            <a:r>
              <a:rPr lang="en-US" sz="2800" b="1" dirty="0">
                <a:solidFill>
                  <a:schemeClr val="tx1">
                    <a:lumMod val="65000"/>
                    <a:lumOff val="35000"/>
                  </a:schemeClr>
                </a:solidFill>
                <a:latin typeface="Helvetica"/>
                <a:cs typeface="Helvetica"/>
              </a:rPr>
              <a:t>Thank you!</a:t>
            </a:r>
            <a:endParaRPr lang="en-US" sz="2000" dirty="0">
              <a:solidFill>
                <a:schemeClr val="tx1">
                  <a:lumMod val="65000"/>
                  <a:lumOff val="35000"/>
                </a:schemeClr>
              </a:solidFill>
              <a:latin typeface="Helvetica"/>
              <a:cs typeface="Helvetica"/>
            </a:endParaRPr>
          </a:p>
          <a:p>
            <a:pPr>
              <a:lnSpc>
                <a:spcPct val="150000"/>
              </a:lnSpc>
              <a:spcAft>
                <a:spcPts val="1200"/>
              </a:spcAft>
            </a:pPr>
            <a:r>
              <a:rPr lang="en-US" dirty="0">
                <a:solidFill>
                  <a:srgbClr val="000000"/>
                </a:solidFill>
                <a:latin typeface="Helvetica"/>
                <a:cs typeface="Helvetica"/>
              </a:rPr>
              <a:t>For more information, planning </a:t>
            </a:r>
            <a:br>
              <a:rPr lang="en-US" dirty="0">
                <a:solidFill>
                  <a:srgbClr val="000000"/>
                </a:solidFill>
                <a:latin typeface="Helvetica"/>
                <a:cs typeface="Helvetica"/>
              </a:rPr>
            </a:br>
            <a:r>
              <a:rPr lang="en-US" dirty="0">
                <a:solidFill>
                  <a:srgbClr val="000000"/>
                </a:solidFill>
                <a:latin typeface="Helvetica"/>
                <a:cs typeface="Helvetica"/>
              </a:rPr>
              <a:t>tools and calculators, visit: </a:t>
            </a:r>
            <a:br>
              <a:rPr lang="en-US" dirty="0">
                <a:solidFill>
                  <a:srgbClr val="000000"/>
                </a:solidFill>
                <a:latin typeface="Helvetica"/>
                <a:cs typeface="Helvetica"/>
              </a:rPr>
            </a:br>
            <a:r>
              <a:rPr lang="en-US" b="1" u="sng" dirty="0">
                <a:uFill>
                  <a:solidFill>
                    <a:schemeClr val="bg1"/>
                  </a:solidFill>
                </a:uFill>
                <a:latin typeface="Helvetica"/>
                <a:cs typeface="Helvetica"/>
                <a:hlinkClick r:id="rId3" tooltip="http://www.standard.com/retirement/education">
                  <a:extLst>
                    <a:ext uri="{A12FA001-AC4F-418D-AE19-62706E023703}">
                      <ahyp:hlinkClr xmlns:ahyp="http://schemas.microsoft.com/office/drawing/2018/hyperlinkcolor" val="tx"/>
                    </a:ext>
                  </a:extLst>
                </a:hlinkClick>
              </a:rPr>
              <a:t>www.standard.com/retirement/education</a:t>
            </a:r>
            <a:endParaRPr lang="en-US" b="1" u="sng" dirty="0">
              <a:uFill>
                <a:solidFill>
                  <a:schemeClr val="bg1"/>
                </a:solidFill>
              </a:uFill>
              <a:latin typeface="Helvetica"/>
              <a:cs typeface="Helvetica"/>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4966" t="11997" r="9498" b="33252"/>
          <a:stretch/>
        </p:blipFill>
        <p:spPr>
          <a:xfrm>
            <a:off x="5435600" y="1381760"/>
            <a:ext cx="3413760" cy="46837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32848" b="19959"/>
          <a:stretch/>
        </p:blipFill>
        <p:spPr>
          <a:xfrm>
            <a:off x="0" y="3975100"/>
            <a:ext cx="9144000" cy="2882901"/>
          </a:xfrm>
          <a:prstGeom prst="rect">
            <a:avLst/>
          </a:prstGeom>
        </p:spPr>
      </p:pic>
      <p:sp>
        <p:nvSpPr>
          <p:cNvPr id="11" name="Content Placeholder 4"/>
          <p:cNvSpPr txBox="1">
            <a:spLocks noGrp="1"/>
          </p:cNvSpPr>
          <p:nvPr>
            <p:ph type="title" idx="4294967295"/>
          </p:nvPr>
        </p:nvSpPr>
        <p:spPr>
          <a:xfrm>
            <a:off x="251178" y="1253067"/>
            <a:ext cx="6400800" cy="457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Helvetica"/>
                <a:ea typeface="+mn-ea"/>
                <a:cs typeface="Helvetica"/>
              </a:rPr>
              <a:t>Presented by…</a:t>
            </a:r>
          </a:p>
        </p:txBody>
      </p:sp>
      <p:sp>
        <p:nvSpPr>
          <p:cNvPr id="12" name="Content Placeholder 1"/>
          <p:cNvSpPr txBox="1">
            <a:spLocks/>
          </p:cNvSpPr>
          <p:nvPr/>
        </p:nvSpPr>
        <p:spPr>
          <a:xfrm>
            <a:off x="228600" y="1828800"/>
            <a:ext cx="4922378" cy="1900052"/>
          </a:xfrm>
          <a:prstGeom prst="rect">
            <a:avLst/>
          </a:prstGeom>
        </p:spPr>
        <p:txBody>
          <a:bodyPr/>
          <a:lstStyle/>
          <a:p>
            <a:pPr marL="233363" marR="0" lvl="0" indent="-233363" algn="l" defTabSz="914400" rtl="0" eaLnBrk="1" fontAlgn="auto" latinLnBrk="0" hangingPunct="1">
              <a:lnSpc>
                <a:spcPct val="100000"/>
              </a:lnSpc>
              <a:spcBef>
                <a:spcPct val="20000"/>
              </a:spcBef>
              <a:spcAft>
                <a:spcPts val="300"/>
              </a:spcAft>
              <a:buClr>
                <a:srgbClr val="54B948"/>
              </a:buClr>
              <a:buSzTx/>
              <a:buFont typeface="Arial" pitchFamily="34" charset="0"/>
              <a:buChar char="•"/>
              <a:tabLst/>
              <a:defRPr/>
            </a:pPr>
            <a:r>
              <a:rPr lang="en-US" dirty="0">
                <a:solidFill>
                  <a:srgbClr val="422A22"/>
                </a:solidFill>
                <a:latin typeface="Helvetica"/>
                <a:cs typeface="Helvetica"/>
              </a:rPr>
              <a:t>[Presenter’s name]</a:t>
            </a:r>
            <a:endParaRPr kumimoji="0" lang="en-US" b="0" i="0" u="none" strike="noStrike" kern="1200" cap="none" spc="0" normalizeH="0" baseline="0" noProof="0" dirty="0">
              <a:ln>
                <a:noFill/>
              </a:ln>
              <a:solidFill>
                <a:srgbClr val="422A22"/>
              </a:solidFill>
              <a:effectLst/>
              <a:uLnTx/>
              <a:uFillTx/>
              <a:latin typeface="Helvetica"/>
              <a:cs typeface="Helvetica"/>
            </a:endParaRPr>
          </a:p>
          <a:p>
            <a:pPr marL="233363" marR="0" lvl="0" indent="-233363" algn="l" defTabSz="914400" rtl="0" eaLnBrk="1" fontAlgn="auto" latinLnBrk="0" hangingPunct="1">
              <a:lnSpc>
                <a:spcPct val="100000"/>
              </a:lnSpc>
              <a:spcBef>
                <a:spcPct val="20000"/>
              </a:spcBef>
              <a:spcAft>
                <a:spcPts val="1800"/>
              </a:spcAft>
              <a:buClr>
                <a:srgbClr val="54B948"/>
              </a:buClr>
              <a:buSzTx/>
              <a:buFont typeface="Arial" pitchFamily="34" charset="0"/>
              <a:buChar char="•"/>
              <a:tabLst/>
              <a:defRPr/>
            </a:pPr>
            <a:r>
              <a:rPr kumimoji="0" lang="en-US" b="0" i="0" u="none" strike="noStrike" kern="1200" cap="none" spc="0" normalizeH="0" baseline="0" noProof="0" dirty="0">
                <a:ln>
                  <a:noFill/>
                </a:ln>
                <a:solidFill>
                  <a:srgbClr val="422A22"/>
                </a:solidFill>
                <a:effectLst/>
                <a:uLnTx/>
                <a:uFillTx/>
                <a:latin typeface="Helvetica"/>
                <a:cs typeface="Helvetica"/>
              </a:rPr>
              <a:t>[Presenter’s title]</a:t>
            </a:r>
          </a:p>
          <a:p>
            <a:pPr marL="233363" marR="0" lvl="0" indent="-233363" algn="l" defTabSz="914400" rtl="0" eaLnBrk="1" fontAlgn="auto" latinLnBrk="0" hangingPunct="1">
              <a:lnSpc>
                <a:spcPct val="100000"/>
              </a:lnSpc>
              <a:spcBef>
                <a:spcPct val="20000"/>
              </a:spcBef>
              <a:spcAft>
                <a:spcPts val="300"/>
              </a:spcAft>
              <a:buClr>
                <a:srgbClr val="54B948"/>
              </a:buClr>
              <a:buSzTx/>
              <a:buFont typeface="Arial" pitchFamily="34" charset="0"/>
              <a:buChar char="•"/>
              <a:tabLst/>
              <a:defRPr/>
            </a:pPr>
            <a:r>
              <a:rPr lang="en-US" dirty="0">
                <a:solidFill>
                  <a:srgbClr val="422A22"/>
                </a:solidFill>
                <a:latin typeface="Helvetica"/>
                <a:cs typeface="Helvetica"/>
              </a:rPr>
              <a:t>[Presenter’s name]</a:t>
            </a:r>
            <a:endParaRPr kumimoji="0" lang="en-US" b="0" i="0" u="none" strike="noStrike" kern="1200" cap="none" spc="0" normalizeH="0" baseline="0" noProof="0" dirty="0">
              <a:ln>
                <a:noFill/>
              </a:ln>
              <a:solidFill>
                <a:srgbClr val="422A22"/>
              </a:solidFill>
              <a:effectLst/>
              <a:uLnTx/>
              <a:uFillTx/>
              <a:latin typeface="Helvetica"/>
              <a:cs typeface="Helvetica"/>
            </a:endParaRPr>
          </a:p>
          <a:p>
            <a:pPr marL="233363" marR="0" lvl="0" indent="-233363" algn="l" defTabSz="914400" rtl="0" eaLnBrk="1" fontAlgn="auto" latinLnBrk="0" hangingPunct="1">
              <a:lnSpc>
                <a:spcPct val="100000"/>
              </a:lnSpc>
              <a:spcBef>
                <a:spcPct val="20000"/>
              </a:spcBef>
              <a:spcAft>
                <a:spcPts val="300"/>
              </a:spcAft>
              <a:buClr>
                <a:srgbClr val="54B948"/>
              </a:buClr>
              <a:buSzTx/>
              <a:buFont typeface="Arial" pitchFamily="34" charset="0"/>
              <a:buChar char="•"/>
              <a:tabLst/>
              <a:defRPr/>
            </a:pPr>
            <a:r>
              <a:rPr kumimoji="0" lang="en-US" b="0" i="0" u="none" strike="noStrike" kern="1200" cap="none" spc="0" normalizeH="0" baseline="0" noProof="0" dirty="0">
                <a:ln>
                  <a:noFill/>
                </a:ln>
                <a:solidFill>
                  <a:srgbClr val="422A22"/>
                </a:solidFill>
                <a:effectLst/>
                <a:uLnTx/>
                <a:uFillTx/>
                <a:latin typeface="Helvetica"/>
                <a:cs typeface="Helvetica"/>
              </a:rPr>
              <a:t>[Presenter’s title]</a:t>
            </a:r>
          </a:p>
          <a:p>
            <a:pPr marL="233363" marR="0" lvl="0" indent="-233363" algn="l" defTabSz="914400" rtl="0" eaLnBrk="1" fontAlgn="auto" latinLnBrk="0" hangingPunct="1">
              <a:lnSpc>
                <a:spcPct val="100000"/>
              </a:lnSpc>
              <a:spcBef>
                <a:spcPct val="20000"/>
              </a:spcBef>
              <a:spcAft>
                <a:spcPts val="300"/>
              </a:spcAft>
              <a:buClrTx/>
              <a:buSzTx/>
              <a:buFont typeface="Arial" pitchFamily="34" charset="0"/>
              <a:buChar char="•"/>
              <a:tabLst/>
              <a:defRPr/>
            </a:pPr>
            <a:endParaRPr kumimoji="0" lang="en-US" sz="1600" b="0" i="0" u="none" strike="noStrike" kern="1200" cap="none" spc="0" normalizeH="0" baseline="0" noProof="0" dirty="0">
              <a:ln>
                <a:noFill/>
              </a:ln>
              <a:solidFill>
                <a:srgbClr val="422A22"/>
              </a:solidFill>
              <a:effectLst/>
              <a:uLnTx/>
              <a:uFillTx/>
              <a:latin typeface="Helvetica"/>
              <a:cs typeface="Helvetica"/>
            </a:endParaRPr>
          </a:p>
          <a:p>
            <a:pPr marL="233363" marR="0" lvl="0" indent="-233363" algn="l" defTabSz="914400" rtl="0" eaLnBrk="1" fontAlgn="auto" latinLnBrk="0" hangingPunct="1">
              <a:lnSpc>
                <a:spcPct val="100000"/>
              </a:lnSpc>
              <a:spcBef>
                <a:spcPct val="20000"/>
              </a:spcBef>
              <a:spcAft>
                <a:spcPts val="300"/>
              </a:spcAft>
              <a:buClrTx/>
              <a:buSzTx/>
              <a:buFont typeface="Arial" pitchFamily="34" charset="0"/>
              <a:buChar char="•"/>
              <a:tabLst/>
              <a:defRPr/>
            </a:pPr>
            <a:endParaRPr kumimoji="0" lang="en-US" sz="1600" b="0" i="0" u="none" strike="noStrike" kern="1200" cap="none" spc="0" normalizeH="0" baseline="0" noProof="0" dirty="0">
              <a:ln>
                <a:noFill/>
              </a:ln>
              <a:solidFill>
                <a:srgbClr val="422A22"/>
              </a:solidFill>
              <a:effectLst/>
              <a:uLnTx/>
              <a:uFillTx/>
              <a:latin typeface="Helvetica"/>
              <a:cs typeface="Helvetica"/>
            </a:endParaRPr>
          </a:p>
        </p:txBody>
      </p:sp>
      <p:pic>
        <p:nvPicPr>
          <p:cNvPr id="16" name="Picture 1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2463" y="152400"/>
            <a:ext cx="1136646" cy="73755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47900" y="2552700"/>
            <a:ext cx="4648200" cy="1752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lumMod val="65000"/>
                    <a:lumOff val="35000"/>
                  </a:schemeClr>
                </a:solidFill>
                <a:effectLst/>
                <a:uLnTx/>
                <a:uFillTx/>
                <a:latin typeface="Helvetica"/>
                <a:ea typeface="+mn-ea"/>
                <a:cs typeface="Helvetica"/>
              </a:rPr>
              <a:t>Questions?</a:t>
            </a:r>
          </a:p>
        </p:txBody>
      </p:sp>
    </p:spTree>
    <p:extLst>
      <p:ext uri="{BB962C8B-B14F-4D97-AF65-F5344CB8AC3E}">
        <p14:creationId xmlns:p14="http://schemas.microsoft.com/office/powerpoint/2010/main" val="2916737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E4F0-4FB5-1B8A-EADC-CD0D2C2628D9}"/>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b="1" dirty="0">
                <a:solidFill>
                  <a:schemeClr val="tx1">
                    <a:lumMod val="65000"/>
                    <a:lumOff val="35000"/>
                  </a:schemeClr>
                </a:solidFill>
                <a:latin typeface="Helvetica"/>
                <a:cs typeface="Helvetica"/>
              </a:rPr>
              <a:t>Employers and plan participants</a:t>
            </a:r>
            <a:endParaRPr lang="en-US" dirty="0"/>
          </a:p>
        </p:txBody>
      </p:sp>
      <p:sp>
        <p:nvSpPr>
          <p:cNvPr id="5" name="Rectangle 4">
            <a:extLst>
              <a:ext uri="{C183D7F6-B498-43B3-948B-1728B52AA6E4}">
                <adec:decorative xmlns:adec="http://schemas.microsoft.com/office/drawing/2017/decorative" val="1"/>
              </a:ext>
            </a:extLst>
          </p:cNvPr>
          <p:cNvSpPr/>
          <p:nvPr/>
        </p:nvSpPr>
        <p:spPr bwMode="auto">
          <a:xfrm>
            <a:off x="0" y="3962400"/>
            <a:ext cx="9144000" cy="2895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cs typeface="ＭＳ Ｐゴシック" pitchFamily="-16" charset="-128"/>
            </a:endParaRPr>
          </a:p>
        </p:txBody>
      </p:sp>
      <p:sp>
        <p:nvSpPr>
          <p:cNvPr id="4" name="Text Placeholder 3"/>
          <p:cNvSpPr>
            <a:spLocks noGrp="1"/>
          </p:cNvSpPr>
          <p:nvPr>
            <p:ph type="body" sz="quarter" idx="4294967295"/>
          </p:nvPr>
        </p:nvSpPr>
        <p:spPr>
          <a:xfrm>
            <a:off x="546265" y="1676400"/>
            <a:ext cx="8229600" cy="4038600"/>
          </a:xfrm>
          <a:solidFill>
            <a:schemeClr val="bg1"/>
          </a:solidFill>
        </p:spPr>
        <p:txBody>
          <a:bodyPr>
            <a:normAutofit fontScale="47500" lnSpcReduction="20000"/>
          </a:bodyPr>
          <a:lstStyle/>
          <a:p>
            <a:pPr marL="0" lvl="0" indent="0">
              <a:lnSpc>
                <a:spcPct val="134000"/>
              </a:lnSpc>
              <a:spcBef>
                <a:spcPct val="0"/>
              </a:spcBef>
              <a:spcAft>
                <a:spcPts val="1200"/>
              </a:spcAft>
              <a:buNone/>
            </a:pPr>
            <a:r>
              <a:rPr lang="en-US" sz="3600" b="1" dirty="0">
                <a:solidFill>
                  <a:schemeClr val="tx1">
                    <a:lumMod val="65000"/>
                    <a:lumOff val="35000"/>
                  </a:schemeClr>
                </a:solidFill>
                <a:latin typeface="Helvetica"/>
                <a:cs typeface="Helvetica"/>
              </a:rPr>
              <a:t>Employers and plan participants should carefully consider the investment objectives, risks, charges and expenses of the investment options offered under the retirement plan before investing. The prospectuses for the individual mutual funds and each available investment option in the group annuity contain this and other important information. Prospectuses may be obtained by calling 877.805.1127. Please read the prospectus carefully before investing. Investments are subject to market risk and fluctuate in value.</a:t>
            </a:r>
          </a:p>
          <a:p>
            <a:pPr marL="0" lvl="0" indent="0">
              <a:spcBef>
                <a:spcPct val="0"/>
              </a:spcBef>
            </a:pPr>
            <a:endParaRPr lang="en-US" sz="2000" dirty="0">
              <a:solidFill>
                <a:schemeClr val="tx1">
                  <a:lumMod val="65000"/>
                  <a:lumOff val="35000"/>
                </a:schemeClr>
              </a:solidFill>
              <a:latin typeface="Helvetica"/>
              <a:ea typeface="ＭＳ Ｐゴシック" pitchFamily="-96" charset="-128"/>
              <a:cs typeface="Helvetica"/>
            </a:endParaRPr>
          </a:p>
          <a:p>
            <a:pPr marL="0" lvl="0" indent="0">
              <a:lnSpc>
                <a:spcPct val="134000"/>
              </a:lnSpc>
              <a:spcBef>
                <a:spcPct val="0"/>
              </a:spcBef>
              <a:buNone/>
            </a:pPr>
            <a:r>
              <a:rPr lang="en-US" sz="2500" dirty="0">
                <a:solidFill>
                  <a:schemeClr val="tx1">
                    <a:lumMod val="65000"/>
                    <a:lumOff val="35000"/>
                  </a:schemeClr>
                </a:solidFill>
                <a:latin typeface="Helvetica"/>
                <a:cs typeface="Helvetica"/>
              </a:rPr>
              <a:t>The Standard is the marketing name for StanCorp Financial Group, Inc. and its subsidiaries. StanCorp Equities, Inc., member FINRA, wholesales a group annuity contract issued by Standard Insurance Company and a mutual fund trust platform for retirement plans. Third-party administrative services are provided by Standard Retirement Services, Inc. Investment advisory services are provided by StanCorp Investment Advisers, Inc., a registered investment advisor. StanCorp Equities, Inc., Standard Insurance Company, Standard Retirement Services, Inc. and StanCorp Investment Advisers, Inc. are subsidiaries of StanCorp Financial Group, Inc. and all are Oregon corporations.</a:t>
            </a:r>
            <a:endParaRPr lang="en-US" sz="2500" dirty="0">
              <a:solidFill>
                <a:schemeClr val="tx1">
                  <a:lumMod val="65000"/>
                  <a:lumOff val="35000"/>
                </a:schemeClr>
              </a:solidFill>
              <a:latin typeface="Helvetica"/>
              <a:ea typeface="ＭＳ Ｐゴシック" pitchFamily="-96" charset="-128"/>
              <a:cs typeface="Helvetica"/>
            </a:endParaRPr>
          </a:p>
        </p:txBody>
      </p:sp>
      <p:sp>
        <p:nvSpPr>
          <p:cNvPr id="6" name="Text Box 12"/>
          <p:cNvSpPr txBox="1">
            <a:spLocks noChangeArrowheads="1"/>
          </p:cNvSpPr>
          <p:nvPr/>
        </p:nvSpPr>
        <p:spPr bwMode="auto">
          <a:xfrm>
            <a:off x="6934200" y="6230779"/>
            <a:ext cx="2057400" cy="246221"/>
          </a:xfrm>
          <a:prstGeom prst="rect">
            <a:avLst/>
          </a:prstGeom>
          <a:noFill/>
          <a:ln w="9525">
            <a:noFill/>
            <a:miter lim="800000"/>
            <a:headEnd/>
            <a:tailEnd/>
          </a:ln>
        </p:spPr>
        <p:txBody>
          <a:bodyPr wrap="square">
            <a:spAutoFit/>
          </a:bodyPr>
          <a:lstStyle/>
          <a:p>
            <a:pPr lvl="0" algn="r">
              <a:spcBef>
                <a:spcPct val="50000"/>
              </a:spcBef>
              <a:defRPr/>
            </a:pPr>
            <a:r>
              <a:rPr lang="en-US" sz="1000" kern="0" dirty="0">
                <a:solidFill>
                  <a:srgbClr val="131313"/>
                </a:solidFill>
                <a:latin typeface="Helvetica"/>
                <a:cs typeface="Helvetica"/>
              </a:rPr>
              <a:t>RP 17240-PPT (8/14)</a:t>
            </a:r>
            <a:endParaRPr lang="en-US" sz="1400" kern="0" dirty="0">
              <a:solidFill>
                <a:srgbClr val="131313"/>
              </a:solidFill>
              <a:latin typeface="Helvetica"/>
              <a:cs typeface="Helvetic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noGrp="1"/>
          </p:cNvSpPr>
          <p:nvPr>
            <p:ph type="title" idx="4294967295"/>
          </p:nvPr>
        </p:nvSpPr>
        <p:spPr bwMode="auto">
          <a:xfrm>
            <a:off x="381000" y="13716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0" cap="none" spc="0" normalizeH="0" baseline="0" noProof="0" dirty="0">
                <a:ln>
                  <a:noFill/>
                </a:ln>
                <a:solidFill>
                  <a:srgbClr val="131313"/>
                </a:solidFill>
                <a:effectLst/>
                <a:uLnTx/>
                <a:uFillTx/>
                <a:latin typeface="Helvetica"/>
                <a:ea typeface="+mn-ea"/>
                <a:cs typeface="Helvetica"/>
              </a:rPr>
              <a:t>Navigating Specialty Sector Investing</a:t>
            </a:r>
          </a:p>
        </p:txBody>
      </p:sp>
      <p:sp>
        <p:nvSpPr>
          <p:cNvPr id="10" name="Content Placeholder 5"/>
          <p:cNvSpPr>
            <a:spLocks noGrp="1"/>
          </p:cNvSpPr>
          <p:nvPr>
            <p:ph idx="4294967295"/>
          </p:nvPr>
        </p:nvSpPr>
        <p:spPr>
          <a:xfrm>
            <a:off x="304800" y="1828800"/>
            <a:ext cx="5846618" cy="3048000"/>
          </a:xfrm>
          <a:prstGeom prst="rect">
            <a:avLst/>
          </a:prstGeom>
        </p:spPr>
        <p:txBody>
          <a:bodyPr/>
          <a:lstStyle/>
          <a:p>
            <a:pPr marL="0" marR="0" lvl="0" indent="0" defTabSz="914400" eaLnBrk="1" fontAlgn="auto" latinLnBrk="0" hangingPunct="1">
              <a:lnSpc>
                <a:spcPct val="150000"/>
              </a:lnSpc>
              <a:spcBef>
                <a:spcPts val="0"/>
              </a:spcBef>
              <a:spcAft>
                <a:spcPts val="600"/>
              </a:spcAft>
              <a:buClrTx/>
              <a:buSzTx/>
              <a:buFontTx/>
              <a:buNone/>
              <a:tabLst/>
              <a:defRPr/>
            </a:pPr>
            <a:r>
              <a:rPr kumimoji="0" lang="en-US" sz="2000" b="1" i="0" u="none" strike="noStrike" kern="0" cap="none" spc="0" normalizeH="0" baseline="0" noProof="0" dirty="0">
                <a:ln>
                  <a:noFill/>
                </a:ln>
                <a:solidFill>
                  <a:schemeClr val="tx2"/>
                </a:solidFill>
                <a:effectLst/>
                <a:uLnTx/>
                <a:uFillTx/>
                <a:latin typeface="Helvetica"/>
                <a:cs typeface="Helvetica"/>
              </a:rPr>
              <a:t>This workshop will explore how to:</a:t>
            </a:r>
          </a:p>
          <a:p>
            <a:pPr>
              <a:lnSpc>
                <a:spcPct val="120000"/>
              </a:lnSpc>
              <a:spcBef>
                <a:spcPts val="0"/>
              </a:spcBef>
              <a:buClr>
                <a:srgbClr val="54B948"/>
              </a:buClr>
              <a:buFont typeface="+mj-lt"/>
              <a:buAutoNum type="arabicPeriod"/>
              <a:defRPr/>
            </a:pPr>
            <a:r>
              <a:rPr lang="en-US" sz="1800" dirty="0">
                <a:latin typeface="Helvetica"/>
                <a:cs typeface="Helvetica"/>
              </a:rPr>
              <a:t>Be realistic about your knowledge, time and interest</a:t>
            </a:r>
          </a:p>
          <a:p>
            <a:pPr>
              <a:lnSpc>
                <a:spcPct val="120000"/>
              </a:lnSpc>
              <a:buClr>
                <a:srgbClr val="54B948"/>
              </a:buClr>
              <a:buFont typeface="+mj-lt"/>
              <a:buAutoNum type="arabicPeriod"/>
            </a:pPr>
            <a:r>
              <a:rPr lang="en-US" sz="1800" dirty="0">
                <a:latin typeface="Helvetica"/>
                <a:cs typeface="Helvetica"/>
              </a:rPr>
              <a:t>Build a balanced portfolio</a:t>
            </a:r>
          </a:p>
          <a:p>
            <a:pPr>
              <a:lnSpc>
                <a:spcPct val="120000"/>
              </a:lnSpc>
              <a:buClr>
                <a:srgbClr val="54B948"/>
              </a:buClr>
              <a:buFont typeface="+mj-lt"/>
              <a:buAutoNum type="arabicPeriod"/>
            </a:pPr>
            <a:r>
              <a:rPr lang="en-US" sz="1800" dirty="0">
                <a:latin typeface="Helvetica"/>
                <a:cs typeface="Helvetica"/>
              </a:rPr>
              <a:t>Invest your time first</a:t>
            </a:r>
          </a:p>
          <a:p>
            <a:pPr>
              <a:lnSpc>
                <a:spcPct val="120000"/>
              </a:lnSpc>
              <a:buClr>
                <a:srgbClr val="54B948"/>
              </a:buClr>
              <a:buFont typeface="+mj-lt"/>
              <a:buAutoNum type="arabicPeriod"/>
            </a:pPr>
            <a:r>
              <a:rPr lang="en-US" sz="1800" dirty="0">
                <a:latin typeface="Helvetica"/>
                <a:cs typeface="Helvetica"/>
              </a:rPr>
              <a:t>Consider what you know best</a:t>
            </a:r>
          </a:p>
          <a:p>
            <a:pPr>
              <a:lnSpc>
                <a:spcPct val="120000"/>
              </a:lnSpc>
              <a:buClr>
                <a:srgbClr val="54B948"/>
              </a:buClr>
              <a:buFont typeface="+mj-lt"/>
              <a:buAutoNum type="arabicPeriod"/>
            </a:pPr>
            <a:r>
              <a:rPr lang="en-US" sz="1800" dirty="0">
                <a:latin typeface="Helvetica"/>
                <a:cs typeface="Helvetica"/>
              </a:rPr>
              <a:t>Stay alert</a:t>
            </a:r>
          </a:p>
          <a:p>
            <a:pPr>
              <a:lnSpc>
                <a:spcPct val="120000"/>
              </a:lnSpc>
              <a:buClr>
                <a:srgbClr val="54B948"/>
              </a:buClr>
              <a:buFont typeface="+mj-lt"/>
              <a:buAutoNum type="arabicPeriod"/>
            </a:pPr>
            <a:r>
              <a:rPr lang="en-US" sz="1800" dirty="0">
                <a:latin typeface="Helvetica"/>
                <a:cs typeface="Helvetica"/>
              </a:rPr>
              <a:t>Understand the environment</a:t>
            </a:r>
            <a:endParaRPr lang="en-US" sz="1800" kern="0" dirty="0">
              <a:solidFill>
                <a:sysClr val="windowText" lastClr="000000"/>
              </a:solidFill>
              <a:latin typeface="Helvetica"/>
              <a:cs typeface="Helvetica"/>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688" y="2133600"/>
            <a:ext cx="2877312" cy="25359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noGrp="1"/>
          </p:cNvSpPr>
          <p:nvPr>
            <p:ph type="title" idx="4294967295"/>
          </p:nvPr>
        </p:nvSpPr>
        <p:spPr bwMode="auto">
          <a:xfrm>
            <a:off x="381000" y="13716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0" cap="none" spc="0" normalizeH="0" baseline="0" noProof="0" dirty="0">
                <a:ln>
                  <a:noFill/>
                </a:ln>
                <a:solidFill>
                  <a:srgbClr val="131313"/>
                </a:solidFill>
                <a:effectLst/>
                <a:uLnTx/>
                <a:uFillTx/>
                <a:latin typeface="Helvetica"/>
                <a:ea typeface="+mn-ea"/>
                <a:cs typeface="Helvetica"/>
              </a:rPr>
              <a:t>Alternative Choices For Investing</a:t>
            </a:r>
          </a:p>
        </p:txBody>
      </p:sp>
      <p:pic>
        <p:nvPicPr>
          <p:cNvPr id="10" name="Picture 9" descr="Emerging Markets, Precious Metals, Real Estate"/>
          <p:cNvPicPr>
            <a:picLocks noChangeAspect="1"/>
          </p:cNvPicPr>
          <p:nvPr/>
        </p:nvPicPr>
        <p:blipFill>
          <a:blip r:embed="rId3"/>
          <a:stretch>
            <a:fillRect/>
          </a:stretch>
        </p:blipFill>
        <p:spPr>
          <a:xfrm>
            <a:off x="825500" y="2438400"/>
            <a:ext cx="7480300" cy="1968500"/>
          </a:xfrm>
          <a:prstGeom prst="rect">
            <a:avLst/>
          </a:prstGeom>
        </p:spPr>
      </p:pic>
      <p:sp>
        <p:nvSpPr>
          <p:cNvPr id="2" name="Rectangle 1"/>
          <p:cNvSpPr/>
          <p:nvPr/>
        </p:nvSpPr>
        <p:spPr>
          <a:xfrm>
            <a:off x="381000" y="5638800"/>
            <a:ext cx="8382000" cy="246221"/>
          </a:xfrm>
          <a:prstGeom prst="rect">
            <a:avLst/>
          </a:prstGeom>
        </p:spPr>
        <p:txBody>
          <a:bodyPr wrap="square">
            <a:spAutoFit/>
          </a:bodyPr>
          <a:lstStyle/>
          <a:p>
            <a:r>
              <a:rPr lang="en-US" sz="1000" dirty="0">
                <a:latin typeface="Helvetica"/>
                <a:cs typeface="Helvetica"/>
              </a:rPr>
              <a:t>Funds that focus on certain sectors may involve a greater degree of risk than other funds that provide broader diversification.</a:t>
            </a:r>
          </a:p>
        </p:txBody>
      </p:sp>
    </p:spTree>
    <p:extLst>
      <p:ext uri="{BB962C8B-B14F-4D97-AF65-F5344CB8AC3E}">
        <p14:creationId xmlns:p14="http://schemas.microsoft.com/office/powerpoint/2010/main" val="3033034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txBox="1">
            <a:spLocks noGrp="1"/>
          </p:cNvSpPr>
          <p:nvPr>
            <p:ph type="title" idx="4294967295"/>
          </p:nvPr>
        </p:nvSpPr>
        <p:spPr bwMode="auto">
          <a:xfrm>
            <a:off x="381000" y="13716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0" cap="none" spc="0" normalizeH="0" baseline="0" noProof="0" dirty="0">
                <a:ln>
                  <a:noFill/>
                </a:ln>
                <a:solidFill>
                  <a:srgbClr val="131313"/>
                </a:solidFill>
                <a:effectLst/>
                <a:uLnTx/>
                <a:uFillTx/>
                <a:latin typeface="Helvetica"/>
                <a:ea typeface="+mn-ea"/>
                <a:cs typeface="Helvetica"/>
              </a:rPr>
              <a:t>Know The Pros And Cons Of Specialty Sector Investing</a:t>
            </a:r>
          </a:p>
        </p:txBody>
      </p:sp>
      <p:sp>
        <p:nvSpPr>
          <p:cNvPr id="11" name="TextBox 10"/>
          <p:cNvSpPr txBox="1"/>
          <p:nvPr/>
        </p:nvSpPr>
        <p:spPr>
          <a:xfrm>
            <a:off x="381000" y="2055673"/>
            <a:ext cx="3962400" cy="2440127"/>
          </a:xfrm>
          <a:prstGeom prst="rect">
            <a:avLst/>
          </a:prstGeom>
          <a:solidFill>
            <a:srgbClr val="54B948"/>
          </a:solidFill>
        </p:spPr>
        <p:txBody>
          <a:bodyPr wrap="square" lIns="914400" tIns="320040" rtlCol="0">
            <a:noAutofit/>
          </a:bodyPr>
          <a:lstStyle/>
          <a:p>
            <a:pPr>
              <a:spcBef>
                <a:spcPts val="1200"/>
              </a:spcBef>
            </a:pPr>
            <a:r>
              <a:rPr lang="en-US" b="1" dirty="0">
                <a:latin typeface="Helvetica"/>
                <a:cs typeface="Helvetica"/>
              </a:rPr>
              <a:t>PROS</a:t>
            </a:r>
            <a:endParaRPr lang="en-US" dirty="0">
              <a:latin typeface="Helvetica"/>
              <a:cs typeface="Helvetica"/>
            </a:endParaRPr>
          </a:p>
          <a:p>
            <a:pPr marL="285750" indent="-285750">
              <a:spcBef>
                <a:spcPts val="1200"/>
              </a:spcBef>
              <a:buFont typeface="Arial"/>
              <a:buChar char="•"/>
            </a:pPr>
            <a:r>
              <a:rPr lang="en-US" dirty="0">
                <a:latin typeface="Helvetica"/>
                <a:cs typeface="Helvetica"/>
              </a:rPr>
              <a:t>Diversification</a:t>
            </a:r>
          </a:p>
          <a:p>
            <a:pPr marL="285750" indent="-285750">
              <a:spcBef>
                <a:spcPts val="1200"/>
              </a:spcBef>
              <a:buFont typeface="Arial"/>
              <a:buChar char="•"/>
            </a:pPr>
            <a:r>
              <a:rPr lang="en-US" dirty="0">
                <a:latin typeface="Helvetica"/>
                <a:cs typeface="Helvetica"/>
              </a:rPr>
              <a:t>Potentially higher returns</a:t>
            </a:r>
          </a:p>
          <a:p>
            <a:pPr marL="285750" indent="-285750">
              <a:spcBef>
                <a:spcPts val="1200"/>
              </a:spcBef>
              <a:spcAft>
                <a:spcPts val="600"/>
              </a:spcAft>
              <a:buFont typeface="Arial"/>
              <a:buChar char="•"/>
            </a:pPr>
            <a:r>
              <a:rPr lang="en-US" dirty="0">
                <a:latin typeface="Helvetica"/>
                <a:cs typeface="Helvetica"/>
              </a:rPr>
              <a:t>Specialized knowledge</a:t>
            </a:r>
          </a:p>
        </p:txBody>
      </p:sp>
      <p:pic>
        <p:nvPicPr>
          <p:cNvPr id="4" name="Picture 3">
            <a:extLst>
              <a:ext uri="{FF2B5EF4-FFF2-40B4-BE49-F238E27FC236}">
                <a16:creationId xmlns:a16="http://schemas.microsoft.com/office/drawing/2014/main" id="{5D650512-4A4D-28B9-5569-2B4B0FF17A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91316" y="2322483"/>
            <a:ext cx="3218967" cy="2139881"/>
          </a:xfrm>
          <a:prstGeom prst="rect">
            <a:avLst/>
          </a:prstGeom>
        </p:spPr>
      </p:pic>
      <p:sp>
        <p:nvSpPr>
          <p:cNvPr id="12" name="TextBox 11"/>
          <p:cNvSpPr txBox="1"/>
          <p:nvPr/>
        </p:nvSpPr>
        <p:spPr>
          <a:xfrm>
            <a:off x="4724400" y="2055673"/>
            <a:ext cx="3962400" cy="2440127"/>
          </a:xfrm>
          <a:prstGeom prst="rect">
            <a:avLst/>
          </a:prstGeom>
          <a:solidFill>
            <a:srgbClr val="54B948"/>
          </a:solidFill>
        </p:spPr>
        <p:txBody>
          <a:bodyPr wrap="square" lIns="914400" tIns="320040" rtlCol="0">
            <a:noAutofit/>
          </a:bodyPr>
          <a:lstStyle/>
          <a:p>
            <a:pPr>
              <a:spcBef>
                <a:spcPts val="1200"/>
              </a:spcBef>
            </a:pPr>
            <a:r>
              <a:rPr lang="en-US" b="1" dirty="0">
                <a:latin typeface="Helvetica"/>
                <a:cs typeface="Helvetica"/>
              </a:rPr>
              <a:t>CONS</a:t>
            </a:r>
          </a:p>
          <a:p>
            <a:pPr marL="285750" indent="-285750">
              <a:spcBef>
                <a:spcPts val="1200"/>
              </a:spcBef>
              <a:buFont typeface="Arial"/>
              <a:buChar char="•"/>
            </a:pPr>
            <a:r>
              <a:rPr lang="en-US" dirty="0">
                <a:latin typeface="Helvetica"/>
                <a:cs typeface="Helvetica"/>
              </a:rPr>
              <a:t>High risk</a:t>
            </a:r>
          </a:p>
          <a:p>
            <a:pPr marL="285750" indent="-285750">
              <a:spcBef>
                <a:spcPts val="1200"/>
              </a:spcBef>
              <a:buFont typeface="Arial"/>
              <a:buChar char="•"/>
            </a:pPr>
            <a:r>
              <a:rPr lang="en-US" dirty="0">
                <a:latin typeface="Helvetica"/>
                <a:cs typeface="Helvetica"/>
              </a:rPr>
              <a:t>Volatility</a:t>
            </a:r>
          </a:p>
          <a:p>
            <a:pPr marL="285750" indent="-285750">
              <a:spcBef>
                <a:spcPts val="1200"/>
              </a:spcBef>
              <a:buFont typeface="Arial"/>
              <a:buChar char="•"/>
            </a:pPr>
            <a:r>
              <a:rPr lang="en-US" dirty="0">
                <a:latin typeface="Helvetica"/>
                <a:cs typeface="Helvetica"/>
              </a:rPr>
              <a:t>More time to monitor</a:t>
            </a:r>
          </a:p>
        </p:txBody>
      </p:sp>
      <p:grpSp>
        <p:nvGrpSpPr>
          <p:cNvPr id="16" name="Group 15">
            <a:extLst>
              <a:ext uri="{C183D7F6-B498-43B3-948B-1728B52AA6E4}">
                <adec:decorative xmlns:adec="http://schemas.microsoft.com/office/drawing/2017/decorative" val="1"/>
              </a:ext>
            </a:extLst>
          </p:cNvPr>
          <p:cNvGrpSpPr/>
          <p:nvPr/>
        </p:nvGrpSpPr>
        <p:grpSpPr>
          <a:xfrm>
            <a:off x="609600" y="2286000"/>
            <a:ext cx="457200" cy="457200"/>
            <a:chOff x="2971800" y="2133600"/>
            <a:chExt cx="457200" cy="457200"/>
          </a:xfrm>
        </p:grpSpPr>
        <p:sp>
          <p:nvSpPr>
            <p:cNvPr id="6" name="Rectangle 5"/>
            <p:cNvSpPr/>
            <p:nvPr/>
          </p:nvSpPr>
          <p:spPr>
            <a:xfrm>
              <a:off x="2971800" y="2286000"/>
              <a:ext cx="4572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rot="5400000">
              <a:off x="2971800" y="2286000"/>
              <a:ext cx="4572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a:extLst>
              <a:ext uri="{C183D7F6-B498-43B3-948B-1728B52AA6E4}">
                <adec:decorative xmlns:adec="http://schemas.microsoft.com/office/drawing/2017/decorative" val="1"/>
              </a:ext>
            </a:extLst>
          </p:cNvPr>
          <p:cNvSpPr/>
          <p:nvPr/>
        </p:nvSpPr>
        <p:spPr>
          <a:xfrm>
            <a:off x="4953000" y="2438400"/>
            <a:ext cx="4572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txBox="1">
            <a:spLocks noGrp="1"/>
          </p:cNvSpPr>
          <p:nvPr>
            <p:ph type="title" idx="4294967295"/>
          </p:nvPr>
        </p:nvSpPr>
        <p:spPr bwMode="auto">
          <a:xfrm>
            <a:off x="381000" y="13716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0" cap="none" spc="0" normalizeH="0" baseline="0" noProof="0" dirty="0">
                <a:ln>
                  <a:noFill/>
                </a:ln>
                <a:solidFill>
                  <a:srgbClr val="131313"/>
                </a:solidFill>
                <a:effectLst/>
                <a:uLnTx/>
                <a:uFillTx/>
                <a:latin typeface="Helvetica"/>
                <a:ea typeface="+mn-ea"/>
                <a:cs typeface="Helvetica"/>
              </a:rPr>
              <a:t>How Much Should You Invest In Specialty Funds? </a:t>
            </a:r>
          </a:p>
        </p:txBody>
      </p:sp>
      <p:graphicFrame>
        <p:nvGraphicFramePr>
          <p:cNvPr id="17" name="Chart 16" descr="Pie chart represents the 2 to 10% may be suitable for many people"/>
          <p:cNvGraphicFramePr/>
          <p:nvPr>
            <p:extLst>
              <p:ext uri="{D42A27DB-BD31-4B8C-83A1-F6EECF244321}">
                <p14:modId xmlns:p14="http://schemas.microsoft.com/office/powerpoint/2010/main" val="54413262"/>
              </p:ext>
            </p:extLst>
          </p:nvPr>
        </p:nvGraphicFramePr>
        <p:xfrm>
          <a:off x="914400" y="2209800"/>
          <a:ext cx="5219700" cy="3479800"/>
        </p:xfrm>
        <a:graphic>
          <a:graphicData uri="http://schemas.openxmlformats.org/drawingml/2006/chart">
            <c:chart xmlns:c="http://schemas.openxmlformats.org/drawingml/2006/chart" xmlns:r="http://schemas.openxmlformats.org/officeDocument/2006/relationships" r:id="rId3"/>
          </a:graphicData>
        </a:graphic>
      </p:graphicFrame>
      <p:sp>
        <p:nvSpPr>
          <p:cNvPr id="7" name="Line Callout 2 6"/>
          <p:cNvSpPr/>
          <p:nvPr/>
        </p:nvSpPr>
        <p:spPr>
          <a:xfrm>
            <a:off x="5943600" y="2590800"/>
            <a:ext cx="1892300" cy="1231900"/>
          </a:xfrm>
          <a:prstGeom prst="borderCallout2">
            <a:avLst>
              <a:gd name="adj1" fmla="val 51178"/>
              <a:gd name="adj2" fmla="val -3373"/>
              <a:gd name="adj3" fmla="val 51178"/>
              <a:gd name="adj4" fmla="val -37091"/>
              <a:gd name="adj5" fmla="val 85795"/>
              <a:gd name="adj6" fmla="val -75492"/>
            </a:avLst>
          </a:prstGeom>
          <a:solidFill>
            <a:srgbClr val="54B948"/>
          </a:solidFill>
          <a:ln w="19050" cmpd="sng">
            <a:solidFill>
              <a:srgbClr val="54B948"/>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latin typeface="Helvetica"/>
                <a:cs typeface="Helvetica"/>
              </a:rPr>
              <a:t>2-10% may be suitable for many people</a:t>
            </a:r>
          </a:p>
        </p:txBody>
      </p:sp>
      <p:sp>
        <p:nvSpPr>
          <p:cNvPr id="19" name="Line Callout 2 18">
            <a:extLst>
              <a:ext uri="{C183D7F6-B498-43B3-948B-1728B52AA6E4}">
                <adec:decorative xmlns:adec="http://schemas.microsoft.com/office/drawing/2017/decorative" val="1"/>
              </a:ext>
            </a:extLst>
          </p:cNvPr>
          <p:cNvSpPr/>
          <p:nvPr/>
        </p:nvSpPr>
        <p:spPr>
          <a:xfrm>
            <a:off x="10693400" y="2590800"/>
            <a:ext cx="1219200" cy="838200"/>
          </a:xfrm>
          <a:prstGeom prst="borderCallout2">
            <a:avLst>
              <a:gd name="adj1" fmla="val 51178"/>
              <a:gd name="adj2" fmla="val -8742"/>
              <a:gd name="adj3" fmla="val 51178"/>
              <a:gd name="adj4" fmla="val -37091"/>
              <a:gd name="adj5" fmla="val 128063"/>
              <a:gd name="adj6" fmla="val -115090"/>
            </a:avLst>
          </a:prstGeom>
          <a:solidFill>
            <a:srgbClr val="54B948"/>
          </a:solidFill>
          <a:ln w="19050" cmpd="sng">
            <a:solidFill>
              <a:srgbClr val="54B9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Helvetica"/>
                <a:cs typeface="Helvetica"/>
              </a:rPr>
              <a:t>2-10%</a:t>
            </a:r>
          </a:p>
        </p:txBody>
      </p:sp>
      <p:sp>
        <p:nvSpPr>
          <p:cNvPr id="5" name="Rectangle 4"/>
          <p:cNvSpPr/>
          <p:nvPr/>
        </p:nvSpPr>
        <p:spPr>
          <a:xfrm>
            <a:off x="381000" y="5791200"/>
            <a:ext cx="8382000" cy="246221"/>
          </a:xfrm>
          <a:prstGeom prst="rect">
            <a:avLst/>
          </a:prstGeom>
        </p:spPr>
        <p:txBody>
          <a:bodyPr wrap="square">
            <a:spAutoFit/>
          </a:bodyPr>
          <a:lstStyle/>
          <a:p>
            <a:r>
              <a:rPr lang="en-US" sz="1000" dirty="0">
                <a:latin typeface="Helvetica"/>
                <a:cs typeface="Helvetica"/>
              </a:rPr>
              <a:t>SOURCE: “Sector funds: Are they right for you?” by Shelly K. Schwartz, </a:t>
            </a:r>
            <a:r>
              <a:rPr lang="en-US" sz="1000" u="sng" dirty="0">
                <a:uFill>
                  <a:solidFill>
                    <a:schemeClr val="bg1"/>
                  </a:solidFill>
                </a:uFill>
                <a:latin typeface="Helvetica"/>
                <a:cs typeface="Helvetica"/>
                <a:hlinkClick r:id="rId4" tooltip="http://www.Bankrate.com">
                  <a:extLst>
                    <a:ext uri="{A12FA001-AC4F-418D-AE19-62706E023703}">
                      <ahyp:hlinkClr xmlns:ahyp="http://schemas.microsoft.com/office/drawing/2018/hyperlinkcolor" val="tx"/>
                    </a:ext>
                  </a:extLst>
                </a:hlinkClick>
              </a:rPr>
              <a:t>Bankrate.com</a:t>
            </a:r>
            <a:endParaRPr lang="en-US" sz="1000" u="sng" dirty="0">
              <a:uFill>
                <a:solidFill>
                  <a:schemeClr val="bg1"/>
                </a:solidFill>
              </a:uFill>
              <a:latin typeface="Helvetica"/>
              <a:cs typeface="Helvetic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txBox="1">
            <a:spLocks noGrp="1"/>
          </p:cNvSpPr>
          <p:nvPr>
            <p:ph type="title" idx="4294967295"/>
          </p:nvPr>
        </p:nvSpPr>
        <p:spPr bwMode="auto">
          <a:xfrm>
            <a:off x="381000" y="13716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0" cap="none" spc="0" normalizeH="0" baseline="0" noProof="0" dirty="0">
                <a:ln>
                  <a:noFill/>
                </a:ln>
                <a:solidFill>
                  <a:srgbClr val="131313"/>
                </a:solidFill>
                <a:effectLst/>
                <a:uLnTx/>
                <a:uFillTx/>
                <a:latin typeface="Helvetica"/>
                <a:ea typeface="+mn-ea"/>
                <a:cs typeface="Helvetica"/>
              </a:rPr>
              <a:t>1. </a:t>
            </a:r>
            <a:r>
              <a:rPr kumimoji="0" lang="en-US" sz="2400" b="1" i="0" u="none" strike="noStrike" kern="1200" cap="none" spc="0" normalizeH="0" baseline="0" noProof="0" dirty="0">
                <a:ln>
                  <a:noFill/>
                </a:ln>
                <a:solidFill>
                  <a:schemeClr val="tx1"/>
                </a:solidFill>
                <a:effectLst/>
                <a:uLnTx/>
                <a:uFillTx/>
                <a:latin typeface="Helvetica"/>
                <a:ea typeface="+mn-ea"/>
                <a:cs typeface="Helvetica"/>
              </a:rPr>
              <a:t>Be Realistic.</a:t>
            </a:r>
            <a:endParaRPr kumimoji="0" lang="en-US" sz="2400" b="1" i="0" u="none" strike="noStrike" kern="0" cap="none" spc="0" normalizeH="0" baseline="0" noProof="0" dirty="0">
              <a:ln>
                <a:noFill/>
              </a:ln>
              <a:solidFill>
                <a:srgbClr val="131313"/>
              </a:solidFill>
              <a:effectLst/>
              <a:uLnTx/>
              <a:uFillTx/>
              <a:latin typeface="Helvetica"/>
              <a:ea typeface="+mn-ea"/>
              <a:cs typeface="Helvetica"/>
            </a:endParaRPr>
          </a:p>
        </p:txBody>
      </p:sp>
      <p:sp>
        <p:nvSpPr>
          <p:cNvPr id="13" name="Rectangle 12">
            <a:extLst>
              <a:ext uri="{C183D7F6-B498-43B3-948B-1728B52AA6E4}">
                <adec:decorative xmlns:adec="http://schemas.microsoft.com/office/drawing/2017/decorative" val="1"/>
              </a:ext>
            </a:extLst>
          </p:cNvPr>
          <p:cNvSpPr/>
          <p:nvPr/>
        </p:nvSpPr>
        <p:spPr>
          <a:xfrm>
            <a:off x="5943600" y="1371600"/>
            <a:ext cx="2819400" cy="656167"/>
          </a:xfrm>
          <a:prstGeom prst="rect">
            <a:avLst/>
          </a:prstGeom>
          <a:solidFill>
            <a:srgbClr val="EDF5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372" y="1447339"/>
            <a:ext cx="497346" cy="504688"/>
          </a:xfrm>
          <a:prstGeom prst="rect">
            <a:avLst/>
          </a:prstGeom>
        </p:spPr>
      </p:pic>
      <p:sp>
        <p:nvSpPr>
          <p:cNvPr id="10" name="Content Placeholder 4"/>
          <p:cNvSpPr txBox="1">
            <a:spLocks/>
          </p:cNvSpPr>
          <p:nvPr/>
        </p:nvSpPr>
        <p:spPr bwMode="auto">
          <a:xfrm>
            <a:off x="6667503" y="1432983"/>
            <a:ext cx="1905000" cy="533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defRPr/>
            </a:pPr>
            <a:r>
              <a:rPr lang="en-US" b="1" kern="0" dirty="0">
                <a:solidFill>
                  <a:srgbClr val="54B948"/>
                </a:solidFill>
                <a:latin typeface="Helvetica"/>
                <a:cs typeface="Helvetica"/>
              </a:rPr>
              <a:t>Compass Point 1</a:t>
            </a:r>
          </a:p>
        </p:txBody>
      </p:sp>
      <p:sp>
        <p:nvSpPr>
          <p:cNvPr id="20" name="Rectangle 19"/>
          <p:cNvSpPr/>
          <p:nvPr/>
        </p:nvSpPr>
        <p:spPr>
          <a:xfrm>
            <a:off x="304800" y="1828800"/>
            <a:ext cx="8382000" cy="369332"/>
          </a:xfrm>
          <a:prstGeom prst="rect">
            <a:avLst/>
          </a:prstGeom>
        </p:spPr>
        <p:txBody>
          <a:bodyPr wrap="square">
            <a:spAutoFit/>
          </a:bodyPr>
          <a:lstStyle/>
          <a:p>
            <a:pPr lvl="0">
              <a:defRPr/>
            </a:pPr>
            <a:r>
              <a:rPr lang="en-US" b="1" kern="0" dirty="0">
                <a:solidFill>
                  <a:schemeClr val="tx2"/>
                </a:solidFill>
                <a:latin typeface="Helvetica"/>
                <a:cs typeface="Helvetica"/>
              </a:rPr>
              <a:t>Must be willing to invest your:</a:t>
            </a:r>
          </a:p>
        </p:txBody>
      </p:sp>
      <p:sp>
        <p:nvSpPr>
          <p:cNvPr id="27" name="Rectangle 26">
            <a:extLst>
              <a:ext uri="{C183D7F6-B498-43B3-948B-1728B52AA6E4}">
                <adec:decorative xmlns:adec="http://schemas.microsoft.com/office/drawing/2017/decorative" val="1"/>
              </a:ext>
            </a:extLst>
          </p:cNvPr>
          <p:cNvSpPr/>
          <p:nvPr/>
        </p:nvSpPr>
        <p:spPr>
          <a:xfrm>
            <a:off x="1600341" y="2374900"/>
            <a:ext cx="2193053" cy="1752181"/>
          </a:xfrm>
          <a:prstGeom prst="rect">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324884" y="3680098"/>
            <a:ext cx="741645" cy="273955"/>
          </a:xfrm>
          <a:prstGeom prst="rect">
            <a:avLst/>
          </a:prstGeom>
        </p:spPr>
        <p:txBody>
          <a:bodyPr wrap="none">
            <a:spAutoFit/>
          </a:bodyPr>
          <a:lstStyle/>
          <a:p>
            <a:pPr algn="ctr"/>
            <a:r>
              <a:rPr lang="en-US" sz="1400" b="1" dirty="0">
                <a:solidFill>
                  <a:schemeClr val="bg1"/>
                </a:solidFill>
                <a:latin typeface="Helvetica"/>
                <a:cs typeface="Helvetica"/>
              </a:rPr>
              <a:t>Interest</a:t>
            </a:r>
            <a:endParaRPr lang="en-US" sz="1400" b="1" dirty="0">
              <a:solidFill>
                <a:schemeClr val="bg1"/>
              </a:solidFill>
            </a:endParaRPr>
          </a:p>
        </p:txBody>
      </p:sp>
      <p:sp>
        <p:nvSpPr>
          <p:cNvPr id="5" name="Rectangle 4">
            <a:extLst>
              <a:ext uri="{C183D7F6-B498-43B3-948B-1728B52AA6E4}">
                <adec:decorative xmlns:adec="http://schemas.microsoft.com/office/drawing/2017/decorative" val="1"/>
              </a:ext>
            </a:extLst>
          </p:cNvPr>
          <p:cNvSpPr/>
          <p:nvPr/>
        </p:nvSpPr>
        <p:spPr>
          <a:xfrm>
            <a:off x="469901" y="4195956"/>
            <a:ext cx="2193053" cy="1752181"/>
          </a:xfrm>
          <a:prstGeom prst="rect">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055023" y="5501154"/>
            <a:ext cx="1020483" cy="273955"/>
          </a:xfrm>
          <a:prstGeom prst="rect">
            <a:avLst/>
          </a:prstGeom>
        </p:spPr>
        <p:txBody>
          <a:bodyPr wrap="none">
            <a:spAutoFit/>
          </a:bodyPr>
          <a:lstStyle/>
          <a:p>
            <a:pPr algn="ctr"/>
            <a:r>
              <a:rPr lang="en-US" sz="1400" b="1" dirty="0">
                <a:solidFill>
                  <a:schemeClr val="bg1"/>
                </a:solidFill>
                <a:latin typeface="Helvetica"/>
                <a:cs typeface="Helvetica"/>
              </a:rPr>
              <a:t>Knowledge</a:t>
            </a:r>
            <a:endParaRPr lang="en-US" sz="1400" b="1" dirty="0">
              <a:solidFill>
                <a:schemeClr val="bg1"/>
              </a:solidFill>
            </a:endParaRPr>
          </a:p>
        </p:txBody>
      </p:sp>
      <p:sp>
        <p:nvSpPr>
          <p:cNvPr id="23" name="Rectangle 22">
            <a:extLst>
              <a:ext uri="{C183D7F6-B498-43B3-948B-1728B52AA6E4}">
                <adec:decorative xmlns:adec="http://schemas.microsoft.com/office/drawing/2017/decorative" val="1"/>
              </a:ext>
            </a:extLst>
          </p:cNvPr>
          <p:cNvSpPr/>
          <p:nvPr/>
        </p:nvSpPr>
        <p:spPr>
          <a:xfrm>
            <a:off x="2730780" y="4195956"/>
            <a:ext cx="2193053" cy="1752181"/>
          </a:xfrm>
          <a:prstGeom prst="rect">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55613" y="5501154"/>
            <a:ext cx="541061" cy="273955"/>
          </a:xfrm>
          <a:prstGeom prst="rect">
            <a:avLst/>
          </a:prstGeom>
        </p:spPr>
        <p:txBody>
          <a:bodyPr wrap="none">
            <a:spAutoFit/>
          </a:bodyPr>
          <a:lstStyle/>
          <a:p>
            <a:pPr algn="ctr"/>
            <a:r>
              <a:rPr lang="en-US" sz="1400" b="1" dirty="0">
                <a:solidFill>
                  <a:schemeClr val="bg1"/>
                </a:solidFill>
                <a:latin typeface="Helvetica"/>
                <a:cs typeface="Helvetica"/>
              </a:rPr>
              <a:t>Time</a:t>
            </a:r>
            <a:endParaRPr lang="en-US" sz="1400" b="1" dirty="0">
              <a:solidFill>
                <a:schemeClr val="bg1"/>
              </a:solidFill>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13129" b="9353"/>
          <a:stretch/>
        </p:blipFill>
        <p:spPr>
          <a:xfrm>
            <a:off x="5943600" y="2372789"/>
            <a:ext cx="2825496" cy="2774340"/>
          </a:xfrm>
          <a:prstGeom prst="rect">
            <a:avLst/>
          </a:prstGeom>
        </p:spPr>
      </p:pic>
      <p:sp>
        <p:nvSpPr>
          <p:cNvPr id="32" name="Content Placeholder 5">
            <a:extLst>
              <a:ext uri="{C183D7F6-B498-43B3-948B-1728B52AA6E4}">
                <adec:decorative xmlns:adec="http://schemas.microsoft.com/office/drawing/2017/decorative" val="1"/>
              </a:ext>
            </a:extLst>
          </p:cNvPr>
          <p:cNvSpPr txBox="1">
            <a:spLocks/>
          </p:cNvSpPr>
          <p:nvPr/>
        </p:nvSpPr>
        <p:spPr>
          <a:xfrm>
            <a:off x="-9238439" y="2362200"/>
            <a:ext cx="8534400" cy="3657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7200" dirty="0">
                <a:latin typeface="Helvetica"/>
                <a:cs typeface="Helvetica"/>
              </a:rPr>
              <a:t>Knowledge</a:t>
            </a:r>
            <a:br>
              <a:rPr lang="en-US" sz="7200" dirty="0">
                <a:latin typeface="Helvetica"/>
                <a:cs typeface="Helvetica"/>
              </a:rPr>
            </a:br>
            <a:endParaRPr lang="en-US" sz="7200" dirty="0">
              <a:latin typeface="Helvetica"/>
              <a:cs typeface="Helvetica"/>
            </a:endParaRPr>
          </a:p>
          <a:p>
            <a:r>
              <a:rPr lang="en-US" sz="7200" dirty="0">
                <a:latin typeface="Helvetica"/>
                <a:cs typeface="Helvetica"/>
              </a:rPr>
              <a:t>Time</a:t>
            </a:r>
            <a:br>
              <a:rPr lang="en-US" sz="7200" dirty="0">
                <a:latin typeface="Helvetica"/>
                <a:cs typeface="Helvetica"/>
              </a:rPr>
            </a:br>
            <a:endParaRPr lang="en-US" sz="7200" dirty="0">
              <a:latin typeface="Helvetica"/>
              <a:cs typeface="Helvetica"/>
            </a:endParaRPr>
          </a:p>
          <a:p>
            <a:r>
              <a:rPr lang="en-US" sz="7200" dirty="0">
                <a:latin typeface="Helvetica"/>
                <a:cs typeface="Helvetica"/>
              </a:rPr>
              <a:t>Interest</a:t>
            </a:r>
          </a:p>
          <a:p>
            <a:endParaRPr lang="en-US" sz="7200" dirty="0">
              <a:latin typeface="Helvetica"/>
              <a:cs typeface="Helvetica"/>
            </a:endParaRPr>
          </a:p>
          <a:p>
            <a:pPr marL="0" indent="0">
              <a:buFont typeface="Arial" pitchFamily="34" charset="0"/>
              <a:buNone/>
            </a:pPr>
            <a:endParaRPr lang="en-US" sz="4500" dirty="0">
              <a:latin typeface="Helvetica"/>
              <a:cs typeface="Helvetica"/>
            </a:endParaRPr>
          </a:p>
          <a:p>
            <a:pPr marL="0" indent="0">
              <a:buFont typeface="Arial" pitchFamily="34" charset="0"/>
              <a:buNone/>
            </a:pPr>
            <a:endParaRPr lang="en-US" sz="4500" dirty="0">
              <a:latin typeface="Helvetica"/>
              <a:cs typeface="Helvetica"/>
            </a:endParaRPr>
          </a:p>
          <a:p>
            <a:pPr marL="0" indent="0">
              <a:buFont typeface="Arial" pitchFamily="34" charset="0"/>
              <a:buNone/>
            </a:pPr>
            <a:endParaRPr lang="en-US" sz="4500" dirty="0">
              <a:latin typeface="Helvetica"/>
              <a:cs typeface="Helvetica"/>
            </a:endParaRPr>
          </a:p>
          <a:p>
            <a:pPr marL="0" indent="0">
              <a:buFont typeface="Arial" pitchFamily="34" charset="0"/>
              <a:buNone/>
            </a:pPr>
            <a:endParaRPr lang="en-US" sz="4500" dirty="0">
              <a:latin typeface="Helvetica"/>
              <a:cs typeface="Helvetica"/>
            </a:endParaRPr>
          </a:p>
          <a:p>
            <a:pPr marL="0" indent="0">
              <a:buFont typeface="Arial" pitchFamily="34" charset="0"/>
              <a:buNone/>
            </a:pPr>
            <a:endParaRPr lang="en-US" sz="4500" dirty="0">
              <a:latin typeface="Helvetica"/>
              <a:cs typeface="Helvetica"/>
            </a:endParaRPr>
          </a:p>
          <a:p>
            <a:pPr marL="0" indent="0">
              <a:buFont typeface="Arial" pitchFamily="34" charset="0"/>
              <a:buNone/>
            </a:pPr>
            <a:endParaRPr lang="en-US" sz="1300" dirty="0">
              <a:latin typeface="Helvetica"/>
              <a:cs typeface="Helvetica"/>
            </a:endParaRPr>
          </a:p>
          <a:p>
            <a:pPr marL="0" indent="0">
              <a:buFont typeface="Arial" pitchFamily="34" charset="0"/>
              <a:buNone/>
            </a:pPr>
            <a:endParaRPr lang="en-US" sz="1300" dirty="0">
              <a:latin typeface="Helvetica"/>
              <a:cs typeface="Helvetica"/>
            </a:endParaRPr>
          </a:p>
          <a:p>
            <a:pPr marL="0" indent="0">
              <a:buFont typeface="Arial" pitchFamily="34" charset="0"/>
              <a:buNone/>
            </a:pPr>
            <a:endParaRPr lang="en-US" sz="1300" dirty="0">
              <a:latin typeface="Helvetica"/>
              <a:cs typeface="Helvetica"/>
            </a:endParaRPr>
          </a:p>
          <a:p>
            <a:pPr marL="0" indent="0">
              <a:buFont typeface="Arial" pitchFamily="34" charset="0"/>
              <a:buNone/>
            </a:pPr>
            <a:endParaRPr lang="en-US" sz="1300" dirty="0">
              <a:latin typeface="Helvetica"/>
              <a:cs typeface="Helvetica"/>
            </a:endParaRPr>
          </a:p>
          <a:p>
            <a:pPr marL="0" indent="0">
              <a:buFont typeface="Arial" pitchFamily="34" charset="0"/>
              <a:buNone/>
            </a:pPr>
            <a:endParaRPr lang="en-US" sz="1300" dirty="0">
              <a:latin typeface="Helvetica"/>
              <a:cs typeface="Helvetica"/>
            </a:endParaRPr>
          </a:p>
          <a:p>
            <a:pPr marL="0" indent="0">
              <a:buFont typeface="Arial" pitchFamily="34" charset="0"/>
              <a:buNone/>
            </a:pPr>
            <a:endParaRPr lang="en-US" sz="4200" dirty="0">
              <a:latin typeface="Helvetica"/>
              <a:cs typeface="Helvetica"/>
            </a:endParaRPr>
          </a:p>
          <a:p>
            <a:pPr marL="0" indent="0">
              <a:buFont typeface="Arial" pitchFamily="34" charset="0"/>
              <a:buNone/>
            </a:pPr>
            <a:br>
              <a:rPr lang="en-US" sz="4200" dirty="0">
                <a:latin typeface="Helvetica"/>
                <a:cs typeface="Helvetica"/>
              </a:rPr>
            </a:br>
            <a:r>
              <a:rPr lang="en-US" sz="4200" kern="0" dirty="0">
                <a:solidFill>
                  <a:sysClr val="windowText" lastClr="000000"/>
                </a:solidFill>
                <a:latin typeface="Helvetica"/>
                <a:cs typeface="Helvetica"/>
              </a:rPr>
              <a:t>			</a:t>
            </a:r>
          </a:p>
        </p:txBody>
      </p:sp>
      <p:pic>
        <p:nvPicPr>
          <p:cNvPr id="15" name="Picture 1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34338" y="4419600"/>
            <a:ext cx="864178" cy="905329"/>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402764" y="4484915"/>
            <a:ext cx="849085" cy="849085"/>
          </a:xfrm>
          <a:prstGeom prst="rect">
            <a:avLst/>
          </a:prstGeom>
        </p:spPr>
      </p:pic>
      <p:pic>
        <p:nvPicPr>
          <p:cNvPr id="19" name="Picture 18">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378234" y="2657929"/>
            <a:ext cx="637266" cy="849689"/>
          </a:xfrm>
          <a:prstGeom prst="rect">
            <a:avLst/>
          </a:prstGeom>
        </p:spPr>
      </p:pic>
    </p:spTree>
    <p:extLst>
      <p:ext uri="{BB962C8B-B14F-4D97-AF65-F5344CB8AC3E}">
        <p14:creationId xmlns:p14="http://schemas.microsoft.com/office/powerpoint/2010/main" val="19729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txBox="1">
            <a:spLocks noGrp="1"/>
          </p:cNvSpPr>
          <p:nvPr>
            <p:ph type="title" idx="4294967295"/>
          </p:nvPr>
        </p:nvSpPr>
        <p:spPr bwMode="auto">
          <a:xfrm>
            <a:off x="381000" y="13716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0" cap="none" spc="0" normalizeH="0" baseline="0" noProof="0" dirty="0">
                <a:ln>
                  <a:noFill/>
                </a:ln>
                <a:solidFill>
                  <a:srgbClr val="131313"/>
                </a:solidFill>
                <a:effectLst/>
                <a:uLnTx/>
                <a:uFillTx/>
                <a:latin typeface="Helvetica"/>
                <a:ea typeface="+mn-ea"/>
                <a:cs typeface="Helvetica"/>
              </a:rPr>
              <a:t>2. </a:t>
            </a:r>
            <a:r>
              <a:rPr kumimoji="0" lang="en-US" sz="2400" b="1" i="0" u="none" strike="noStrike" kern="1200" cap="none" spc="0" normalizeH="0" baseline="0" noProof="0" dirty="0">
                <a:ln>
                  <a:noFill/>
                </a:ln>
                <a:solidFill>
                  <a:schemeClr val="tx1"/>
                </a:solidFill>
                <a:effectLst/>
                <a:uLnTx/>
                <a:uFillTx/>
                <a:latin typeface="Helvetica"/>
                <a:ea typeface="+mn-ea"/>
                <a:cs typeface="Helvetica"/>
              </a:rPr>
              <a:t>Build A Well-Balanced Portfolio.</a:t>
            </a:r>
            <a:endParaRPr kumimoji="0" lang="en-US" sz="2400" b="1" i="0" u="none" strike="noStrike" kern="0" cap="none" spc="0" normalizeH="0" baseline="0" noProof="0" dirty="0">
              <a:ln>
                <a:noFill/>
              </a:ln>
              <a:solidFill>
                <a:srgbClr val="131313"/>
              </a:solidFill>
              <a:effectLst/>
              <a:uLnTx/>
              <a:uFillTx/>
              <a:latin typeface="Helvetica"/>
              <a:ea typeface="+mn-ea"/>
              <a:cs typeface="Helvetica"/>
            </a:endParaRPr>
          </a:p>
        </p:txBody>
      </p:sp>
      <p:sp>
        <p:nvSpPr>
          <p:cNvPr id="21" name="Rectangle 20">
            <a:extLst>
              <a:ext uri="{C183D7F6-B498-43B3-948B-1728B52AA6E4}">
                <adec:decorative xmlns:adec="http://schemas.microsoft.com/office/drawing/2017/decorative" val="1"/>
              </a:ext>
            </a:extLst>
          </p:cNvPr>
          <p:cNvSpPr/>
          <p:nvPr/>
        </p:nvSpPr>
        <p:spPr>
          <a:xfrm>
            <a:off x="5943600" y="1371600"/>
            <a:ext cx="2819400" cy="656167"/>
          </a:xfrm>
          <a:prstGeom prst="rect">
            <a:avLst/>
          </a:prstGeom>
          <a:solidFill>
            <a:srgbClr val="EDF5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372" y="1447339"/>
            <a:ext cx="497346" cy="504688"/>
          </a:xfrm>
          <a:prstGeom prst="rect">
            <a:avLst/>
          </a:prstGeom>
        </p:spPr>
      </p:pic>
      <p:sp>
        <p:nvSpPr>
          <p:cNvPr id="27" name="Content Placeholder 4"/>
          <p:cNvSpPr txBox="1">
            <a:spLocks/>
          </p:cNvSpPr>
          <p:nvPr/>
        </p:nvSpPr>
        <p:spPr bwMode="auto">
          <a:xfrm>
            <a:off x="6667503" y="1432983"/>
            <a:ext cx="1905000" cy="533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defRPr/>
            </a:pPr>
            <a:r>
              <a:rPr lang="en-US" b="1" kern="0" dirty="0">
                <a:solidFill>
                  <a:srgbClr val="54B948"/>
                </a:solidFill>
                <a:latin typeface="Helvetica"/>
                <a:cs typeface="Helvetica"/>
              </a:rPr>
              <a:t>Compass Point 2</a:t>
            </a:r>
          </a:p>
        </p:txBody>
      </p:sp>
      <p:cxnSp>
        <p:nvCxnSpPr>
          <p:cNvPr id="25" name="Straight Connector 24">
            <a:extLst>
              <a:ext uri="{C183D7F6-B498-43B3-948B-1728B52AA6E4}">
                <adec:decorative xmlns:adec="http://schemas.microsoft.com/office/drawing/2017/decorative" val="1"/>
              </a:ext>
            </a:extLst>
          </p:cNvPr>
          <p:cNvCxnSpPr/>
          <p:nvPr/>
        </p:nvCxnSpPr>
        <p:spPr bwMode="auto">
          <a:xfrm rot="5400000" flipH="1" flipV="1">
            <a:off x="762000" y="3962400"/>
            <a:ext cx="3352800" cy="0"/>
          </a:xfrm>
          <a:prstGeom prst="line">
            <a:avLst/>
          </a:prstGeom>
          <a:solidFill>
            <a:srgbClr val="54B948"/>
          </a:solidFill>
          <a:ln w="9525" cap="flat" cmpd="sng" algn="ctr">
            <a:solidFill>
              <a:srgbClr val="FFFFFF"/>
            </a:solidFill>
            <a:prstDash val="solid"/>
            <a:round/>
            <a:headEnd type="none" w="med" len="med"/>
            <a:tailEnd type="none" w="med" len="med"/>
          </a:ln>
          <a:effectLst/>
        </p:spPr>
      </p:cxnSp>
      <p:graphicFrame>
        <p:nvGraphicFramePr>
          <p:cNvPr id="17" name="Chart 16" descr="This Pie Chart represents the Build A Well-Balanced Portfolio in Stocks 45%, Bonds 45%, other 10%">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79520734"/>
              </p:ext>
            </p:extLst>
          </p:nvPr>
        </p:nvGraphicFramePr>
        <p:xfrm>
          <a:off x="0" y="2197100"/>
          <a:ext cx="5219700" cy="34798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C183D7F6-B498-43B3-948B-1728B52AA6E4}">
                <adec:decorative xmlns:adec="http://schemas.microsoft.com/office/drawing/2017/decorative" val="1"/>
              </a:ext>
            </a:extLst>
          </p:cNvPr>
          <p:cNvSpPr txBox="1"/>
          <p:nvPr/>
        </p:nvSpPr>
        <p:spPr>
          <a:xfrm>
            <a:off x="2935910" y="3625735"/>
            <a:ext cx="860290" cy="307777"/>
          </a:xfrm>
          <a:prstGeom prst="rect">
            <a:avLst/>
          </a:prstGeom>
          <a:noFill/>
        </p:spPr>
        <p:txBody>
          <a:bodyPr wrap="square" rtlCol="0">
            <a:spAutoFit/>
          </a:bodyPr>
          <a:lstStyle/>
          <a:p>
            <a:pPr algn="ctr"/>
            <a:r>
              <a:rPr lang="en-US" sz="1400" b="1" dirty="0">
                <a:solidFill>
                  <a:srgbClr val="FFFFFF"/>
                </a:solidFill>
                <a:latin typeface="Helvetica"/>
                <a:cs typeface="Helvetica"/>
              </a:rPr>
              <a:t>BONDS</a:t>
            </a:r>
          </a:p>
        </p:txBody>
      </p:sp>
      <p:sp>
        <p:nvSpPr>
          <p:cNvPr id="4" name="TextBox 3">
            <a:extLst>
              <a:ext uri="{C183D7F6-B498-43B3-948B-1728B52AA6E4}">
                <adec:decorative xmlns:adec="http://schemas.microsoft.com/office/drawing/2017/decorative" val="1"/>
              </a:ext>
            </a:extLst>
          </p:cNvPr>
          <p:cNvSpPr txBox="1"/>
          <p:nvPr/>
        </p:nvSpPr>
        <p:spPr>
          <a:xfrm>
            <a:off x="2178035" y="5064226"/>
            <a:ext cx="860290" cy="307777"/>
          </a:xfrm>
          <a:prstGeom prst="rect">
            <a:avLst/>
          </a:prstGeom>
          <a:noFill/>
        </p:spPr>
        <p:txBody>
          <a:bodyPr wrap="square" rtlCol="0">
            <a:spAutoFit/>
          </a:bodyPr>
          <a:lstStyle/>
          <a:p>
            <a:pPr algn="ctr"/>
            <a:r>
              <a:rPr lang="en-US" sz="1400" b="1" dirty="0">
                <a:solidFill>
                  <a:srgbClr val="FFFFFF"/>
                </a:solidFill>
                <a:latin typeface="Helvetica"/>
                <a:cs typeface="Helvetica"/>
              </a:rPr>
              <a:t>OTHER</a:t>
            </a:r>
          </a:p>
        </p:txBody>
      </p:sp>
      <p:sp>
        <p:nvSpPr>
          <p:cNvPr id="18" name="TextBox 17">
            <a:extLst>
              <a:ext uri="{C183D7F6-B498-43B3-948B-1728B52AA6E4}">
                <adec:decorative xmlns:adec="http://schemas.microsoft.com/office/drawing/2017/decorative" val="1"/>
              </a:ext>
            </a:extLst>
          </p:cNvPr>
          <p:cNvSpPr txBox="1"/>
          <p:nvPr/>
        </p:nvSpPr>
        <p:spPr>
          <a:xfrm>
            <a:off x="1338224" y="3625735"/>
            <a:ext cx="942225" cy="307777"/>
          </a:xfrm>
          <a:prstGeom prst="rect">
            <a:avLst/>
          </a:prstGeom>
          <a:noFill/>
        </p:spPr>
        <p:txBody>
          <a:bodyPr wrap="square" rtlCol="0">
            <a:spAutoFit/>
          </a:bodyPr>
          <a:lstStyle/>
          <a:p>
            <a:pPr algn="ctr"/>
            <a:r>
              <a:rPr lang="en-US" sz="1400" b="1" dirty="0">
                <a:solidFill>
                  <a:srgbClr val="FFFFFF"/>
                </a:solidFill>
                <a:latin typeface="Helvetica"/>
                <a:cs typeface="Helvetica"/>
              </a:rPr>
              <a:t>STOCKS</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916" r="17717"/>
          <a:stretch/>
        </p:blipFill>
        <p:spPr>
          <a:xfrm>
            <a:off x="5956300" y="2372789"/>
            <a:ext cx="2806700" cy="28083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txBox="1">
            <a:spLocks noGrp="1"/>
          </p:cNvSpPr>
          <p:nvPr>
            <p:ph type="title" idx="4294967295"/>
          </p:nvPr>
        </p:nvSpPr>
        <p:spPr bwMode="auto">
          <a:xfrm>
            <a:off x="381000" y="13716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0" cap="none" spc="0" normalizeH="0" baseline="0" noProof="0" dirty="0">
                <a:ln>
                  <a:noFill/>
                </a:ln>
                <a:solidFill>
                  <a:srgbClr val="95BF7F"/>
                </a:solidFill>
                <a:effectLst/>
                <a:uLnTx/>
                <a:uFillTx/>
                <a:latin typeface="Helvetica"/>
                <a:ea typeface="+mn-ea"/>
                <a:cs typeface="Helvetica"/>
              </a:rPr>
              <a:t>2. </a:t>
            </a:r>
            <a:r>
              <a:rPr kumimoji="0" lang="en-US" sz="1800" b="1" i="0" u="none" strike="noStrike" kern="1200" cap="none" spc="0" normalizeH="0" baseline="0" noProof="0" dirty="0">
                <a:ln>
                  <a:noFill/>
                </a:ln>
                <a:solidFill>
                  <a:srgbClr val="95BF7F"/>
                </a:solidFill>
                <a:effectLst/>
                <a:uLnTx/>
                <a:uFillTx/>
                <a:latin typeface="Helvetica"/>
                <a:ea typeface="+mn-ea"/>
                <a:cs typeface="Helvetica"/>
              </a:rPr>
              <a:t>Build A Well-Balanced Portfolio (Continued)</a:t>
            </a:r>
            <a:endParaRPr kumimoji="0" lang="en-US" sz="1800" b="1" i="0" u="none" strike="noStrike" kern="0" cap="none" spc="0" normalizeH="0" baseline="0" noProof="0" dirty="0">
              <a:ln>
                <a:noFill/>
              </a:ln>
              <a:solidFill>
                <a:srgbClr val="95BF7F"/>
              </a:solidFill>
              <a:effectLst/>
              <a:uLnTx/>
              <a:uFillTx/>
              <a:latin typeface="Helvetica"/>
              <a:ea typeface="+mn-ea"/>
              <a:cs typeface="Helvetica"/>
            </a:endParaRPr>
          </a:p>
        </p:txBody>
      </p:sp>
      <p:sp>
        <p:nvSpPr>
          <p:cNvPr id="18" name="Rectangle 17">
            <a:extLst>
              <a:ext uri="{C183D7F6-B498-43B3-948B-1728B52AA6E4}">
                <adec:decorative xmlns:adec="http://schemas.microsoft.com/office/drawing/2017/decorative" val="1"/>
              </a:ext>
            </a:extLst>
          </p:cNvPr>
          <p:cNvSpPr/>
          <p:nvPr/>
        </p:nvSpPr>
        <p:spPr>
          <a:xfrm>
            <a:off x="5943600" y="1371600"/>
            <a:ext cx="2819400" cy="656167"/>
          </a:xfrm>
          <a:prstGeom prst="rect">
            <a:avLst/>
          </a:prstGeom>
          <a:solidFill>
            <a:srgbClr val="EDF5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372" y="1447339"/>
            <a:ext cx="497346" cy="504688"/>
          </a:xfrm>
          <a:prstGeom prst="rect">
            <a:avLst/>
          </a:prstGeom>
        </p:spPr>
      </p:pic>
      <p:sp>
        <p:nvSpPr>
          <p:cNvPr id="20" name="Content Placeholder 4"/>
          <p:cNvSpPr txBox="1">
            <a:spLocks/>
          </p:cNvSpPr>
          <p:nvPr/>
        </p:nvSpPr>
        <p:spPr bwMode="auto">
          <a:xfrm>
            <a:off x="6667503" y="1432983"/>
            <a:ext cx="1905000" cy="533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defRPr/>
            </a:pPr>
            <a:r>
              <a:rPr lang="en-US" b="1" kern="0" dirty="0">
                <a:solidFill>
                  <a:srgbClr val="54B948"/>
                </a:solidFill>
                <a:latin typeface="Helvetica"/>
                <a:cs typeface="Helvetica"/>
              </a:rPr>
              <a:t>Compass Point 2</a:t>
            </a:r>
          </a:p>
        </p:txBody>
      </p:sp>
      <p:sp>
        <p:nvSpPr>
          <p:cNvPr id="7" name="Content Placeholder 5"/>
          <p:cNvSpPr>
            <a:spLocks noGrp="1"/>
          </p:cNvSpPr>
          <p:nvPr>
            <p:ph idx="4294967295"/>
          </p:nvPr>
        </p:nvSpPr>
        <p:spPr>
          <a:xfrm>
            <a:off x="304800" y="1905000"/>
            <a:ext cx="5410200" cy="1752600"/>
          </a:xfrm>
          <a:prstGeom prst="rect">
            <a:avLst/>
          </a:prstGeom>
        </p:spPr>
        <p:txBody>
          <a:bodyPr wrap="none">
            <a:noAutofit/>
          </a:bodyPr>
          <a:lstStyle/>
          <a:p>
            <a:pPr>
              <a:lnSpc>
                <a:spcPct val="120000"/>
              </a:lnSpc>
              <a:spcAft>
                <a:spcPts val="1800"/>
              </a:spcAft>
            </a:pPr>
            <a:r>
              <a:rPr lang="en-US" sz="1800" dirty="0">
                <a:latin typeface="Helvetica"/>
                <a:cs typeface="Helvetica"/>
              </a:rPr>
              <a:t>Reduce your exposure to risk by diversifying</a:t>
            </a:r>
          </a:p>
          <a:p>
            <a:pPr>
              <a:lnSpc>
                <a:spcPct val="120000"/>
              </a:lnSpc>
              <a:defRPr/>
            </a:pPr>
            <a:r>
              <a:rPr lang="en-US" sz="1800" dirty="0">
                <a:latin typeface="Helvetica"/>
                <a:cs typeface="Helvetica"/>
              </a:rPr>
              <a:t>Visit </a:t>
            </a:r>
            <a:r>
              <a:rPr lang="en-US" sz="1800" b="1" u="sng" dirty="0">
                <a:uFill>
                  <a:solidFill>
                    <a:schemeClr val="bg1"/>
                  </a:solidFill>
                </a:uFill>
                <a:latin typeface="Helvetica"/>
                <a:cs typeface="Helvetica"/>
                <a:hlinkClick r:id="rId4" tooltip="http://www.standard.com/retirement/education">
                  <a:extLst>
                    <a:ext uri="{A12FA001-AC4F-418D-AE19-62706E023703}">
                      <ahyp:hlinkClr xmlns:ahyp="http://schemas.microsoft.com/office/drawing/2018/hyperlinkcolor" val="tx"/>
                    </a:ext>
                  </a:extLst>
                </a:hlinkClick>
              </a:rPr>
              <a:t>www.standard.com/retirement/education</a:t>
            </a:r>
            <a:r>
              <a:rPr lang="en-US" sz="1800" b="1" dirty="0">
                <a:latin typeface="Helvetica"/>
                <a:cs typeface="Helvetica"/>
              </a:rPr>
              <a:t> </a:t>
            </a:r>
            <a:br>
              <a:rPr lang="en-US" sz="1800" b="1" dirty="0">
                <a:latin typeface="Helvetica"/>
                <a:cs typeface="Helvetica"/>
              </a:rPr>
            </a:br>
            <a:r>
              <a:rPr lang="en-US" sz="1800" dirty="0">
                <a:latin typeface="Helvetica"/>
                <a:cs typeface="Helvetica"/>
              </a:rPr>
              <a:t>and take the Investor Profile Quiz</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676" r="30597" b="16996"/>
          <a:stretch/>
        </p:blipFill>
        <p:spPr>
          <a:xfrm>
            <a:off x="5943600" y="2372789"/>
            <a:ext cx="2794000" cy="2825140"/>
          </a:xfrm>
          <a:prstGeom prst="rect">
            <a:avLst/>
          </a:prstGeom>
        </p:spPr>
      </p:pic>
      <p:sp>
        <p:nvSpPr>
          <p:cNvPr id="16" name="Rectangle 15"/>
          <p:cNvSpPr/>
          <p:nvPr/>
        </p:nvSpPr>
        <p:spPr>
          <a:xfrm>
            <a:off x="381000" y="5638800"/>
            <a:ext cx="8382000" cy="400110"/>
          </a:xfrm>
          <a:prstGeom prst="rect">
            <a:avLst/>
          </a:prstGeom>
        </p:spPr>
        <p:txBody>
          <a:bodyPr wrap="square">
            <a:spAutoFit/>
          </a:bodyPr>
          <a:lstStyle/>
          <a:p>
            <a:r>
              <a:rPr lang="en-US" sz="1000" dirty="0">
                <a:latin typeface="Helvetica"/>
                <a:cs typeface="Helvetica"/>
              </a:rPr>
              <a:t>Diversification does not ensure a profit or protect against a loss in a declining market.</a:t>
            </a:r>
          </a:p>
          <a:p>
            <a:r>
              <a:rPr lang="en-US" sz="1000" dirty="0">
                <a:latin typeface="Helvetica"/>
                <a:cs typeface="Helvetica"/>
              </a:rPr>
              <a:t>An investment cannot be made directly in an index.</a:t>
            </a:r>
          </a:p>
        </p:txBody>
      </p:sp>
    </p:spTree>
    <p:extLst>
      <p:ext uri="{BB962C8B-B14F-4D97-AF65-F5344CB8AC3E}">
        <p14:creationId xmlns:p14="http://schemas.microsoft.com/office/powerpoint/2010/main" val="666175239"/>
      </p:ext>
    </p:extLst>
  </p:cSld>
  <p:clrMapOvr>
    <a:masterClrMapping/>
  </p:clrMapOvr>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B19054F01D4343B5FD0DDD199A6CAA" ma:contentTypeVersion="2" ma:contentTypeDescription="Create a new document." ma:contentTypeScope="" ma:versionID="602eeb965ecd1cf329513ca13cad4c7d">
  <xsd:schema xmlns:xsd="http://www.w3.org/2001/XMLSchema" xmlns:p="http://schemas.microsoft.com/office/2006/metadata/properties" targetNamespace="http://schemas.microsoft.com/office/2006/metadata/properties" ma:root="true" ma:fieldsID="bd266a9e86b3acf8d28e986ffce05e0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2C55F31-5687-45E6-B2C4-8C9A4E1A9652}">
  <ds:schemaRefs>
    <ds:schemaRef ds:uri="http://purl.org/dc/elements/1.1/"/>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682C5219-AF98-4051-B813-0B3C25CB3092}">
  <ds:schemaRefs>
    <ds:schemaRef ds:uri="http://schemas.microsoft.com/sharepoint/v3/contenttype/forms"/>
  </ds:schemaRefs>
</ds:datastoreItem>
</file>

<file path=customXml/itemProps3.xml><?xml version="1.0" encoding="utf-8"?>
<ds:datastoreItem xmlns:ds="http://schemas.openxmlformats.org/officeDocument/2006/customXml" ds:itemID="{F161BBE0-CEBA-483E-9843-033F54D642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6735</TotalTime>
  <Words>2702</Words>
  <Application>Microsoft Office PowerPoint</Application>
  <PresentationFormat>On-screen Show (4:3)</PresentationFormat>
  <Paragraphs>209</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Helvetica</vt:lpstr>
      <vt:lpstr>Office Theme</vt:lpstr>
      <vt:lpstr>Retirement     on the Brain</vt:lpstr>
      <vt:lpstr>Presented by…</vt:lpstr>
      <vt:lpstr>Navigating Specialty Sector Investing</vt:lpstr>
      <vt:lpstr>Alternative Choices For Investing</vt:lpstr>
      <vt:lpstr>Know The Pros And Cons Of Specialty Sector Investing</vt:lpstr>
      <vt:lpstr>How Much Should You Invest In Specialty Funds? </vt:lpstr>
      <vt:lpstr>1. Be Realistic.</vt:lpstr>
      <vt:lpstr>2. Build A Well-Balanced Portfolio.</vt:lpstr>
      <vt:lpstr>2. Build A Well-Balanced Portfolio (Continued)</vt:lpstr>
      <vt:lpstr>3. Invest Your Time First.</vt:lpstr>
      <vt:lpstr>4. Consider What You Know Best.</vt:lpstr>
      <vt:lpstr>5. Stay Alert.</vt:lpstr>
      <vt:lpstr>6. Understand The Environment.</vt:lpstr>
      <vt:lpstr>6. Understand The Environment (Continued)</vt:lpstr>
      <vt:lpstr>6. Understand The Environment (Continued) </vt:lpstr>
      <vt:lpstr>6. Understand The Environment (Continued)  </vt:lpstr>
      <vt:lpstr>6. Understand The Environment (Continued)   </vt:lpstr>
      <vt:lpstr>6. Understand The Environment (Continued)    </vt:lpstr>
      <vt:lpstr>Thank You!</vt:lpstr>
      <vt:lpstr>Questions?</vt:lpstr>
      <vt:lpstr>Employers and plan participants</vt:lpstr>
    </vt:vector>
  </TitlesOfParts>
  <Company>Standard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 on the Brain</dc:title>
  <dc:subject>Navigating Specialty Sector Investing</dc:subject>
  <dc:creator>The Standard</dc:creator>
  <cp:lastModifiedBy>Manikandan Karuppasamy</cp:lastModifiedBy>
  <cp:revision>220</cp:revision>
  <cp:lastPrinted>2014-08-29T06:05:22Z</cp:lastPrinted>
  <dcterms:created xsi:type="dcterms:W3CDTF">2014-03-19T16:45:08Z</dcterms:created>
  <dcterms:modified xsi:type="dcterms:W3CDTF">2022-08-11T11:19:23Z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0x010100C1B19054F01D4343B5FD0DDD199A6CAA</vt:lpwstr>
  </property>
</Properties>
</file>