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15"/>
  </p:notesMasterIdLst>
  <p:sldIdLst>
    <p:sldId id="261" r:id="rId3"/>
    <p:sldId id="277" r:id="rId4"/>
    <p:sldId id="274" r:id="rId5"/>
    <p:sldId id="275" r:id="rId6"/>
    <p:sldId id="269" r:id="rId7"/>
    <p:sldId id="262" r:id="rId8"/>
    <p:sldId id="266" r:id="rId9"/>
    <p:sldId id="272" r:id="rId10"/>
    <p:sldId id="273" r:id="rId11"/>
    <p:sldId id="276" r:id="rId12"/>
    <p:sldId id="265" r:id="rId13"/>
    <p:sldId id="279"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8"/>
    <a:srgbClr val="0093D1"/>
    <a:srgbClr val="6C9BC6"/>
    <a:srgbClr val="F89728"/>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1" autoAdjust="0"/>
    <p:restoredTop sz="86342" autoAdjust="0"/>
  </p:normalViewPr>
  <p:slideViewPr>
    <p:cSldViewPr snapToGrid="0">
      <p:cViewPr>
        <p:scale>
          <a:sx n="66" d="100"/>
          <a:sy n="66" d="100"/>
        </p:scale>
        <p:origin x="1272" y="24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78" d="100"/>
          <a:sy n="78" d="100"/>
        </p:scale>
        <p:origin x="311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8A1BDD-88F0-8343-8E28-4BA14903206B}" type="datetimeFigureOut">
              <a:rPr lang="en-US" smtClean="0"/>
              <a:t>9/22/2022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4BE8B25-A91D-A640-A32C-41D5F03152EC}" type="slidenum">
              <a:rPr lang="en-US" smtClean="0"/>
              <a:t>‹#›</a:t>
            </a:fld>
            <a:endParaRPr lang="en-US" dirty="0"/>
          </a:p>
        </p:txBody>
      </p:sp>
    </p:spTree>
    <p:extLst>
      <p:ext uri="{BB962C8B-B14F-4D97-AF65-F5344CB8AC3E}">
        <p14:creationId xmlns:p14="http://schemas.microsoft.com/office/powerpoint/2010/main" val="165277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My name is [PRESENTER]. Welcome to this session about Retirement Planning Life Stages.</a:t>
            </a:r>
          </a:p>
          <a:p>
            <a:endParaRPr lang="en-US" dirty="0"/>
          </a:p>
          <a:p>
            <a:r>
              <a:rPr lang="en-US" dirty="0"/>
              <a:t>We’re here to talk about retirement readiness. Some of you are just getting started and want information about how to enroll in your plan. Some of you are enrolled in your retirement plan but may want guidance on how much you should be contributing. </a:t>
            </a:r>
          </a:p>
          <a:p>
            <a:r>
              <a:rPr lang="en-US" dirty="0"/>
              <a:t> </a:t>
            </a:r>
          </a:p>
          <a:p>
            <a:r>
              <a:rPr lang="en-US" dirty="0"/>
              <a:t>Today we’ll be looking specifically at different life and career stages, and what you should know about them. Because the stage you’re in matters when it comes to saving for the future. </a:t>
            </a:r>
          </a:p>
          <a:p>
            <a:endParaRPr lang="en-US" dirty="0"/>
          </a:p>
          <a:p>
            <a:r>
              <a:rPr lang="en-US" dirty="0"/>
              <a:t>The financial challenges you face in your 20s are different from the ones you face in your 50s. We’ll talk about these challenges and the actions you can take at each stage. </a:t>
            </a:r>
          </a:p>
          <a:p>
            <a:r>
              <a:rPr lang="en-US" dirty="0"/>
              <a:t> </a:t>
            </a:r>
          </a:p>
          <a:p>
            <a:r>
              <a:rPr lang="en-US" dirty="0"/>
              <a:t>Let’s look at ways to start or continue saving for retirement based on your life stage. Whether you’re just starting out in your career or you’re getting close to retirement, I’d like to help you understand the best steps to take now.  </a:t>
            </a:r>
          </a:p>
        </p:txBody>
      </p:sp>
      <p:sp>
        <p:nvSpPr>
          <p:cNvPr id="4" name="Slide Number Placeholder 3"/>
          <p:cNvSpPr>
            <a:spLocks noGrp="1"/>
          </p:cNvSpPr>
          <p:nvPr>
            <p:ph type="sldNum" sz="quarter" idx="10"/>
          </p:nvPr>
        </p:nvSpPr>
        <p:spPr/>
        <p:txBody>
          <a:bodyPr/>
          <a:lstStyle/>
          <a:p>
            <a:fld id="{54BE8B25-A91D-A640-A32C-41D5F03152EC}" type="slidenum">
              <a:rPr lang="en-US" smtClean="0"/>
              <a:t>1</a:t>
            </a:fld>
            <a:endParaRPr lang="en-US" dirty="0"/>
          </a:p>
        </p:txBody>
      </p:sp>
    </p:spTree>
    <p:extLst>
      <p:ext uri="{BB962C8B-B14F-4D97-AF65-F5344CB8AC3E}">
        <p14:creationId xmlns:p14="http://schemas.microsoft.com/office/powerpoint/2010/main" val="8651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10</a:t>
            </a:fld>
            <a:endParaRPr lang="en-US" dirty="0"/>
          </a:p>
        </p:txBody>
      </p:sp>
    </p:spTree>
    <p:extLst>
      <p:ext uri="{BB962C8B-B14F-4D97-AF65-F5344CB8AC3E}">
        <p14:creationId xmlns:p14="http://schemas.microsoft.com/office/powerpoint/2010/main" val="69391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Aft>
                <a:spcPts val="1269"/>
              </a:spcAft>
              <a:defRPr/>
            </a:pPr>
            <a:r>
              <a:rPr lang="en-US" kern="0" dirty="0">
                <a:cs typeface="Arial" pitchFamily="34" charset="0"/>
              </a:rPr>
              <a:t>No matter what life stage you’re in, participating in your employer-sponsored retirement plan is a great idea. </a:t>
            </a:r>
          </a:p>
          <a:p>
            <a:pPr>
              <a:spcAft>
                <a:spcPts val="1269"/>
              </a:spcAft>
              <a:defRPr/>
            </a:pPr>
            <a:r>
              <a:rPr lang="en-US" kern="0" dirty="0">
                <a:cs typeface="Arial" pitchFamily="34" charset="0"/>
              </a:rPr>
              <a:t>Remember that: </a:t>
            </a:r>
          </a:p>
          <a:p>
            <a:pPr marL="181240" indent="-181240">
              <a:buFont typeface="Arial" panose="020B0604020202020204" pitchFamily="34" charset="0"/>
              <a:buChar char="•"/>
              <a:defRPr/>
            </a:pPr>
            <a:r>
              <a:rPr lang="en-US" kern="0" dirty="0">
                <a:cs typeface="Arial" pitchFamily="34" charset="0"/>
              </a:rPr>
              <a:t>Saving is automatic and offers tax advantages.</a:t>
            </a:r>
          </a:p>
          <a:p>
            <a:pPr lvl="0">
              <a:defRPr/>
            </a:pPr>
            <a:endParaRPr lang="en-US" kern="0" dirty="0">
              <a:cs typeface="Arial" pitchFamily="34" charset="0"/>
            </a:endParaRPr>
          </a:p>
          <a:p>
            <a:pPr marL="181240" indent="-181240">
              <a:spcAft>
                <a:spcPts val="1269"/>
              </a:spcAft>
              <a:buFont typeface="Arial" panose="020B0604020202020204" pitchFamily="34" charset="0"/>
              <a:buChar char="•"/>
              <a:defRPr/>
            </a:pPr>
            <a:r>
              <a:rPr lang="en-US" kern="0" dirty="0">
                <a:cs typeface="Arial" pitchFamily="34" charset="0"/>
              </a:rPr>
              <a:t>You’re in control of your investments.</a:t>
            </a:r>
          </a:p>
          <a:p>
            <a:pPr marL="181240" indent="-181240">
              <a:spcAft>
                <a:spcPts val="1269"/>
              </a:spcAft>
              <a:buFont typeface="Arial" panose="020B0604020202020204" pitchFamily="34" charset="0"/>
              <a:buChar char="•"/>
              <a:defRPr/>
            </a:pPr>
            <a:r>
              <a:rPr lang="en-US" kern="0" dirty="0">
                <a:cs typeface="Arial" pitchFamily="34" charset="0"/>
              </a:rPr>
              <a:t>Making investment changes as you move through different life stages is simple to do.</a:t>
            </a:r>
          </a:p>
          <a:p>
            <a:pPr marL="181240" indent="-181240">
              <a:spcAft>
                <a:spcPts val="1269"/>
              </a:spcAft>
              <a:buFont typeface="Arial" panose="020B0604020202020204" pitchFamily="34" charset="0"/>
              <a:buChar char="•"/>
              <a:defRPr/>
            </a:pPr>
            <a:r>
              <a:rPr lang="en-US" kern="0" dirty="0">
                <a:cs typeface="Arial" pitchFamily="34" charset="0"/>
              </a:rPr>
              <a:t>Contributions come directly out of your paycheck. You don’t see the money, so you aren’t tempted to spend it.</a:t>
            </a:r>
            <a:endParaRPr lang="en-US" kern="0" baseline="30000" dirty="0">
              <a:cs typeface="Arial" pitchFamily="34" charset="0"/>
            </a:endParaRPr>
          </a:p>
          <a:p>
            <a:pPr lvl="0">
              <a:buFont typeface="Arial" pitchFamily="34" charset="0"/>
              <a:buChar char="•"/>
              <a:defRPr/>
            </a:pPr>
            <a:endParaRPr lang="en-US" kern="0" dirty="0">
              <a:cs typeface="Arial" panose="020B0604020202020204" pitchFamily="34" charset="0"/>
            </a:endParaRPr>
          </a:p>
          <a:p>
            <a:pPr lvl="0">
              <a:defRPr/>
            </a:pPr>
            <a:r>
              <a:rPr lang="en-US" kern="0" dirty="0">
                <a:cs typeface="Arial" panose="020B0604020202020204" pitchFamily="34" charset="0"/>
              </a:rPr>
              <a:t>Enroll or increase your contribution today.</a:t>
            </a:r>
          </a:p>
          <a:p>
            <a:pPr lvl="0">
              <a:defRPr/>
            </a:pPr>
            <a:endParaRPr lang="en-US" kern="0" dirty="0">
              <a:cs typeface="Arial" panose="020B0604020202020204" pitchFamily="34" charset="0"/>
            </a:endParaRPr>
          </a:p>
          <a:p>
            <a:pPr lvl="0">
              <a:defRPr/>
            </a:pPr>
            <a:r>
              <a:rPr lang="en-US" kern="0" dirty="0">
                <a:cs typeface="Arial" panose="020B0604020202020204" pitchFamily="34" charset="0"/>
              </a:rPr>
              <a:t>[DISTRIBUTE INFOGRAPHICS]</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11</a:t>
            </a:fld>
            <a:endParaRPr lang="en-US" dirty="0"/>
          </a:p>
        </p:txBody>
      </p:sp>
    </p:spTree>
    <p:extLst>
      <p:ext uri="{BB962C8B-B14F-4D97-AF65-F5344CB8AC3E}">
        <p14:creationId xmlns:p14="http://schemas.microsoft.com/office/powerpoint/2010/main" val="145037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124387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US" b="1" kern="0" dirty="0">
              <a:solidFill>
                <a:srgbClr val="369B3E"/>
              </a:solidFill>
              <a:latin typeface="Arial" pitchFamily="34" charset="0"/>
              <a:cs typeface="Arial" pitchFamily="34" charset="0"/>
            </a:endParaRPr>
          </a:p>
          <a:p>
            <a:endParaRPr lang="en-US" b="1" kern="0" dirty="0">
              <a:solidFill>
                <a:srgbClr val="369B3E"/>
              </a:solidFill>
              <a:latin typeface="Arial" pitchFamily="34" charset="0"/>
              <a:cs typeface="Arial" pitchFamily="34" charset="0"/>
            </a:endParaRPr>
          </a:p>
          <a:p>
            <a:r>
              <a:rPr lang="en-US" dirty="0"/>
              <a:t>But it can be hard to know where to start when you think about planning for the future.</a:t>
            </a:r>
          </a:p>
          <a:p>
            <a:endParaRPr lang="en-US" dirty="0"/>
          </a:p>
          <a:p>
            <a:r>
              <a:rPr lang="en-US" dirty="0"/>
              <a:t>You might start with this question: What do you picture yourself doing in retirement?</a:t>
            </a:r>
          </a:p>
          <a:p>
            <a:endParaRPr lang="en-US" dirty="0"/>
          </a:p>
          <a:p>
            <a:pPr marL="181240" indent="-181240">
              <a:buFont typeface="Arial" panose="020B0604020202020204" pitchFamily="34" charset="0"/>
              <a:buChar char="•"/>
            </a:pPr>
            <a:r>
              <a:rPr lang="en-US" dirty="0"/>
              <a:t>Relax.</a:t>
            </a:r>
          </a:p>
          <a:p>
            <a:pPr marL="181240" indent="-181240">
              <a:buFont typeface="Arial" panose="020B0604020202020204" pitchFamily="34" charset="0"/>
              <a:buChar char="•"/>
            </a:pPr>
            <a:r>
              <a:rPr lang="en-US" dirty="0"/>
              <a:t>Start a home-based business.</a:t>
            </a:r>
          </a:p>
          <a:p>
            <a:pPr marL="181240" indent="-181240">
              <a:buFont typeface="Arial" panose="020B0604020202020204" pitchFamily="34" charset="0"/>
              <a:buChar char="•"/>
            </a:pPr>
            <a:r>
              <a:rPr lang="en-US" dirty="0"/>
              <a:t>Pursue a hobby.</a:t>
            </a:r>
          </a:p>
          <a:p>
            <a:pPr marL="181240" indent="-181240">
              <a:buFont typeface="Arial" panose="020B0604020202020204" pitchFamily="34" charset="0"/>
              <a:buChar char="•"/>
            </a:pPr>
            <a:r>
              <a:rPr lang="en-US" dirty="0"/>
              <a:t>Travel </a:t>
            </a:r>
            <a:r>
              <a:rPr lang="en-US"/>
              <a:t>the world.</a:t>
            </a:r>
            <a:endParaRPr lang="en-US" dirty="0"/>
          </a:p>
          <a:p>
            <a:endParaRPr lang="en-US" dirty="0"/>
          </a:p>
          <a:p>
            <a:r>
              <a:rPr lang="en-US" dirty="0"/>
              <a:t>Now is a good time to start saving for retirement or increasing your contributions. Your planning efforts will pay off later when you're ready to retire.  </a:t>
            </a:r>
            <a:endParaRPr lang="en-US" dirty="0">
              <a:solidFill>
                <a:srgbClr val="369B3E"/>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3</a:t>
            </a:fld>
            <a:endParaRPr lang="en-US" dirty="0"/>
          </a:p>
        </p:txBody>
      </p:sp>
    </p:spTree>
    <p:extLst>
      <p:ext uri="{BB962C8B-B14F-4D97-AF65-F5344CB8AC3E}">
        <p14:creationId xmlns:p14="http://schemas.microsoft.com/office/powerpoint/2010/main" val="5224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defRPr/>
            </a:pPr>
            <a:r>
              <a:rPr lang="en-US" kern="0" dirty="0">
                <a:cs typeface="Arial" panose="020B0604020202020204" pitchFamily="34" charset="0"/>
              </a:rPr>
              <a:t>[READ SLIDE]</a:t>
            </a:r>
          </a:p>
          <a:p>
            <a:pPr>
              <a:spcAft>
                <a:spcPts val="1269"/>
              </a:spcAft>
              <a:defRPr/>
            </a:pPr>
            <a:r>
              <a:rPr lang="en-US" kern="0" dirty="0">
                <a:cs typeface="Arial" panose="020B0604020202020204" pitchFamily="34" charset="0"/>
              </a:rPr>
              <a:t>Your route to retirement can be a lot smoother if you start saving early.  </a:t>
            </a:r>
          </a:p>
          <a:p>
            <a:pPr>
              <a:spcAft>
                <a:spcPts val="1269"/>
              </a:spcAft>
              <a:defRPr/>
            </a:pPr>
            <a:r>
              <a:rPr lang="en-US" kern="0" dirty="0">
                <a:cs typeface="Arial" panose="020B0604020202020204" pitchFamily="34" charset="0"/>
              </a:rPr>
              <a:t>Here’s why:</a:t>
            </a:r>
          </a:p>
          <a:p>
            <a:pPr marL="181240" indent="-181240">
              <a:spcAft>
                <a:spcPts val="1269"/>
              </a:spcAft>
              <a:buFont typeface="Arial" panose="020B0604020202020204" pitchFamily="34" charset="0"/>
              <a:buChar char="•"/>
              <a:defRPr/>
            </a:pPr>
            <a:r>
              <a:rPr lang="en-US" kern="0" dirty="0">
                <a:cs typeface="Arial" panose="020B0604020202020204" pitchFamily="34" charset="0"/>
              </a:rPr>
              <a:t>Saving more now allows more time for your earnings to compound.</a:t>
            </a:r>
          </a:p>
          <a:p>
            <a:pPr marL="181240" indent="-181240">
              <a:spcAft>
                <a:spcPts val="1269"/>
              </a:spcAft>
              <a:buFont typeface="Arial" panose="020B0604020202020204" pitchFamily="34" charset="0"/>
              <a:buChar char="•"/>
              <a:defRPr/>
            </a:pPr>
            <a:r>
              <a:rPr lang="en-US" kern="0" dirty="0">
                <a:cs typeface="Arial" panose="020B0604020202020204" pitchFamily="34" charset="0"/>
              </a:rPr>
              <a:t>It’s easier to save a little throughout your career than a lot at the end of your career.</a:t>
            </a:r>
          </a:p>
          <a:p>
            <a:pPr marL="181240" indent="-181240">
              <a:spcAft>
                <a:spcPts val="1269"/>
              </a:spcAft>
              <a:buFont typeface="Arial" panose="020B0604020202020204" pitchFamily="34" charset="0"/>
              <a:buChar char="•"/>
              <a:defRPr/>
            </a:pPr>
            <a:r>
              <a:rPr lang="en-US" kern="0" dirty="0">
                <a:cs typeface="Arial" panose="020B0604020202020204" pitchFamily="34" charset="0"/>
              </a:rPr>
              <a:t>Saving early lessens the chance of getting sidetracked by other expenses.</a:t>
            </a:r>
          </a:p>
          <a:p>
            <a:pPr>
              <a:spcAft>
                <a:spcPts val="1269"/>
              </a:spcAft>
              <a:defRPr/>
            </a:pPr>
            <a:r>
              <a:rPr lang="en-US" kern="0" dirty="0">
                <a:cs typeface="Arial" panose="020B0604020202020204" pitchFamily="34" charset="0"/>
              </a:rPr>
              <a:t>In just a bit, we’ll talk about how we’ve simplified your route to retirement readiness by outlining what you might face at each stage.  </a:t>
            </a:r>
            <a:endParaRPr lang="en-US" kern="0" dirty="0">
              <a:solidFill>
                <a:srgbClr val="FF0000"/>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4</a:t>
            </a:fld>
            <a:endParaRPr lang="en-US" dirty="0"/>
          </a:p>
        </p:txBody>
      </p:sp>
    </p:spTree>
    <p:extLst>
      <p:ext uri="{BB962C8B-B14F-4D97-AF65-F5344CB8AC3E}">
        <p14:creationId xmlns:p14="http://schemas.microsoft.com/office/powerpoint/2010/main" val="197134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lvl="0">
              <a:defRPr/>
            </a:pPr>
            <a:r>
              <a:rPr lang="en-US" dirty="0">
                <a:cs typeface="Arial" panose="020B0604020202020204" pitchFamily="34" charset="0"/>
              </a:rPr>
              <a:t>How do you decide how much to be saving for retirement?</a:t>
            </a:r>
          </a:p>
          <a:p>
            <a:pPr lvl="0">
              <a:defRPr/>
            </a:pPr>
            <a:endParaRPr lang="en-US" dirty="0">
              <a:cs typeface="Arial" panose="020B0604020202020204" pitchFamily="34" charset="0"/>
            </a:endParaRPr>
          </a:p>
          <a:p>
            <a:pPr lvl="0">
              <a:defRPr/>
            </a:pPr>
            <a:r>
              <a:rPr lang="en-US" dirty="0">
                <a:cs typeface="Arial" panose="020B0604020202020204" pitchFamily="34" charset="0"/>
              </a:rPr>
              <a:t>Think about these factors:  </a:t>
            </a:r>
          </a:p>
          <a:p>
            <a:pPr lvl="0">
              <a:defRPr/>
            </a:pPr>
            <a:endParaRPr lang="en-US" dirty="0">
              <a:cs typeface="Arial" panose="020B0604020202020204" pitchFamily="34" charset="0"/>
            </a:endParaRPr>
          </a:p>
          <a:p>
            <a:pPr marL="181240" indent="-181240">
              <a:buFont typeface="Arial" panose="020B0604020202020204" pitchFamily="34" charset="0"/>
              <a:buChar char="•"/>
              <a:defRPr/>
            </a:pPr>
            <a:r>
              <a:rPr lang="en-US" kern="0" dirty="0">
                <a:solidFill>
                  <a:sysClr val="windowText" lastClr="000000"/>
                </a:solidFill>
                <a:cs typeface="Arial" pitchFamily="34" charset="0"/>
              </a:rPr>
              <a:t>How many years are there before you plan to retire? </a:t>
            </a:r>
          </a:p>
          <a:p>
            <a:pPr marL="181240" indent="-181240">
              <a:buFont typeface="Arial" panose="020B0604020202020204" pitchFamily="34" charset="0"/>
              <a:buChar char="•"/>
              <a:defRPr/>
            </a:pPr>
            <a:r>
              <a:rPr lang="en-US" kern="0" dirty="0">
                <a:solidFill>
                  <a:sysClr val="windowText" lastClr="000000"/>
                </a:solidFill>
                <a:cs typeface="Arial" pitchFamily="34" charset="0"/>
              </a:rPr>
              <a:t>What will your goals and priorities be after you retire?</a:t>
            </a:r>
          </a:p>
          <a:p>
            <a:pPr marL="181240" indent="-181240">
              <a:buFont typeface="Arial" panose="020B0604020202020204" pitchFamily="34" charset="0"/>
              <a:buChar char="•"/>
              <a:defRPr/>
            </a:pPr>
            <a:r>
              <a:rPr lang="en-US" kern="0" dirty="0">
                <a:solidFill>
                  <a:sysClr val="windowText" lastClr="000000"/>
                </a:solidFill>
                <a:cs typeface="Arial" pitchFamily="34" charset="0"/>
              </a:rPr>
              <a:t>What financial hurdles might keep you from saving as much as you’d like?</a:t>
            </a:r>
          </a:p>
          <a:p>
            <a:pPr lvl="0">
              <a:defRPr/>
            </a:pPr>
            <a:endParaRPr lang="en-US" kern="0" dirty="0">
              <a:solidFill>
                <a:sysClr val="windowText" lastClr="000000"/>
              </a:solidFill>
              <a:latin typeface="Arial" pitchFamily="34" charset="0"/>
              <a:cs typeface="Arial" pitchFamily="34" charset="0"/>
            </a:endParaRPr>
          </a:p>
          <a:p>
            <a:pPr lvl="0">
              <a:defRPr/>
            </a:pPr>
            <a:r>
              <a:rPr lang="en-US" kern="0" dirty="0">
                <a:solidFill>
                  <a:sysClr val="windowText" lastClr="000000"/>
                </a:solidFill>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5</a:t>
            </a:fld>
            <a:endParaRPr lang="en-US" dirty="0"/>
          </a:p>
        </p:txBody>
      </p:sp>
    </p:spTree>
    <p:extLst>
      <p:ext uri="{BB962C8B-B14F-4D97-AF65-F5344CB8AC3E}">
        <p14:creationId xmlns:p14="http://schemas.microsoft.com/office/powerpoint/2010/main" val="385321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27660" y="4750117"/>
            <a:ext cx="5852160" cy="4553903"/>
          </a:xfrm>
        </p:spPr>
        <p:txBody>
          <a:bodyPr/>
          <a:lstStyle/>
          <a:p>
            <a:r>
              <a:rPr lang="en-US" dirty="0"/>
              <a:t>Let’s look at the three life stages and statistics about retirement planning at each stage. </a:t>
            </a:r>
          </a:p>
          <a:p>
            <a:endParaRPr lang="en-US" dirty="0"/>
          </a:p>
          <a:p>
            <a:r>
              <a:rPr lang="en-US" dirty="0"/>
              <a:t>[READ COPY IN COLORED BOXES.]</a:t>
            </a:r>
          </a:p>
          <a:p>
            <a:endParaRPr lang="en-US" dirty="0"/>
          </a:p>
          <a:p>
            <a:r>
              <a:rPr lang="en-US" dirty="0"/>
              <a:t>[READ 1 OR 2 STATISTICS IN EACH STAGE.]</a:t>
            </a:r>
          </a:p>
          <a:p>
            <a:r>
              <a:rPr lang="en-US" dirty="0"/>
              <a:t> </a:t>
            </a:r>
          </a:p>
          <a:p>
            <a:r>
              <a:rPr lang="en-US" dirty="0"/>
              <a:t>In the first stage – How to Begin Building:</a:t>
            </a:r>
          </a:p>
          <a:p>
            <a:pPr marL="171450" indent="-171450">
              <a:buFont typeface="Arial" panose="020B0604020202020204" pitchFamily="34" charset="0"/>
              <a:buChar char="•"/>
            </a:pPr>
            <a:r>
              <a:rPr lang="en-US" dirty="0"/>
              <a:t>72% say they’re saving </a:t>
            </a:r>
            <a:r>
              <a:rPr lang="en-US"/>
              <a:t>for retirement </a:t>
            </a:r>
            <a:r>
              <a:rPr lang="en-US" dirty="0"/>
              <a:t>in 2017. </a:t>
            </a:r>
          </a:p>
          <a:p>
            <a:pPr marL="171450" indent="-171450">
              <a:buFont typeface="Arial" panose="020B0604020202020204" pitchFamily="34" charset="0"/>
              <a:buChar char="•"/>
            </a:pPr>
            <a:r>
              <a:rPr lang="en-US" dirty="0"/>
              <a:t>59% can comfortably cover their monthly household expenses.</a:t>
            </a:r>
          </a:p>
          <a:p>
            <a:pPr marL="171450" indent="-171450">
              <a:buFont typeface="Arial" panose="020B0604020202020204" pitchFamily="34" charset="0"/>
              <a:buChar char="•"/>
            </a:pPr>
            <a:r>
              <a:rPr lang="en-US" dirty="0"/>
              <a:t>35% use advisor to help them plan their finances.</a:t>
            </a:r>
          </a:p>
          <a:p>
            <a:pPr marL="171450" indent="-171450">
              <a:buFont typeface="Arial" panose="020B0604020202020204" pitchFamily="34" charset="0"/>
              <a:buChar char="•"/>
            </a:pPr>
            <a:r>
              <a:rPr lang="en-US" dirty="0"/>
              <a:t>54% are confident they’ll be able to retire when they want to.</a:t>
            </a:r>
          </a:p>
          <a:p>
            <a:endParaRPr lang="en-US" dirty="0"/>
          </a:p>
          <a:p>
            <a:r>
              <a:rPr lang="en-US" dirty="0"/>
              <a:t>In the next stage – Working Toward Goals:</a:t>
            </a:r>
          </a:p>
          <a:p>
            <a:pPr marL="171450" indent="-171450">
              <a:buFont typeface="Arial" panose="020B0604020202020204" pitchFamily="34" charset="0"/>
              <a:buChar char="•"/>
            </a:pPr>
            <a:r>
              <a:rPr lang="en-US" dirty="0"/>
              <a:t>75% say they’re saving for retirement.</a:t>
            </a:r>
          </a:p>
          <a:p>
            <a:pPr marL="171450" indent="-171450">
              <a:buFont typeface="Arial" panose="020B0604020202020204" pitchFamily="34" charset="0"/>
              <a:buChar char="•"/>
            </a:pPr>
            <a:r>
              <a:rPr lang="en-US" dirty="0"/>
              <a:t>50% can cover monthly household expenses without difficulty.</a:t>
            </a:r>
          </a:p>
          <a:p>
            <a:pPr marL="171450" indent="-171450">
              <a:buFont typeface="Arial" panose="020B0604020202020204" pitchFamily="34" charset="0"/>
              <a:buChar char="•"/>
            </a:pPr>
            <a:r>
              <a:rPr lang="en-US" dirty="0"/>
              <a:t>41% use an advisor.</a:t>
            </a:r>
          </a:p>
          <a:p>
            <a:pPr marL="171450" indent="-171450">
              <a:buFont typeface="Arial" panose="020B0604020202020204" pitchFamily="34" charset="0"/>
              <a:buChar char="•"/>
            </a:pPr>
            <a:r>
              <a:rPr lang="en-US" dirty="0"/>
              <a:t>60% think they’ll be able to retire when they want to.</a:t>
            </a:r>
          </a:p>
          <a:p>
            <a:endParaRPr lang="en-US" dirty="0"/>
          </a:p>
          <a:p>
            <a:r>
              <a:rPr lang="en-US" dirty="0"/>
              <a:t>In the Saving for What’s Next stage:</a:t>
            </a:r>
          </a:p>
          <a:p>
            <a:pPr marL="171450" indent="-171450">
              <a:buFont typeface="Arial" panose="020B0604020202020204" pitchFamily="34" charset="0"/>
              <a:buChar char="•"/>
            </a:pPr>
            <a:r>
              <a:rPr lang="en-US" dirty="0"/>
              <a:t>70% are saving for retirement.</a:t>
            </a:r>
          </a:p>
          <a:p>
            <a:pPr marL="171450" indent="-171450">
              <a:buFont typeface="Arial" panose="020B0604020202020204" pitchFamily="34" charset="0"/>
              <a:buChar char="•"/>
            </a:pPr>
            <a:r>
              <a:rPr lang="en-US" dirty="0"/>
              <a:t>51% consistently carry no credit card balances.</a:t>
            </a:r>
          </a:p>
          <a:p>
            <a:pPr marL="171450" indent="-171450">
              <a:buFont typeface="Arial" panose="020B0604020202020204" pitchFamily="34" charset="0"/>
              <a:buChar char="•"/>
            </a:pPr>
            <a:r>
              <a:rPr lang="en-US" dirty="0"/>
              <a:t>55% use an advisor.</a:t>
            </a:r>
          </a:p>
          <a:p>
            <a:pPr marL="171450" indent="-171450">
              <a:buFont typeface="Arial" panose="020B0604020202020204" pitchFamily="34" charset="0"/>
              <a:buChar char="•"/>
            </a:pPr>
            <a:r>
              <a:rPr lang="en-US" dirty="0"/>
              <a:t>54% plan to retire in the next five years.</a:t>
            </a:r>
          </a:p>
          <a:p>
            <a:pPr marL="171450" indent="-171450">
              <a:buFont typeface="Arial" panose="020B0604020202020204" pitchFamily="34" charset="0"/>
              <a:buChar cha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latin typeface="Arial" charset="0"/>
                <a:ea typeface="Arial" charset="0"/>
                <a:cs typeface="Arial" charset="0"/>
              </a:rPr>
              <a:t>Source for all statistics: PwC 2017 Employee Financial Wellness Survey, </a:t>
            </a:r>
            <a:r>
              <a:rPr lang="en-US" sz="800" dirty="0" err="1">
                <a:latin typeface="Arial" charset="0"/>
                <a:ea typeface="Arial" charset="0"/>
                <a:cs typeface="Arial" charset="0"/>
              </a:rPr>
              <a:t>pwc.com</a:t>
            </a:r>
            <a:r>
              <a:rPr lang="en-US" sz="800" dirty="0">
                <a:latin typeface="Arial" charset="0"/>
                <a:ea typeface="Arial" charset="0"/>
                <a:cs typeface="Arial" charset="0"/>
              </a:rPr>
              <a:t>/us/</a:t>
            </a:r>
            <a:r>
              <a:rPr lang="en-US" sz="800" dirty="0" err="1">
                <a:latin typeface="Arial" charset="0"/>
                <a:ea typeface="Arial" charset="0"/>
                <a:cs typeface="Arial" charset="0"/>
              </a:rPr>
              <a:t>financialeducation</a:t>
            </a:r>
            <a:endParaRPr lang="en-US" sz="800" dirty="0">
              <a:latin typeface="Arial" charset="0"/>
              <a:ea typeface="Arial" charset="0"/>
              <a:cs typeface="Arial"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6</a:t>
            </a:fld>
            <a:endParaRPr lang="en-US" dirty="0"/>
          </a:p>
        </p:txBody>
      </p:sp>
    </p:spTree>
    <p:extLst>
      <p:ext uri="{BB962C8B-B14F-4D97-AF65-F5344CB8AC3E}">
        <p14:creationId xmlns:p14="http://schemas.microsoft.com/office/powerpoint/2010/main" val="218057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lstStyle/>
          <a:p>
            <a:r>
              <a:rPr lang="en-US" dirty="0"/>
              <a:t> </a:t>
            </a:r>
          </a:p>
          <a:p>
            <a:endParaRPr lang="en-US" dirty="0"/>
          </a:p>
          <a:p>
            <a:r>
              <a:rPr lang="en-US" dirty="0"/>
              <a:t>How do you begin building when you’re in the 20-35 life stage? Planning for retirement may seem like a lot to think about as you’re starting your career. </a:t>
            </a:r>
          </a:p>
          <a:p>
            <a:endParaRPr lang="en-US" dirty="0"/>
          </a:p>
          <a:p>
            <a:r>
              <a:rPr lang="en-US" dirty="0"/>
              <a:t>Let’s look at some of the challenges you face at this stage in your life. </a:t>
            </a:r>
          </a:p>
          <a:p>
            <a:pPr marL="654756" lvl="1" indent="-171450">
              <a:buFont typeface="Arial" panose="020B0604020202020204" pitchFamily="34" charset="0"/>
              <a:buChar char="•"/>
            </a:pPr>
            <a:r>
              <a:rPr lang="en-US" dirty="0"/>
              <a:t>‭Health care costs. Health care premiums and expenses go up ‭continually, making it a challenge to save for the future and fund ‭other goals.‭</a:t>
            </a:r>
          </a:p>
          <a:p>
            <a:pPr marL="654756" lvl="1" indent="-171450">
              <a:buFont typeface="Arial" panose="020B0604020202020204" pitchFamily="34" charset="0"/>
              <a:buChar char="•"/>
            </a:pPr>
            <a:r>
              <a:rPr lang="en-US" dirty="0"/>
              <a:t>Lower wages and higher expenses. Pay hasn’t kept up with costs ‭since the 1970s. Many people in the 20-35 age group struggle to meet ‭monthly expenses.‭</a:t>
            </a:r>
            <a:r>
              <a:rPr lang="en-US" baseline="0" dirty="0"/>
              <a:t> </a:t>
            </a:r>
          </a:p>
          <a:p>
            <a:pPr marL="654756" lvl="1" indent="-171450">
              <a:buFont typeface="Arial" panose="020B0604020202020204" pitchFamily="34" charset="0"/>
              <a:buChar char="•"/>
            </a:pPr>
            <a:r>
              <a:rPr lang="en-US" dirty="0"/>
              <a:t>Social Security concerns. People in this age group worry that Social ‭Security will be gone by the time they need it, or that the benefits they ‭receive will be reduced.</a:t>
            </a:r>
          </a:p>
          <a:p>
            <a:endParaRPr lang="en-US" dirty="0"/>
          </a:p>
          <a:p>
            <a:r>
              <a:rPr lang="en-US" dirty="0"/>
              <a:t>A major action you can take at this stage is to pay down your debt. Think about making an extra credit card or mortgage payment, if you have a mortgage, when it’s possible. </a:t>
            </a:r>
          </a:p>
          <a:p>
            <a:endParaRPr lang="en-US" dirty="0"/>
          </a:p>
          <a:p>
            <a:r>
              <a:rPr lang="en-US" dirty="0"/>
              <a:t>At the same time, avoid taking on more debt to help you start saving for the future. </a:t>
            </a:r>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7</a:t>
            </a:fld>
            <a:endParaRPr lang="en-US" dirty="0"/>
          </a:p>
        </p:txBody>
      </p:sp>
    </p:spTree>
    <p:extLst>
      <p:ext uri="{BB962C8B-B14F-4D97-AF65-F5344CB8AC3E}">
        <p14:creationId xmlns:p14="http://schemas.microsoft.com/office/powerpoint/2010/main" val="374295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 </a:t>
            </a:r>
          </a:p>
          <a:p>
            <a:r>
              <a:rPr lang="en-US" dirty="0"/>
              <a:t>From the ages of 36-50, you’ll want to focus on working toward your goals. </a:t>
            </a:r>
          </a:p>
          <a:p>
            <a:endParaRPr lang="en-US" dirty="0"/>
          </a:p>
          <a:p>
            <a:r>
              <a:rPr lang="en-US" dirty="0"/>
              <a:t>Your challenges might include:</a:t>
            </a:r>
          </a:p>
          <a:p>
            <a:pPr marL="181240" indent="-181240">
              <a:buFont typeface="Arial" panose="020B0604020202020204" pitchFamily="34" charset="0"/>
              <a:buChar char="•"/>
            </a:pPr>
            <a:endParaRPr lang="en-US" dirty="0"/>
          </a:p>
          <a:p>
            <a:pPr marL="664546" lvl="1" indent="-181240">
              <a:buFont typeface="Courier New" panose="02070309020205020404" pitchFamily="49" charset="0"/>
              <a:buChar char="o"/>
            </a:pPr>
            <a:r>
              <a:rPr lang="en-US" dirty="0"/>
              <a:t>Sandwich Generation stress. Many people in this age group are giving ‭financial support to both their parents and their kids. This situation can ‭make it harder to save.</a:t>
            </a:r>
          </a:p>
          <a:p>
            <a:pPr marL="664546" lvl="1" indent="-181240">
              <a:buFont typeface="Courier New" panose="02070309020205020404" pitchFamily="49" charset="0"/>
              <a:buChar char="o"/>
            </a:pPr>
            <a:r>
              <a:rPr lang="en-US" dirty="0"/>
              <a:t>Growing families. Building a family can bring rewards and higher costs. ‭As people add family members, they take on bigger ‭health care premiums and medical expenses.‭</a:t>
            </a:r>
          </a:p>
          <a:p>
            <a:pPr marL="664546" lvl="1" indent="-181240">
              <a:buFont typeface="Courier New" panose="02070309020205020404" pitchFamily="49" charset="0"/>
              <a:buChar char="o"/>
            </a:pPr>
            <a:r>
              <a:rPr lang="en-US" dirty="0"/>
              <a:t>Credit card debt. Members of this age group are more likely to carry ‭credit card debt. They have a harder time making minimum ‭payments each month.‭</a:t>
            </a:r>
          </a:p>
          <a:p>
            <a:pPr marL="181240" indent="-181240">
              <a:buFont typeface="Arial" panose="020B0604020202020204" pitchFamily="34" charset="0"/>
              <a:buChar char="•"/>
            </a:pPr>
            <a:endParaRPr lang="en-US" dirty="0"/>
          </a:p>
          <a:p>
            <a:r>
              <a:rPr lang="en-US" dirty="0"/>
              <a:t>One action to take is to make or update your savings plan. Sit down and figure out a new budget that makes retirement planning a top priority. Help your parents and your adult children create budgets so you’re aware of the kind of support they may need.</a:t>
            </a:r>
          </a:p>
          <a:p>
            <a:pPr marL="664546" lvl="1" indent="-181240">
              <a:buFont typeface="Courier New" panose="02070309020205020404" pitchFamily="49" charset="0"/>
              <a:buChar char="o"/>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8</a:t>
            </a:fld>
            <a:endParaRPr lang="en-US" dirty="0"/>
          </a:p>
        </p:txBody>
      </p:sp>
    </p:spTree>
    <p:extLst>
      <p:ext uri="{BB962C8B-B14F-4D97-AF65-F5344CB8AC3E}">
        <p14:creationId xmlns:p14="http://schemas.microsoft.com/office/powerpoint/2010/main" val="404329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 </a:t>
            </a:r>
          </a:p>
          <a:p>
            <a:r>
              <a:rPr lang="en-US" dirty="0"/>
              <a:t>When you’re nearing your actual retirement age, it’s important to keep saving and make other financial arrangements.</a:t>
            </a:r>
          </a:p>
          <a:p>
            <a:endParaRPr lang="en-US" dirty="0"/>
          </a:p>
          <a:p>
            <a:r>
              <a:rPr lang="en-US" dirty="0"/>
              <a:t>You may be thinking about these obstacles to saving:</a:t>
            </a:r>
          </a:p>
          <a:p>
            <a:endParaRPr lang="en-US" dirty="0"/>
          </a:p>
          <a:p>
            <a:pPr marL="664546" lvl="1" indent="-181240">
              <a:buFont typeface="Courier New" panose="02070309020205020404" pitchFamily="49" charset="0"/>
              <a:buChar char="o"/>
            </a:pPr>
            <a:r>
              <a:rPr lang="en-US" dirty="0"/>
              <a:t>‭Retirement concerns. Many in the 51+ age group worry they won’t be ‭able to retire when they want to.</a:t>
            </a:r>
          </a:p>
          <a:p>
            <a:pPr marL="664546" lvl="1" indent="-181240">
              <a:buFont typeface="Courier New" panose="02070309020205020404" pitchFamily="49" charset="0"/>
              <a:buChar char="o"/>
            </a:pPr>
            <a:r>
              <a:rPr lang="en-US" dirty="0"/>
              <a:t>Multiple priorities. Saving is a key priority for members of this group, but ‭paying off debt and covering living expenses can compete for dollars.</a:t>
            </a:r>
          </a:p>
          <a:p>
            <a:pPr marL="664546" lvl="1" indent="-181240">
              <a:buFont typeface="Courier New" panose="02070309020205020404" pitchFamily="49" charset="0"/>
              <a:buChar char="o"/>
            </a:pPr>
            <a:r>
              <a:rPr lang="en-US" dirty="0"/>
              <a:t>Health issues. The goal might be to work past 65 or retire earlier. Either ‭way, health problems can hamper retirement readiness. Illness may also ‭lead people to retire sooner than planned.</a:t>
            </a:r>
          </a:p>
          <a:p>
            <a:endParaRPr lang="en-US" dirty="0"/>
          </a:p>
          <a:p>
            <a:r>
              <a:rPr lang="en-US" dirty="0"/>
              <a:t>Keep in mind that it’s never too late to enroll in your employer’s retirement plan. Consider a double-digit contribution at this stage.</a:t>
            </a:r>
          </a:p>
          <a:p>
            <a:endParaRPr lang="en-US" dirty="0"/>
          </a:p>
          <a:p>
            <a:r>
              <a:rPr lang="en-US" dirty="0"/>
              <a:t>Review your financial strategy and meet with a financial advisor for additional help. Know your estate planning options, and update your wills and trusts.</a:t>
            </a:r>
          </a:p>
        </p:txBody>
      </p:sp>
      <p:sp>
        <p:nvSpPr>
          <p:cNvPr id="4" name="Slide Number Placeholder 3"/>
          <p:cNvSpPr>
            <a:spLocks noGrp="1"/>
          </p:cNvSpPr>
          <p:nvPr>
            <p:ph type="sldNum" sz="quarter" idx="10"/>
          </p:nvPr>
        </p:nvSpPr>
        <p:spPr/>
        <p:txBody>
          <a:bodyPr/>
          <a:lstStyle/>
          <a:p>
            <a:fld id="{54BE8B25-A91D-A640-A32C-41D5F03152EC}" type="slidenum">
              <a:rPr lang="en-US" smtClean="0"/>
              <a:t>9</a:t>
            </a:fld>
            <a:endParaRPr lang="en-US" dirty="0"/>
          </a:p>
        </p:txBody>
      </p:sp>
    </p:spTree>
    <p:extLst>
      <p:ext uri="{BB962C8B-B14F-4D97-AF65-F5344CB8AC3E}">
        <p14:creationId xmlns:p14="http://schemas.microsoft.com/office/powerpoint/2010/main" val="12998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06"/>
            <a:ext cx="9144000" cy="684789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06"/>
            <a:ext cx="9144000" cy="684789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oter + Logo">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14"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8057079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C48BE4-48C8-C441-B91F-769A73BBAAD1}"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26027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212720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C48BE4-48C8-C441-B91F-769A73BBAAD1}"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58086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C48BE4-48C8-C441-B91F-769A73BBAAD1}"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11826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C48BE4-48C8-C441-B91F-769A73BBAAD1}"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133096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C48BE4-48C8-C441-B91F-769A73BBAAD1}"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12841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8BE4-48C8-C441-B91F-769A73BBAAD1}"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200975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15097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C48BE4-48C8-C441-B91F-769A73BBAAD1}"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126897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98924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8BE4-48C8-C441-B91F-769A73BBAAD1}"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6D19-CB86-EF41-8BF5-12E507B8378F}" type="slidenum">
              <a:rPr lang="en-US" smtClean="0"/>
              <a:t>‹#›</a:t>
            </a:fld>
            <a:endParaRPr lang="en-US"/>
          </a:p>
        </p:txBody>
      </p:sp>
    </p:spTree>
    <p:extLst>
      <p:ext uri="{BB962C8B-B14F-4D97-AF65-F5344CB8AC3E}">
        <p14:creationId xmlns:p14="http://schemas.microsoft.com/office/powerpoint/2010/main" val="46314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84A9B6-C087-41C0-9C9B-D8AE4059F689}"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5DC1FE-36B3-45D6-A0BB-8401C9B744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4A9B6-C087-41C0-9C9B-D8AE4059F689}" type="datetimeFigureOut">
              <a:rPr lang="en-US" smtClean="0"/>
              <a:t>9/22/2022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C1FE-36B3-45D6-A0BB-8401C9B74402}" type="slidenum">
              <a:rPr lang="en-US" smtClean="0"/>
              <a:t>‹#›</a:t>
            </a:fld>
            <a:endParaRPr lang="en-US" dirty="0"/>
          </a:p>
        </p:txBody>
      </p:sp>
    </p:spTree>
    <p:extLst>
      <p:ext uri="{BB962C8B-B14F-4D97-AF65-F5344CB8AC3E}">
        <p14:creationId xmlns:p14="http://schemas.microsoft.com/office/powerpoint/2010/main" val="15093641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8BE4-48C8-C441-B91F-769A73BBAAD1}" type="datetimeFigureOut">
              <a:rPr lang="en-US" smtClean="0"/>
              <a:t>9/22/2022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C6D19-CB86-EF41-8BF5-12E507B8378F}" type="slidenum">
              <a:rPr lang="en-US" smtClean="0"/>
              <a:t>‹#›</a:t>
            </a:fld>
            <a:endParaRPr lang="en-US"/>
          </a:p>
        </p:txBody>
      </p:sp>
    </p:spTree>
    <p:extLst>
      <p:ext uri="{BB962C8B-B14F-4D97-AF65-F5344CB8AC3E}">
        <p14:creationId xmlns:p14="http://schemas.microsoft.com/office/powerpoint/2010/main" val="182039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E0D15B-58FC-4320-ADBD-74166438C433}"/>
              </a:ext>
              <a:ext uri="{C183D7F6-B498-43B3-948B-1728B52AA6E4}">
                <adec:decorative xmlns:adec="http://schemas.microsoft.com/office/drawing/2017/decorative" val="1"/>
              </a:ext>
            </a:extLst>
          </p:cNvPr>
          <p:cNvGrpSpPr/>
          <p:nvPr/>
        </p:nvGrpSpPr>
        <p:grpSpPr>
          <a:xfrm>
            <a:off x="-1471467" y="451414"/>
            <a:ext cx="11750778" cy="4037622"/>
            <a:chOff x="-1471467" y="451414"/>
            <a:chExt cx="11750778" cy="4037622"/>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38915"/>
            <a:stretch/>
          </p:blipFill>
          <p:spPr>
            <a:xfrm>
              <a:off x="-1471467" y="451414"/>
              <a:ext cx="11750778" cy="40376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95" y="815651"/>
              <a:ext cx="2429400" cy="3644099"/>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7330" y="1016425"/>
              <a:ext cx="3202037" cy="3441785"/>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7435" y="1172220"/>
              <a:ext cx="2850941" cy="3284450"/>
            </a:xfrm>
            <a:prstGeom prst="rect">
              <a:avLst/>
            </a:prstGeom>
          </p:spPr>
        </p:pic>
      </p:grpSp>
      <p:sp>
        <p:nvSpPr>
          <p:cNvPr id="11" name="Rectangle 10">
            <a:extLst>
              <a:ext uri="{C183D7F6-B498-43B3-948B-1728B52AA6E4}">
                <adec:decorative xmlns:adec="http://schemas.microsoft.com/office/drawing/2017/decorative" val="1"/>
              </a:ext>
            </a:extLst>
          </p:cNvPr>
          <p:cNvSpPr/>
          <p:nvPr/>
        </p:nvSpPr>
        <p:spPr>
          <a:xfrm>
            <a:off x="0" y="4453532"/>
            <a:ext cx="9144000" cy="2400993"/>
          </a:xfrm>
          <a:prstGeom prst="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79071" y="5104838"/>
            <a:ext cx="6858000" cy="500030"/>
          </a:xfrm>
        </p:spPr>
        <p:txBody>
          <a:bodyPr>
            <a:normAutofit fontScale="90000"/>
          </a:bodyPr>
          <a:lstStyle/>
          <a:p>
            <a:pPr algn="l"/>
            <a:r>
              <a:rPr lang="en-US" sz="3300" dirty="0">
                <a:solidFill>
                  <a:schemeClr val="bg1"/>
                </a:solidFill>
                <a:latin typeface="Arial" charset="0"/>
                <a:ea typeface="Arial" charset="0"/>
                <a:cs typeface="Arial" charset="0"/>
              </a:rPr>
              <a:t>Retirement Planning Life Stages  </a:t>
            </a:r>
          </a:p>
        </p:txBody>
      </p:sp>
      <p:sp>
        <p:nvSpPr>
          <p:cNvPr id="3" name="Subtitle 2"/>
          <p:cNvSpPr>
            <a:spLocks noGrp="1"/>
          </p:cNvSpPr>
          <p:nvPr>
            <p:ph type="subTitle" idx="1"/>
          </p:nvPr>
        </p:nvSpPr>
        <p:spPr>
          <a:xfrm>
            <a:off x="279071" y="5604869"/>
            <a:ext cx="6858000" cy="312102"/>
          </a:xfrm>
        </p:spPr>
        <p:txBody>
          <a:bodyPr>
            <a:normAutofit fontScale="85000" lnSpcReduction="20000"/>
          </a:bodyPr>
          <a:lstStyle/>
          <a:p>
            <a:pPr algn="l"/>
            <a:r>
              <a:rPr lang="en-US" dirty="0">
                <a:solidFill>
                  <a:schemeClr val="bg1"/>
                </a:solidFill>
                <a:latin typeface="Arial" charset="0"/>
                <a:ea typeface="Arial" charset="0"/>
                <a:cs typeface="Arial" charset="0"/>
              </a:rPr>
              <a:t>Strategies for saving and planning for the future </a:t>
            </a:r>
          </a:p>
        </p:txBody>
      </p:sp>
      <p:sp>
        <p:nvSpPr>
          <p:cNvPr id="5" name="Subtitle 2"/>
          <p:cNvSpPr txBox="1">
            <a:spLocks/>
          </p:cNvSpPr>
          <p:nvPr/>
        </p:nvSpPr>
        <p:spPr>
          <a:xfrm>
            <a:off x="279071" y="607209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7" name="Picture 6" descr="The Standard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9401" y="4741648"/>
            <a:ext cx="2451926" cy="1797667"/>
          </a:xfrm>
          <a:prstGeom prst="rect">
            <a:avLst/>
          </a:prstGeom>
        </p:spPr>
      </p:pic>
    </p:spTree>
    <p:extLst>
      <p:ext uri="{BB962C8B-B14F-4D97-AF65-F5344CB8AC3E}">
        <p14:creationId xmlns:p14="http://schemas.microsoft.com/office/powerpoint/2010/main" val="413818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24" y="279400"/>
            <a:ext cx="8250237"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Saving Mileposts</a:t>
            </a:r>
          </a:p>
        </p:txBody>
      </p:sp>
      <p:pic>
        <p:nvPicPr>
          <p:cNvPr id="12" name="Picture 11" descr="Age 30 Target Savings Goal: 10 to 15% each paycheck Aim to Save: 1 multiplied by annual salary">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03" y="1568551"/>
            <a:ext cx="2467882" cy="1594631"/>
          </a:xfrm>
          <a:prstGeom prst="rect">
            <a:avLst/>
          </a:prstGeom>
        </p:spPr>
      </p:pic>
      <p:pic>
        <p:nvPicPr>
          <p:cNvPr id="11" name="Picture 10" descr="Age 45 Target Savings Goal: 15 to 20% each paycheck Aim to Save: 3.5 multiplied by annual salary">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909" y="1568551"/>
            <a:ext cx="2467882" cy="1594631"/>
          </a:xfrm>
          <a:prstGeom prst="rect">
            <a:avLst/>
          </a:prstGeom>
        </p:spPr>
      </p:pic>
      <p:pic>
        <p:nvPicPr>
          <p:cNvPr id="10" name="Picture 9" descr="Age 60 Target Savings Goal: 20% or more each paycheck Aim to Save: 7 multiplied by annual salary">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8773" y="1568551"/>
            <a:ext cx="2467882" cy="1594631"/>
          </a:xfrm>
          <a:prstGeom prst="rect">
            <a:avLst/>
          </a:prstGeom>
        </p:spPr>
      </p:pic>
      <p:sp>
        <p:nvSpPr>
          <p:cNvPr id="3" name="Subtitle 2">
            <a:extLst>
              <a:ext uri="{C183D7F6-B498-43B3-948B-1728B52AA6E4}">
                <adec:decorative xmlns:adec="http://schemas.microsoft.com/office/drawing/2017/decorative" val="1"/>
              </a:ext>
            </a:extLst>
          </p:cNvPr>
          <p:cNvSpPr txBox="1">
            <a:spLocks/>
          </p:cNvSpPr>
          <p:nvPr/>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226" y="2961947"/>
            <a:ext cx="2979411" cy="446911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95083" y="2988207"/>
            <a:ext cx="4254192" cy="457271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76389" y="2961947"/>
            <a:ext cx="3723633" cy="4289840"/>
          </a:xfrm>
          <a:prstGeom prst="rect">
            <a:avLst/>
          </a:prstGeom>
        </p:spPr>
      </p:pic>
    </p:spTree>
    <p:extLst>
      <p:ext uri="{BB962C8B-B14F-4D97-AF65-F5344CB8AC3E}">
        <p14:creationId xmlns:p14="http://schemas.microsoft.com/office/powerpoint/2010/main" val="10691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4564" y="279400"/>
            <a:ext cx="8250238" cy="711200"/>
          </a:xfrm>
        </p:spPr>
        <p:txBody>
          <a:bodyPr>
            <a:normAutofit/>
          </a:bodyPr>
          <a:lstStyle/>
          <a:p>
            <a:r>
              <a:rPr lang="en-US" sz="3900" dirty="0">
                <a:solidFill>
                  <a:srgbClr val="004EA8"/>
                </a:solidFill>
                <a:latin typeface="Arial" charset="0"/>
                <a:ea typeface="Arial" charset="0"/>
                <a:cs typeface="Arial" charset="0"/>
              </a:rPr>
              <a:t>Retirement on the Brain: Life Stages</a:t>
            </a:r>
          </a:p>
        </p:txBody>
      </p:sp>
      <p:sp>
        <p:nvSpPr>
          <p:cNvPr id="3" name="TextBox 2"/>
          <p:cNvSpPr txBox="1"/>
          <p:nvPr/>
        </p:nvSpPr>
        <p:spPr>
          <a:xfrm>
            <a:off x="1169043" y="1165315"/>
            <a:ext cx="6796061" cy="646331"/>
          </a:xfrm>
          <a:prstGeom prst="rect">
            <a:avLst/>
          </a:prstGeom>
          <a:noFill/>
        </p:spPr>
        <p:txBody>
          <a:bodyPr wrap="square" rtlCol="0">
            <a:spAutoFit/>
          </a:bodyPr>
          <a:lstStyle/>
          <a:p>
            <a:r>
              <a:rPr lang="en-US" dirty="0">
                <a:latin typeface="Arial" charset="0"/>
                <a:ea typeface="Arial" charset="0"/>
                <a:cs typeface="Arial" charset="0"/>
              </a:rPr>
              <a:t>‭To enroll in your retirement plan or increase your contribution, ‭</a:t>
            </a:r>
            <a:br>
              <a:rPr lang="en-US" dirty="0">
                <a:latin typeface="Arial" charset="0"/>
                <a:ea typeface="Arial" charset="0"/>
                <a:cs typeface="Arial" charset="0"/>
              </a:rPr>
            </a:br>
            <a:r>
              <a:rPr lang="en-US" dirty="0">
                <a:latin typeface="Arial" charset="0"/>
                <a:ea typeface="Arial" charset="0"/>
                <a:cs typeface="Arial" charset="0"/>
              </a:rPr>
              <a:t>visit </a:t>
            </a:r>
            <a:r>
              <a:rPr lang="en-US" b="1" dirty="0">
                <a:solidFill>
                  <a:srgbClr val="004EA8"/>
                </a:solidFill>
                <a:latin typeface="Arial" charset="0"/>
                <a:ea typeface="Arial" charset="0"/>
                <a:cs typeface="Arial" charset="0"/>
              </a:rPr>
              <a:t>www.standard.com/retirement</a:t>
            </a:r>
            <a:r>
              <a:rPr lang="en-US" dirty="0">
                <a:latin typeface="Arial" charset="0"/>
                <a:ea typeface="Arial" charset="0"/>
                <a:cs typeface="Arial" charset="0"/>
              </a:rPr>
              <a:t>.</a:t>
            </a:r>
          </a:p>
        </p:txBody>
      </p:sp>
      <p:pic>
        <p:nvPicPr>
          <p:cNvPr id="8" name="Picture 7" descr="The Standrad Website Homepage.">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241514"/>
            <a:ext cx="7050037" cy="5692685"/>
          </a:xfrm>
          <a:prstGeom prst="rect">
            <a:avLst/>
          </a:prstGeom>
        </p:spPr>
      </p:pic>
      <p:sp>
        <p:nvSpPr>
          <p:cNvPr id="7" name="Subtitle 2"/>
          <p:cNvSpPr txBox="1">
            <a:spLocks/>
          </p:cNvSpPr>
          <p:nvPr/>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
        <p:nvSpPr>
          <p:cNvPr id="4" name="TextBox 3"/>
          <p:cNvSpPr txBox="1"/>
          <p:nvPr/>
        </p:nvSpPr>
        <p:spPr>
          <a:xfrm>
            <a:off x="7473950" y="6626225"/>
            <a:ext cx="112395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RP </a:t>
            </a:r>
            <a:r>
              <a:rPr lang="en-US" sz="900" b="1" dirty="0">
                <a:latin typeface="Arial" panose="020B0604020202020204" pitchFamily="34" charset="0"/>
                <a:cs typeface="Arial" panose="020B0604020202020204" pitchFamily="34" charset="0"/>
              </a:rPr>
              <a:t>19311</a:t>
            </a:r>
            <a:r>
              <a:rPr lang="en-US" sz="900" dirty="0">
                <a:latin typeface="Arial" panose="020B0604020202020204" pitchFamily="34" charset="0"/>
                <a:cs typeface="Arial" panose="020B0604020202020204" pitchFamily="34" charset="0"/>
              </a:rPr>
              <a:t>  (4/18)</a:t>
            </a:r>
          </a:p>
        </p:txBody>
      </p:sp>
    </p:spTree>
    <p:extLst>
      <p:ext uri="{BB962C8B-B14F-4D97-AF65-F5344CB8AC3E}">
        <p14:creationId xmlns:p14="http://schemas.microsoft.com/office/powerpoint/2010/main" val="15026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DEE6-A9F6-43D1-8568-D4C85767084B}"/>
              </a:ext>
              <a:ext uri="{C183D7F6-B498-43B3-948B-1728B52AA6E4}">
                <adec:decorative xmlns:adec="http://schemas.microsoft.com/office/drawing/2017/decorative" val="1"/>
              </a:ext>
            </a:extLst>
          </p:cNvPr>
          <p:cNvSpPr>
            <a:spLocks noGrp="1"/>
          </p:cNvSpPr>
          <p:nvPr>
            <p:ph type="ctrTitle"/>
          </p:nvPr>
        </p:nvSpPr>
        <p:spPr>
          <a:xfrm>
            <a:off x="0" y="-836908"/>
            <a:ext cx="3487119" cy="836908"/>
          </a:xfrm>
        </p:spPr>
        <p:txBody>
          <a:bodyPr vert="horz" lIns="91440" tIns="45720" rIns="91440" bIns="45720" rtlCol="0" anchor="b">
            <a:normAutofit fontScale="90000"/>
          </a:bodyPr>
          <a:lstStyle/>
          <a:p>
            <a:r>
              <a:rPr lang="en-US" dirty="0"/>
              <a:t>Conclusion</a:t>
            </a:r>
          </a:p>
        </p:txBody>
      </p:sp>
      <p:pic>
        <p:nvPicPr>
          <p:cNvPr id="4" name="Picture 3" descr="The Standard Logo.">
            <a:extLst>
              <a:ext uri="{FF2B5EF4-FFF2-40B4-BE49-F238E27FC236}">
                <a16:creationId xmlns:a16="http://schemas.microsoft.com/office/drawing/2014/main" id="{932DFCD6-1D22-4EAE-A271-B2E9A7463B0F}"/>
              </a:ext>
            </a:extLst>
          </p:cNvPr>
          <p:cNvPicPr>
            <a:picLocks noChangeAspect="1"/>
          </p:cNvPicPr>
          <p:nvPr/>
        </p:nvPicPr>
        <p:blipFill>
          <a:blip r:embed="rId2"/>
          <a:stretch>
            <a:fillRect/>
          </a:stretch>
        </p:blipFill>
        <p:spPr>
          <a:xfrm>
            <a:off x="2544417" y="212035"/>
            <a:ext cx="4075699" cy="2666815"/>
          </a:xfrm>
          <a:prstGeom prst="rect">
            <a:avLst/>
          </a:prstGeom>
        </p:spPr>
      </p:pic>
      <p:sp>
        <p:nvSpPr>
          <p:cNvPr id="5" name="TextBox 4">
            <a:extLst>
              <a:ext uri="{FF2B5EF4-FFF2-40B4-BE49-F238E27FC236}">
                <a16:creationId xmlns:a16="http://schemas.microsoft.com/office/drawing/2014/main" id="{77E116DD-C8D0-461E-84D6-DA2C51CB7092}"/>
              </a:ext>
            </a:extLst>
          </p:cNvPr>
          <p:cNvSpPr txBox="1"/>
          <p:nvPr/>
        </p:nvSpPr>
        <p:spPr>
          <a:xfrm rot="10800000" flipV="1">
            <a:off x="120098" y="3199118"/>
            <a:ext cx="9010650" cy="343940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Employers and plan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value. </a:t>
            </a:r>
          </a:p>
          <a:p>
            <a:pPr>
              <a:spcBef>
                <a:spcPts val="3000"/>
              </a:spcBef>
            </a:pPr>
            <a:r>
              <a:rPr lang="en-US" sz="1050" dirty="0">
                <a:latin typeface="Arial" panose="020B0604020202020204" pitchFamily="34" charset="0"/>
                <a:cs typeface="Arial" panose="020B0604020202020204" pitchFamily="34" charset="0"/>
              </a:rPr>
              <a:t>The Standard is the marketing name for StanCorp Financial Group, Inc., and its subsidiaries. StanCorp Equities, Inc., member FINRA, wholesales a group annuity contract issued by Standard Insurance Company and a mutual fund trust platform for retirement plans. Third-party administrative services are provided by Standard Retirement Services, Inc.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 </a:t>
            </a:r>
          </a:p>
        </p:txBody>
      </p:sp>
    </p:spTree>
    <p:extLst>
      <p:ext uri="{BB962C8B-B14F-4D97-AF65-F5344CB8AC3E}">
        <p14:creationId xmlns:p14="http://schemas.microsoft.com/office/powerpoint/2010/main" val="72068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1345342"/>
            <a:ext cx="745730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mn-lt"/>
                <a:ea typeface="Arial" charset="0"/>
                <a:cs typeface="Arial" charset="0"/>
              </a:rPr>
              <a:t>Speakers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44" y="2404011"/>
            <a:ext cx="666750" cy="1085850"/>
          </a:xfrm>
          <a:prstGeom prst="rect">
            <a:avLst/>
          </a:prstGeom>
        </p:spPr>
      </p:pic>
      <p:sp>
        <p:nvSpPr>
          <p:cNvPr id="5" name="TextBox 4">
            <a:extLst>
              <a:ext uri="{FF2B5EF4-FFF2-40B4-BE49-F238E27FC236}">
                <a16:creationId xmlns:a16="http://schemas.microsoft.com/office/drawing/2014/main" id="{D5776E14-C210-48AF-BB1D-5E0E45870804}"/>
              </a:ext>
            </a:extLst>
          </p:cNvPr>
          <p:cNvSpPr txBox="1"/>
          <p:nvPr/>
        </p:nvSpPr>
        <p:spPr>
          <a:xfrm>
            <a:off x="1754114" y="3750367"/>
            <a:ext cx="2242409" cy="1015663"/>
          </a:xfrm>
          <a:prstGeom prst="rect">
            <a:avLst/>
          </a:prstGeom>
          <a:noFill/>
        </p:spPr>
        <p:txBody>
          <a:bodyPr wrap="none" rtlCol="0">
            <a:spAutoFit/>
          </a:bodyPr>
          <a:lstStyle/>
          <a:p>
            <a:pPr algn="ctr"/>
            <a:r>
              <a:rPr lang="en-US" sz="2100" b="1" dirty="0"/>
              <a:t>First Last Name</a:t>
            </a:r>
          </a:p>
          <a:p>
            <a:pPr algn="ctr"/>
            <a:r>
              <a:rPr lang="en-US" sz="2100" dirty="0"/>
              <a:t>Title, The Standard</a:t>
            </a:r>
          </a:p>
          <a:p>
            <a:endParaRPr lang="en-US"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172" y="2404011"/>
            <a:ext cx="666750" cy="1085850"/>
          </a:xfrm>
          <a:prstGeom prst="rect">
            <a:avLst/>
          </a:prstGeom>
        </p:spPr>
      </p:pic>
      <p:sp>
        <p:nvSpPr>
          <p:cNvPr id="7" name="TextBox 6">
            <a:extLst>
              <a:ext uri="{FF2B5EF4-FFF2-40B4-BE49-F238E27FC236}">
                <a16:creationId xmlns:a16="http://schemas.microsoft.com/office/drawing/2014/main" id="{7DA88702-8937-4024-B812-A97E83362CC8}"/>
              </a:ext>
            </a:extLst>
          </p:cNvPr>
          <p:cNvSpPr txBox="1"/>
          <p:nvPr/>
        </p:nvSpPr>
        <p:spPr>
          <a:xfrm>
            <a:off x="5252692" y="3750367"/>
            <a:ext cx="2242409" cy="1015663"/>
          </a:xfrm>
          <a:prstGeom prst="rect">
            <a:avLst/>
          </a:prstGeom>
          <a:noFill/>
        </p:spPr>
        <p:txBody>
          <a:bodyPr wrap="none" rtlCol="0">
            <a:spAutoFit/>
          </a:bodyPr>
          <a:lstStyle/>
          <a:p>
            <a:pPr algn="ctr"/>
            <a:r>
              <a:rPr lang="en-US" sz="2100" b="1" dirty="0"/>
              <a:t>First Last Name</a:t>
            </a:r>
          </a:p>
          <a:p>
            <a:pPr algn="ctr"/>
            <a:r>
              <a:rPr lang="en-US" sz="2100" dirty="0"/>
              <a:t>Title, The Standard</a:t>
            </a:r>
          </a:p>
          <a:p>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1400" y="5715000"/>
            <a:ext cx="1526771" cy="1119375"/>
          </a:xfrm>
          <a:prstGeom prst="rect">
            <a:avLst/>
          </a:prstGeom>
        </p:spPr>
      </p:pic>
      <p:sp>
        <p:nvSpPr>
          <p:cNvPr id="10"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91390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9308" y="311857"/>
            <a:ext cx="787299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Planning for retirement should be high on your to-do list.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106" y="1811415"/>
            <a:ext cx="5962184" cy="5041900"/>
          </a:xfrm>
          <a:prstGeom prst="rect">
            <a:avLst/>
          </a:prstGeom>
        </p:spPr>
      </p:pic>
      <p:sp>
        <p:nvSpPr>
          <p:cNvPr id="6" name="Rectangle 5"/>
          <p:cNvSpPr/>
          <p:nvPr/>
        </p:nvSpPr>
        <p:spPr>
          <a:xfrm>
            <a:off x="369308" y="2051735"/>
            <a:ext cx="4572000" cy="984885"/>
          </a:xfrm>
          <a:prstGeom prst="rect">
            <a:avLst/>
          </a:prstGeom>
        </p:spPr>
        <p:txBody>
          <a:bodyPr>
            <a:spAutoFit/>
          </a:bodyPr>
          <a:lstStyle/>
          <a:p>
            <a:r>
              <a:rPr lang="en-US" sz="2900" dirty="0">
                <a:latin typeface="Arial" charset="0"/>
                <a:ea typeface="Arial" charset="0"/>
                <a:cs typeface="Arial" charset="0"/>
              </a:rPr>
              <a:t>At every stage of your </a:t>
            </a:r>
            <a:br>
              <a:rPr lang="en-US" sz="2900" dirty="0">
                <a:latin typeface="Arial" charset="0"/>
                <a:ea typeface="Arial" charset="0"/>
                <a:cs typeface="Arial" charset="0"/>
              </a:rPr>
            </a:br>
            <a:r>
              <a:rPr lang="en-US" sz="2900" dirty="0">
                <a:latin typeface="Arial" charset="0"/>
                <a:ea typeface="Arial" charset="0"/>
                <a:cs typeface="Arial" charset="0"/>
              </a:rPr>
              <a:t>life and career.    </a:t>
            </a:r>
          </a:p>
        </p:txBody>
      </p:sp>
      <p:sp>
        <p:nvSpPr>
          <p:cNvPr id="5" name="Subtitle 2">
            <a:extLst>
              <a:ext uri="{C183D7F6-B498-43B3-948B-1728B52AA6E4}">
                <adec:decorative xmlns:adec="http://schemas.microsoft.com/office/drawing/2017/decorative" val="1"/>
              </a:ext>
            </a:extLst>
          </p:cNvPr>
          <p:cNvSpPr txBox="1">
            <a:spLocks/>
          </p:cNvSpPr>
          <p:nvPr/>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Tree>
    <p:extLst>
      <p:ext uri="{BB962C8B-B14F-4D97-AF65-F5344CB8AC3E}">
        <p14:creationId xmlns:p14="http://schemas.microsoft.com/office/powerpoint/2010/main" val="60528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58" y="1544700"/>
            <a:ext cx="7919307" cy="3823408"/>
          </a:xfrm>
          <a:prstGeom prst="rect">
            <a:avLst/>
          </a:prstGeom>
        </p:spPr>
      </p:pic>
      <p:sp>
        <p:nvSpPr>
          <p:cNvPr id="6" name="Title 5"/>
          <p:cNvSpPr>
            <a:spLocks noGrp="1"/>
          </p:cNvSpPr>
          <p:nvPr>
            <p:ph type="title" idx="4294967295"/>
          </p:nvPr>
        </p:nvSpPr>
        <p:spPr>
          <a:xfrm>
            <a:off x="485058" y="307224"/>
            <a:ext cx="703334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Follow a simplified route to retirement readiness.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Tree>
    <p:extLst>
      <p:ext uri="{BB962C8B-B14F-4D97-AF65-F5344CB8AC3E}">
        <p14:creationId xmlns:p14="http://schemas.microsoft.com/office/powerpoint/2010/main" val="70657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79543"/>
            <a:ext cx="82068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How do you decide how much </a:t>
            </a:r>
            <a:b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b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to be saving for retirement?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61" y="2050515"/>
            <a:ext cx="1991039" cy="2001120"/>
          </a:xfrm>
          <a:prstGeom prst="rect">
            <a:avLst/>
          </a:prstGeom>
        </p:spPr>
      </p:pic>
      <p:sp>
        <p:nvSpPr>
          <p:cNvPr id="11" name="Rounded Rectangle 10"/>
          <p:cNvSpPr/>
          <p:nvPr/>
        </p:nvSpPr>
        <p:spPr>
          <a:xfrm>
            <a:off x="563050" y="4150850"/>
            <a:ext cx="2549189" cy="656503"/>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Calculate the number of years before you retire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678" y="2179810"/>
            <a:ext cx="1929222" cy="1934106"/>
          </a:xfrm>
          <a:prstGeom prst="rect">
            <a:avLst/>
          </a:prstGeom>
        </p:spPr>
      </p:pic>
      <p:sp>
        <p:nvSpPr>
          <p:cNvPr id="12" name="Rounded Rectangle 11"/>
          <p:cNvSpPr/>
          <p:nvPr/>
        </p:nvSpPr>
        <p:spPr>
          <a:xfrm>
            <a:off x="3432835" y="4150851"/>
            <a:ext cx="2549189" cy="656503"/>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Set your goals and priorities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807" y="2108492"/>
            <a:ext cx="2139693" cy="2145124"/>
          </a:xfrm>
          <a:prstGeom prst="rect">
            <a:avLst/>
          </a:prstGeom>
        </p:spPr>
      </p:pic>
      <p:sp>
        <p:nvSpPr>
          <p:cNvPr id="13" name="Rounded Rectangle 12"/>
          <p:cNvSpPr/>
          <p:nvPr/>
        </p:nvSpPr>
        <p:spPr>
          <a:xfrm>
            <a:off x="6279961" y="4150850"/>
            <a:ext cx="2549189" cy="656503"/>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Look at your financial challenges</a:t>
            </a:r>
          </a:p>
        </p:txBody>
      </p:sp>
    </p:spTree>
    <p:extLst>
      <p:ext uri="{BB962C8B-B14F-4D97-AF65-F5344CB8AC3E}">
        <p14:creationId xmlns:p14="http://schemas.microsoft.com/office/powerpoint/2010/main" val="118997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
          <p:cNvSpPr txBox="1">
            <a:spLocks noGrp="1"/>
          </p:cNvSpPr>
          <p:nvPr>
            <p:ph type="title" idx="4294967295"/>
          </p:nvPr>
        </p:nvSpPr>
        <p:spPr>
          <a:xfrm>
            <a:off x="457200" y="279400"/>
            <a:ext cx="8250238"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4EA8"/>
                </a:solidFill>
                <a:effectLst/>
                <a:uLnTx/>
                <a:uFillTx/>
                <a:latin typeface="Arial" charset="0"/>
                <a:ea typeface="Arial" charset="0"/>
                <a:cs typeface="Arial" charset="0"/>
              </a:rPr>
              <a:t>Defining the Life Stages  </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572" y="1598523"/>
            <a:ext cx="1585791" cy="2378686"/>
          </a:xfrm>
          <a:prstGeom prst="rect">
            <a:avLst/>
          </a:prstGeom>
        </p:spPr>
      </p:pic>
      <p:sp>
        <p:nvSpPr>
          <p:cNvPr id="8" name="Rounded Rectangle 7"/>
          <p:cNvSpPr/>
          <p:nvPr/>
        </p:nvSpPr>
        <p:spPr>
          <a:xfrm>
            <a:off x="559177" y="3857437"/>
            <a:ext cx="2549189" cy="656503"/>
          </a:xfrm>
          <a:prstGeom prst="round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Life Stage: 20-35</a:t>
            </a:r>
          </a:p>
          <a:p>
            <a:pPr algn="ctr"/>
            <a:r>
              <a:rPr lang="en-US" sz="1350" dirty="0">
                <a:solidFill>
                  <a:schemeClr val="tx1"/>
                </a:solidFill>
                <a:latin typeface="Arial" charset="0"/>
                <a:ea typeface="Arial" charset="0"/>
                <a:cs typeface="Arial" charset="0"/>
              </a:rPr>
              <a:t>How to Begin Building</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43755" y="1755200"/>
            <a:ext cx="2090130" cy="2246625"/>
          </a:xfrm>
          <a:prstGeom prst="rect">
            <a:avLst/>
          </a:prstGeom>
        </p:spPr>
      </p:pic>
      <p:sp>
        <p:nvSpPr>
          <p:cNvPr id="9" name="Rounded Rectangle 8"/>
          <p:cNvSpPr/>
          <p:nvPr/>
        </p:nvSpPr>
        <p:spPr>
          <a:xfrm>
            <a:off x="3260819" y="3857437"/>
            <a:ext cx="2549189" cy="656503"/>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Life Stage: 36-50</a:t>
            </a:r>
          </a:p>
          <a:p>
            <a:pPr algn="ctr"/>
            <a:r>
              <a:rPr lang="en-US" sz="1350" dirty="0">
                <a:solidFill>
                  <a:schemeClr val="tx1"/>
                </a:solidFill>
                <a:latin typeface="Arial" charset="0"/>
                <a:ea typeface="Arial" charset="0"/>
                <a:cs typeface="Arial" charset="0"/>
              </a:rPr>
              <a:t> Working Toward Your Goals</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82665" y="1877044"/>
            <a:ext cx="1860951" cy="2143924"/>
          </a:xfrm>
          <a:prstGeom prst="rect">
            <a:avLst/>
          </a:prstGeom>
        </p:spPr>
      </p:pic>
      <p:sp>
        <p:nvSpPr>
          <p:cNvPr id="10" name="Rounded Rectangle 9"/>
          <p:cNvSpPr/>
          <p:nvPr/>
        </p:nvSpPr>
        <p:spPr>
          <a:xfrm>
            <a:off x="5962462" y="3857437"/>
            <a:ext cx="2549189" cy="656503"/>
          </a:xfrm>
          <a:prstGeom prst="round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r>
              <a:rPr lang="en-US" sz="1350" b="1" dirty="0">
                <a:solidFill>
                  <a:schemeClr val="tx1"/>
                </a:solidFill>
                <a:latin typeface="Arial" charset="0"/>
                <a:ea typeface="Arial" charset="0"/>
                <a:cs typeface="Arial" charset="0"/>
              </a:rPr>
              <a:t>Life Stage: 51+</a:t>
            </a:r>
          </a:p>
          <a:p>
            <a:pPr algn="ctr"/>
            <a:r>
              <a:rPr lang="en-US" sz="1350" dirty="0">
                <a:solidFill>
                  <a:schemeClr val="tx1"/>
                </a:solidFill>
                <a:latin typeface="Arial" charset="0"/>
                <a:ea typeface="Arial" charset="0"/>
                <a:cs typeface="Arial" charset="0"/>
              </a:rPr>
              <a:t> Saving for What’s Next</a:t>
            </a:r>
          </a:p>
        </p:txBody>
      </p:sp>
    </p:spTree>
    <p:extLst>
      <p:ext uri="{BB962C8B-B14F-4D97-AF65-F5344CB8AC3E}">
        <p14:creationId xmlns:p14="http://schemas.microsoft.com/office/powerpoint/2010/main" val="103691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2" y="279400"/>
            <a:ext cx="8250237" cy="711200"/>
          </a:xfrm>
        </p:spPr>
        <p:txBody>
          <a:bodyPr/>
          <a:lstStyle/>
          <a:p>
            <a:r>
              <a:rPr lang="en-US" dirty="0">
                <a:solidFill>
                  <a:srgbClr val="004EA8"/>
                </a:solidFill>
                <a:latin typeface="Arial" charset="0"/>
                <a:ea typeface="Arial" charset="0"/>
                <a:cs typeface="Arial" charset="0"/>
              </a:rPr>
              <a:t>Life Stage: 20-35</a:t>
            </a:r>
          </a:p>
        </p:txBody>
      </p:sp>
      <p:sp>
        <p:nvSpPr>
          <p:cNvPr id="8" name="Rounded Rectangle 7"/>
          <p:cNvSpPr/>
          <p:nvPr/>
        </p:nvSpPr>
        <p:spPr>
          <a:xfrm>
            <a:off x="3330969" y="2053397"/>
            <a:ext cx="2549189" cy="2509334"/>
          </a:xfrm>
          <a:prstGeom prst="round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spcAft>
                <a:spcPts val="600"/>
              </a:spcAft>
            </a:pPr>
            <a:r>
              <a:rPr lang="en-US" sz="2100" b="1" dirty="0">
                <a:solidFill>
                  <a:schemeClr val="tx1"/>
                </a:solidFill>
                <a:latin typeface="Arial" charset="0"/>
                <a:ea typeface="Arial" charset="0"/>
                <a:cs typeface="Arial" charset="0"/>
              </a:rPr>
              <a:t>Challenges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Credit card debt and student loans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Health care costs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Lower wages, higher expenses</a:t>
            </a:r>
          </a:p>
        </p:txBody>
      </p:sp>
      <p:sp>
        <p:nvSpPr>
          <p:cNvPr id="11" name="Rounded Rectangle 10"/>
          <p:cNvSpPr/>
          <p:nvPr/>
        </p:nvSpPr>
        <p:spPr>
          <a:xfrm>
            <a:off x="6054822" y="2053397"/>
            <a:ext cx="2549189" cy="2509334"/>
          </a:xfrm>
          <a:prstGeom prst="round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spcAft>
                <a:spcPts val="1200"/>
              </a:spcAft>
            </a:pPr>
            <a:r>
              <a:rPr lang="en-US" sz="2100" b="1" dirty="0">
                <a:solidFill>
                  <a:schemeClr val="tx1"/>
                </a:solidFill>
                <a:latin typeface="Arial" charset="0"/>
                <a:ea typeface="Arial" charset="0"/>
                <a:cs typeface="Arial" charset="0"/>
              </a:rPr>
              <a:t>Actions you</a:t>
            </a:r>
            <a:br>
              <a:rPr lang="en-US" sz="2100" b="1" dirty="0">
                <a:solidFill>
                  <a:schemeClr val="tx1"/>
                </a:solidFill>
                <a:latin typeface="Arial" charset="0"/>
                <a:ea typeface="Arial" charset="0"/>
                <a:cs typeface="Arial" charset="0"/>
              </a:rPr>
            </a:br>
            <a:r>
              <a:rPr lang="en-US" sz="2100" b="1" dirty="0">
                <a:solidFill>
                  <a:schemeClr val="tx1"/>
                </a:solidFill>
                <a:latin typeface="Arial" charset="0"/>
                <a:ea typeface="Arial" charset="0"/>
                <a:cs typeface="Arial" charset="0"/>
              </a:rPr>
              <a:t>can take</a:t>
            </a:r>
            <a:endParaRPr lang="en-US" sz="1350" dirty="0">
              <a:solidFill>
                <a:schemeClr val="tx1"/>
              </a:solidFill>
              <a:latin typeface="Arial" charset="0"/>
              <a:ea typeface="Arial" charset="0"/>
              <a:cs typeface="Arial" charset="0"/>
            </a:endParaRP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Start making a plan</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Try to pay down debt</a:t>
            </a:r>
          </a:p>
        </p:txBody>
      </p:sp>
      <p:sp>
        <p:nvSpPr>
          <p:cNvPr id="3" name="Oval 2">
            <a:extLst>
              <a:ext uri="{C183D7F6-B498-43B3-948B-1728B52AA6E4}">
                <adec:decorative xmlns:adec="http://schemas.microsoft.com/office/drawing/2017/decorative" val="1"/>
              </a:ext>
            </a:extLst>
          </p:cNvPr>
          <p:cNvSpPr/>
          <p:nvPr/>
        </p:nvSpPr>
        <p:spPr>
          <a:xfrm>
            <a:off x="4217213" y="1664079"/>
            <a:ext cx="778634" cy="778634"/>
          </a:xfrm>
          <a:prstGeom prst="ellipse">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8968" y="1793882"/>
            <a:ext cx="533189" cy="518907"/>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678" y="589641"/>
            <a:ext cx="4178908" cy="6268360"/>
          </a:xfrm>
          <a:prstGeom prst="rect">
            <a:avLst/>
          </a:prstGeom>
        </p:spPr>
      </p:pic>
      <p:sp>
        <p:nvSpPr>
          <p:cNvPr id="10" name="Oval 9">
            <a:extLst>
              <a:ext uri="{C183D7F6-B498-43B3-948B-1728B52AA6E4}">
                <adec:decorative xmlns:adec="http://schemas.microsoft.com/office/drawing/2017/decorative" val="1"/>
              </a:ext>
            </a:extLst>
          </p:cNvPr>
          <p:cNvSpPr/>
          <p:nvPr/>
        </p:nvSpPr>
        <p:spPr>
          <a:xfrm>
            <a:off x="6927400" y="1664079"/>
            <a:ext cx="778634" cy="778634"/>
          </a:xfrm>
          <a:prstGeom prst="ellipse">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48027" y="1735814"/>
            <a:ext cx="554058" cy="598839"/>
          </a:xfrm>
          <a:prstGeom prst="rect">
            <a:avLst/>
          </a:prstGeom>
        </p:spPr>
      </p:pic>
      <p:sp>
        <p:nvSpPr>
          <p:cNvPr id="16" name="Subtitle 2">
            <a:extLst>
              <a:ext uri="{C183D7F6-B498-43B3-948B-1728B52AA6E4}">
                <adec:decorative xmlns:adec="http://schemas.microsoft.com/office/drawing/2017/decorative" val="1"/>
              </a:ext>
            </a:extLst>
          </p:cNvPr>
          <p:cNvSpPr txBox="1">
            <a:spLocks/>
          </p:cNvSpPr>
          <p:nvPr/>
        </p:nvSpPr>
        <p:spPr>
          <a:xfrm>
            <a:off x="190027" y="6349745"/>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28075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1" y="279400"/>
            <a:ext cx="8250237" cy="711200"/>
          </a:xfrm>
        </p:spPr>
        <p:txBody>
          <a:bodyPr/>
          <a:lstStyle/>
          <a:p>
            <a:r>
              <a:rPr lang="en-US" dirty="0">
                <a:solidFill>
                  <a:srgbClr val="004EA8"/>
                </a:solidFill>
                <a:latin typeface="Arial" charset="0"/>
                <a:ea typeface="Arial" charset="0"/>
                <a:cs typeface="Arial" charset="0"/>
              </a:rPr>
              <a:t>Life Stage: 36-50</a:t>
            </a:r>
          </a:p>
        </p:txBody>
      </p:sp>
      <p:sp>
        <p:nvSpPr>
          <p:cNvPr id="9" name="Rounded Rectangle 8"/>
          <p:cNvSpPr/>
          <p:nvPr/>
        </p:nvSpPr>
        <p:spPr>
          <a:xfrm>
            <a:off x="3359304" y="2007272"/>
            <a:ext cx="2549189" cy="2580370"/>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r>
              <a:rPr lang="en-US" sz="2100" b="1" dirty="0">
                <a:solidFill>
                  <a:schemeClr val="tx1"/>
                </a:solidFill>
                <a:latin typeface="Arial" charset="0"/>
                <a:ea typeface="Arial" charset="0"/>
                <a:cs typeface="Arial" charset="0"/>
              </a:rPr>
              <a:t>Challenges</a:t>
            </a:r>
          </a:p>
          <a:p>
            <a:pPr algn="ctr"/>
            <a:endParaRPr lang="en-US" sz="1350" b="1" dirty="0">
              <a:solidFill>
                <a:schemeClr val="tx1"/>
              </a:solidFill>
              <a:latin typeface="Arial" charset="0"/>
              <a:ea typeface="Arial" charset="0"/>
              <a:cs typeface="Arial" charset="0"/>
            </a:endParaRP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Sandwich Generation stress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Growing families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Credit card debt</a:t>
            </a:r>
          </a:p>
        </p:txBody>
      </p:sp>
      <p:sp>
        <p:nvSpPr>
          <p:cNvPr id="17" name="Rounded Rectangle 16"/>
          <p:cNvSpPr/>
          <p:nvPr/>
        </p:nvSpPr>
        <p:spPr>
          <a:xfrm>
            <a:off x="6073937" y="2007272"/>
            <a:ext cx="2549189" cy="2580370"/>
          </a:xfrm>
          <a:prstGeom prst="roundRect">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r>
              <a:rPr lang="en-US" sz="2100" b="1" dirty="0">
                <a:solidFill>
                  <a:schemeClr val="tx1"/>
                </a:solidFill>
                <a:latin typeface="Arial" charset="0"/>
                <a:ea typeface="Arial" charset="0"/>
                <a:cs typeface="Arial" charset="0"/>
              </a:rPr>
              <a:t>Actions you</a:t>
            </a:r>
            <a:br>
              <a:rPr lang="en-US" sz="2100" b="1" dirty="0">
                <a:solidFill>
                  <a:schemeClr val="tx1"/>
                </a:solidFill>
                <a:latin typeface="Arial" charset="0"/>
                <a:ea typeface="Arial" charset="0"/>
                <a:cs typeface="Arial" charset="0"/>
              </a:rPr>
            </a:br>
            <a:r>
              <a:rPr lang="en-US" sz="2100" b="1" dirty="0">
                <a:solidFill>
                  <a:schemeClr val="tx1"/>
                </a:solidFill>
                <a:latin typeface="Arial" charset="0"/>
                <a:ea typeface="Arial" charset="0"/>
                <a:cs typeface="Arial" charset="0"/>
              </a:rPr>
              <a:t>can take</a:t>
            </a:r>
          </a:p>
          <a:p>
            <a:pPr algn="ctr"/>
            <a:endParaRPr lang="en-US" sz="1350" b="1" dirty="0">
              <a:solidFill>
                <a:schemeClr val="tx1"/>
              </a:solidFill>
              <a:latin typeface="Arial" charset="0"/>
              <a:ea typeface="Arial" charset="0"/>
              <a:cs typeface="Arial" charset="0"/>
            </a:endParaRP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Make or update your savings plan</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Focus on paying</a:t>
            </a:r>
            <a:br>
              <a:rPr lang="en-US" sz="1350" dirty="0">
                <a:solidFill>
                  <a:schemeClr val="tx1"/>
                </a:solidFill>
                <a:latin typeface="Arial" charset="0"/>
                <a:ea typeface="Arial" charset="0"/>
                <a:cs typeface="Arial" charset="0"/>
              </a:rPr>
            </a:br>
            <a:r>
              <a:rPr lang="en-US" sz="1350" dirty="0">
                <a:solidFill>
                  <a:schemeClr val="tx1"/>
                </a:solidFill>
                <a:latin typeface="Arial" charset="0"/>
                <a:ea typeface="Arial" charset="0"/>
                <a:cs typeface="Arial" charset="0"/>
              </a:rPr>
              <a:t>off debt</a:t>
            </a:r>
          </a:p>
        </p:txBody>
      </p:sp>
      <p:sp>
        <p:nvSpPr>
          <p:cNvPr id="14" name="Oval 13">
            <a:extLst>
              <a:ext uri="{C183D7F6-B498-43B3-948B-1728B52AA6E4}">
                <adec:decorative xmlns:adec="http://schemas.microsoft.com/office/drawing/2017/decorative" val="1"/>
              </a:ext>
            </a:extLst>
          </p:cNvPr>
          <p:cNvSpPr/>
          <p:nvPr/>
        </p:nvSpPr>
        <p:spPr>
          <a:xfrm>
            <a:off x="4242824" y="1666759"/>
            <a:ext cx="779760" cy="779760"/>
          </a:xfrm>
          <a:prstGeom prst="ellipse">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5723" y="1796809"/>
            <a:ext cx="533961" cy="519659"/>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4696" y="1527859"/>
            <a:ext cx="4980393" cy="5353292"/>
          </a:xfrm>
          <a:prstGeom prst="rect">
            <a:avLst/>
          </a:prstGeom>
        </p:spPr>
      </p:pic>
      <p:sp>
        <p:nvSpPr>
          <p:cNvPr id="15" name="Oval 14">
            <a:extLst>
              <a:ext uri="{C183D7F6-B498-43B3-948B-1728B52AA6E4}">
                <adec:decorative xmlns:adec="http://schemas.microsoft.com/office/drawing/2017/decorative" val="1"/>
              </a:ext>
            </a:extLst>
          </p:cNvPr>
          <p:cNvSpPr/>
          <p:nvPr/>
        </p:nvSpPr>
        <p:spPr>
          <a:xfrm>
            <a:off x="6958652" y="1666759"/>
            <a:ext cx="779760" cy="779760"/>
          </a:xfrm>
          <a:prstGeom prst="ellipse">
            <a:avLst/>
          </a:prstGeom>
          <a:solidFill>
            <a:srgbClr val="009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77330" y="1745977"/>
            <a:ext cx="554058" cy="598839"/>
          </a:xfrm>
          <a:prstGeom prst="rect">
            <a:avLst/>
          </a:prstGeom>
        </p:spPr>
      </p:pic>
      <p:sp>
        <p:nvSpPr>
          <p:cNvPr id="11" name="Subtitle 2">
            <a:extLst>
              <a:ext uri="{C183D7F6-B498-43B3-948B-1728B52AA6E4}">
                <adec:decorative xmlns:adec="http://schemas.microsoft.com/office/drawing/2017/decorative" val="1"/>
              </a:ext>
            </a:extLst>
          </p:cNvPr>
          <p:cNvSpPr txBox="1">
            <a:spLocks/>
          </p:cNvSpPr>
          <p:nvPr/>
        </p:nvSpPr>
        <p:spPr>
          <a:xfrm>
            <a:off x="757191" y="6349745"/>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79444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3924" y="279400"/>
            <a:ext cx="8250237" cy="711200"/>
          </a:xfrm>
        </p:spPr>
        <p:txBody>
          <a:bodyPr/>
          <a:lstStyle/>
          <a:p>
            <a:r>
              <a:rPr lang="en-US" dirty="0">
                <a:solidFill>
                  <a:srgbClr val="004EA8"/>
                </a:solidFill>
                <a:latin typeface="Arial" charset="0"/>
                <a:ea typeface="Arial" charset="0"/>
                <a:cs typeface="Arial" charset="0"/>
              </a:rPr>
              <a:t>Life Stage: 51+</a:t>
            </a:r>
          </a:p>
        </p:txBody>
      </p:sp>
      <p:sp>
        <p:nvSpPr>
          <p:cNvPr id="10" name="Rounded Rectangle 9"/>
          <p:cNvSpPr/>
          <p:nvPr/>
        </p:nvSpPr>
        <p:spPr>
          <a:xfrm>
            <a:off x="3342318" y="2073117"/>
            <a:ext cx="2549189" cy="2493817"/>
          </a:xfrm>
          <a:prstGeom prst="round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r>
              <a:rPr lang="en-US" sz="2100" b="1" dirty="0">
                <a:solidFill>
                  <a:schemeClr val="tx1"/>
                </a:solidFill>
                <a:latin typeface="Arial" charset="0"/>
                <a:ea typeface="Arial" charset="0"/>
                <a:cs typeface="Arial" charset="0"/>
              </a:rPr>
              <a:t>Challenges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Retirement concerns</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Multiple priorities </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Health issues</a:t>
            </a:r>
          </a:p>
        </p:txBody>
      </p:sp>
      <p:sp>
        <p:nvSpPr>
          <p:cNvPr id="11" name="Rounded Rectangle 10"/>
          <p:cNvSpPr/>
          <p:nvPr/>
        </p:nvSpPr>
        <p:spPr>
          <a:xfrm>
            <a:off x="6078772" y="2073117"/>
            <a:ext cx="2549189" cy="2493817"/>
          </a:xfrm>
          <a:prstGeom prst="round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0" rtlCol="0" anchor="t" anchorCtr="0"/>
          <a:lstStyle/>
          <a:p>
            <a:pPr algn="ctr"/>
            <a:r>
              <a:rPr lang="en-US" sz="2100" b="1" dirty="0">
                <a:solidFill>
                  <a:schemeClr val="tx1"/>
                </a:solidFill>
                <a:latin typeface="Arial" charset="0"/>
                <a:ea typeface="Arial" charset="0"/>
                <a:cs typeface="Arial" charset="0"/>
              </a:rPr>
              <a:t>Actions you</a:t>
            </a:r>
            <a:br>
              <a:rPr lang="en-US" sz="2100" b="1" dirty="0">
                <a:solidFill>
                  <a:schemeClr val="tx1"/>
                </a:solidFill>
                <a:latin typeface="Arial" charset="0"/>
                <a:ea typeface="Arial" charset="0"/>
                <a:cs typeface="Arial" charset="0"/>
              </a:rPr>
            </a:br>
            <a:r>
              <a:rPr lang="en-US" sz="2100" b="1" dirty="0">
                <a:solidFill>
                  <a:schemeClr val="tx1"/>
                </a:solidFill>
                <a:latin typeface="Arial" charset="0"/>
                <a:ea typeface="Arial" charset="0"/>
                <a:cs typeface="Arial" charset="0"/>
              </a:rPr>
              <a:t>can take</a:t>
            </a:r>
            <a:endParaRPr lang="en-US" sz="1350" dirty="0">
              <a:solidFill>
                <a:schemeClr val="tx1"/>
              </a:solidFill>
              <a:latin typeface="Arial" charset="0"/>
              <a:ea typeface="Arial" charset="0"/>
              <a:cs typeface="Arial" charset="0"/>
            </a:endParaRP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Review your financial strategy</a:t>
            </a:r>
          </a:p>
          <a:p>
            <a:pPr marL="214313" indent="-214313">
              <a:spcBef>
                <a:spcPts val="1200"/>
              </a:spcBef>
              <a:buFont typeface="Arial" panose="020B0604020202020204" pitchFamily="34" charset="0"/>
              <a:buChar char="•"/>
            </a:pPr>
            <a:r>
              <a:rPr lang="en-US" sz="1350" dirty="0">
                <a:solidFill>
                  <a:schemeClr val="tx1"/>
                </a:solidFill>
                <a:latin typeface="Arial" charset="0"/>
                <a:ea typeface="Arial" charset="0"/>
                <a:cs typeface="Arial" charset="0"/>
              </a:rPr>
              <a:t>Accelerate your savings</a:t>
            </a:r>
          </a:p>
        </p:txBody>
      </p:sp>
      <p:sp>
        <p:nvSpPr>
          <p:cNvPr id="17" name="Oval 16">
            <a:extLst>
              <a:ext uri="{C183D7F6-B498-43B3-948B-1728B52AA6E4}">
                <adec:decorative xmlns:adec="http://schemas.microsoft.com/office/drawing/2017/decorative" val="1"/>
              </a:ext>
            </a:extLst>
          </p:cNvPr>
          <p:cNvSpPr/>
          <p:nvPr/>
        </p:nvSpPr>
        <p:spPr>
          <a:xfrm>
            <a:off x="4303567" y="1719867"/>
            <a:ext cx="706377" cy="706377"/>
          </a:xfrm>
          <a:prstGeom prst="ellipse">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14900" y="1837679"/>
            <a:ext cx="483711" cy="47075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246" y="2308433"/>
            <a:ext cx="3949079" cy="4549567"/>
          </a:xfrm>
          <a:prstGeom prst="rect">
            <a:avLst/>
          </a:prstGeom>
        </p:spPr>
      </p:pic>
      <p:sp>
        <p:nvSpPr>
          <p:cNvPr id="15" name="Oval 14">
            <a:extLst>
              <a:ext uri="{C183D7F6-B498-43B3-948B-1728B52AA6E4}">
                <adec:decorative xmlns:adec="http://schemas.microsoft.com/office/drawing/2017/decorative" val="1"/>
              </a:ext>
            </a:extLst>
          </p:cNvPr>
          <p:cNvSpPr/>
          <p:nvPr/>
        </p:nvSpPr>
        <p:spPr>
          <a:xfrm>
            <a:off x="7012786" y="1719867"/>
            <a:ext cx="706377" cy="706377"/>
          </a:xfrm>
          <a:prstGeom prst="ellipse">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10797" y="1782619"/>
            <a:ext cx="501917" cy="542483"/>
          </a:xfrm>
          <a:prstGeom prst="rect">
            <a:avLst/>
          </a:prstGeom>
        </p:spPr>
      </p:pic>
      <p:sp>
        <p:nvSpPr>
          <p:cNvPr id="14" name="Subtitle 2">
            <a:extLst>
              <a:ext uri="{C183D7F6-B498-43B3-948B-1728B52AA6E4}">
                <adec:decorative xmlns:adec="http://schemas.microsoft.com/office/drawing/2017/decorative" val="1"/>
              </a:ext>
            </a:extLst>
          </p:cNvPr>
          <p:cNvSpPr txBox="1">
            <a:spLocks/>
          </p:cNvSpPr>
          <p:nvPr/>
        </p:nvSpPr>
        <p:spPr>
          <a:xfrm>
            <a:off x="826640" y="6349745"/>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13793160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9917</TotalTime>
  <Words>1706</Words>
  <Application>Microsoft Office PowerPoint</Application>
  <PresentationFormat>On-screen Show (4:3)</PresentationFormat>
  <Paragraphs>181</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Courier New</vt:lpstr>
      <vt:lpstr>Office Theme</vt:lpstr>
      <vt:lpstr>Custom Design</vt:lpstr>
      <vt:lpstr>Retirement Planning Life Stages  </vt:lpstr>
      <vt:lpstr>Speakers</vt:lpstr>
      <vt:lpstr>Planning for retirement should be high on your to-do list.</vt:lpstr>
      <vt:lpstr>Follow a simplified route to retirement readiness.</vt:lpstr>
      <vt:lpstr>How do you decide how much  to be saving for retirement?</vt:lpstr>
      <vt:lpstr>Defining the Life Stages  </vt:lpstr>
      <vt:lpstr>Life Stage: 20-35</vt:lpstr>
      <vt:lpstr>Life Stage: 36-50</vt:lpstr>
      <vt:lpstr>Life Stage: 51+</vt:lpstr>
      <vt:lpstr>Saving Mileposts</vt:lpstr>
      <vt:lpstr>Retirement on the Brain: Life Stages</vt:lpstr>
      <vt:lpstr>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Planning Life Stages</dc:title>
  <dc:subject>Strategies for saving and planning for the future </dc:subject>
  <dc:creator>The Standard</dc:creator>
  <cp:lastModifiedBy>Manikandan Karuppasamy</cp:lastModifiedBy>
  <cp:revision>162</cp:revision>
  <cp:lastPrinted>2017-08-08T21:47:05Z</cp:lastPrinted>
  <dcterms:created xsi:type="dcterms:W3CDTF">2017-06-22T23:20:44Z</dcterms:created>
  <dcterms:modified xsi:type="dcterms:W3CDTF">2022-09-22T01:23:11Z</dcterms:modified>
</cp:coreProperties>
</file>