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17"/>
  </p:notesMasterIdLst>
  <p:handoutMasterIdLst>
    <p:handoutMasterId r:id="rId18"/>
  </p:handoutMasterIdLst>
  <p:sldIdLst>
    <p:sldId id="261" r:id="rId3"/>
    <p:sldId id="275" r:id="rId4"/>
    <p:sldId id="269" r:id="rId5"/>
    <p:sldId id="262" r:id="rId6"/>
    <p:sldId id="266" r:id="rId7"/>
    <p:sldId id="284" r:id="rId8"/>
    <p:sldId id="276" r:id="rId9"/>
    <p:sldId id="277" r:id="rId10"/>
    <p:sldId id="279" r:id="rId11"/>
    <p:sldId id="286" r:id="rId12"/>
    <p:sldId id="278" r:id="rId13"/>
    <p:sldId id="287" r:id="rId14"/>
    <p:sldId id="281" r:id="rId15"/>
    <p:sldId id="283" r:id="rId16"/>
  </p:sldIdLst>
  <p:sldSz cx="9144000" cy="6858000" type="screen4x3"/>
  <p:notesSz cx="7315200" cy="9601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28"/>
    <a:srgbClr val="0093D1"/>
    <a:srgbClr val="6C9BC6"/>
    <a:srgbClr val="FDBB63"/>
    <a:srgbClr val="004EA8"/>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29" autoAdjust="0"/>
    <p:restoredTop sz="94249" autoAdjust="0"/>
  </p:normalViewPr>
  <p:slideViewPr>
    <p:cSldViewPr snapToGrid="0">
      <p:cViewPr varScale="1">
        <p:scale>
          <a:sx n="81" d="100"/>
          <a:sy n="81" d="100"/>
        </p:scale>
        <p:origin x="1356" y="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p:scale>
          <a:sx n="110" d="100"/>
          <a:sy n="110" d="100"/>
        </p:scale>
        <p:origin x="3872"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512C49-0CE2-4530-8CC8-97A893745CBB}" type="datetimeFigureOut">
              <a:rPr lang="en-US" smtClean="0"/>
              <a:t>12/15/2022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5C34FEA-B771-4DF1-812A-3BE50CC49095}" type="slidenum">
              <a:rPr lang="en-US" smtClean="0"/>
              <a:t>‹#›</a:t>
            </a:fld>
            <a:endParaRPr lang="en-US" dirty="0"/>
          </a:p>
        </p:txBody>
      </p:sp>
    </p:spTree>
    <p:extLst>
      <p:ext uri="{BB962C8B-B14F-4D97-AF65-F5344CB8AC3E}">
        <p14:creationId xmlns:p14="http://schemas.microsoft.com/office/powerpoint/2010/main" val="161658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8A1BDD-88F0-8343-8E28-4BA14903206B}" type="datetimeFigureOut">
              <a:rPr lang="en-US" smtClean="0"/>
              <a:t>12/15/2022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4BE8B25-A91D-A640-A32C-41D5F03152EC}" type="slidenum">
              <a:rPr lang="en-US" smtClean="0"/>
              <a:t>‹#›</a:t>
            </a:fld>
            <a:endParaRPr lang="en-US" dirty="0"/>
          </a:p>
        </p:txBody>
      </p:sp>
    </p:spTree>
    <p:extLst>
      <p:ext uri="{BB962C8B-B14F-4D97-AF65-F5344CB8AC3E}">
        <p14:creationId xmlns:p14="http://schemas.microsoft.com/office/powerpoint/2010/main" val="165277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a:solidFill>
                  <a:srgbClr val="FDBB63"/>
                </a:solidFill>
              </a:rPr>
              <a:t>[1 Click for Animation]</a:t>
            </a:r>
          </a:p>
          <a:p>
            <a:endParaRPr lang="en-US" b="1" dirty="0"/>
          </a:p>
          <a:p>
            <a:r>
              <a:rPr lang="en-US" b="1" dirty="0"/>
              <a:t>Welcome</a:t>
            </a:r>
            <a:r>
              <a:rPr lang="en-US" dirty="0"/>
              <a:t>.</a:t>
            </a:r>
          </a:p>
          <a:p>
            <a:r>
              <a:rPr lang="en-US" dirty="0"/>
              <a:t>You’re here today because your employer offers a retirement plan. It’s a great way to save now to cover your living expenses in the future.  </a:t>
            </a:r>
          </a:p>
          <a:p>
            <a:endParaRPr lang="en-US" dirty="0"/>
          </a:p>
          <a:p>
            <a:r>
              <a:rPr lang="en-US" dirty="0"/>
              <a:t>You may or may not be enrolled in your plan, but either way, one big question may be on your mind.</a:t>
            </a:r>
          </a:p>
          <a:p>
            <a:endParaRPr lang="en-US" dirty="0"/>
          </a:p>
          <a:p>
            <a:r>
              <a:rPr lang="en-US" dirty="0"/>
              <a:t>“How much should I save?”</a:t>
            </a:r>
          </a:p>
          <a:p>
            <a:endParaRPr lang="en-US" dirty="0"/>
          </a:p>
          <a:p>
            <a:r>
              <a:rPr lang="en-US" dirty="0"/>
              <a:t>If this feels like a big question to tackle, put your worries aside. </a:t>
            </a:r>
          </a:p>
          <a:p>
            <a:r>
              <a:rPr lang="en-US" dirty="0"/>
              <a:t>Today, we’re going to move together through some simple steps to help you come up with an answer. </a:t>
            </a:r>
          </a:p>
          <a:p>
            <a:r>
              <a:rPr lang="en-US" dirty="0"/>
              <a:t> </a:t>
            </a:r>
          </a:p>
          <a:p>
            <a:endParaRPr lang="en-US" dirty="0"/>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a:t>
            </a:fld>
            <a:endParaRPr lang="en-US" dirty="0"/>
          </a:p>
        </p:txBody>
      </p:sp>
    </p:spTree>
    <p:extLst>
      <p:ext uri="{BB962C8B-B14F-4D97-AF65-F5344CB8AC3E}">
        <p14:creationId xmlns:p14="http://schemas.microsoft.com/office/powerpoint/2010/main" val="8651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questions.</a:t>
            </a:r>
            <a:br>
              <a:rPr lang="en-US" dirty="0"/>
            </a:br>
            <a:r>
              <a:rPr lang="en-US" b="1" dirty="0">
                <a:solidFill>
                  <a:srgbClr val="F89728"/>
                </a:solidFill>
              </a:rPr>
              <a:t>[1 Click for each question</a:t>
            </a:r>
            <a:r>
              <a:rPr lang="en-US" b="1" baseline="0" dirty="0">
                <a:solidFill>
                  <a:srgbClr val="F89728"/>
                </a:solidFill>
              </a:rPr>
              <a:t> </a:t>
            </a:r>
            <a:r>
              <a:rPr lang="en-US" b="1" dirty="0">
                <a:solidFill>
                  <a:srgbClr val="F89728"/>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228600" indent="-228600">
              <a:buFont typeface="+mj-lt"/>
              <a:buAutoNum type="arabicPeriod"/>
            </a:pPr>
            <a:r>
              <a:rPr lang="en-US" dirty="0"/>
              <a:t>Do you think you’ll have less, the same or more debt in retirement than you have now? (Think about loans, credit cards, etc.)</a:t>
            </a:r>
          </a:p>
          <a:p>
            <a:pPr marL="228600" indent="-228600">
              <a:buFont typeface="+mj-lt"/>
              <a:buAutoNum type="arabicPeriod"/>
            </a:pPr>
            <a:endParaRPr lang="en-US" dirty="0"/>
          </a:p>
          <a:p>
            <a:pPr marL="228600" indent="-228600">
              <a:buFont typeface="+mj-lt"/>
              <a:buAutoNum type="arabicPeriod"/>
            </a:pPr>
            <a:r>
              <a:rPr lang="en-US" dirty="0"/>
              <a:t>When you’re retired, will your mortgage or rent payment be less, the same or more than now?   </a:t>
            </a:r>
          </a:p>
          <a:p>
            <a:pPr marL="228600" indent="-228600">
              <a:buFont typeface="+mj-lt"/>
              <a:buAutoNum type="arabicPeriod"/>
            </a:pPr>
            <a:endParaRPr lang="en-US" dirty="0"/>
          </a:p>
          <a:p>
            <a:pPr marL="228600" indent="-228600">
              <a:buFont typeface="+mj-lt"/>
              <a:buAutoNum type="arabicPeriod"/>
            </a:pPr>
            <a:r>
              <a:rPr lang="en-US" dirty="0"/>
              <a:t>What about travel? Will you do less, the same or more when you’re retired? </a:t>
            </a:r>
          </a:p>
          <a:p>
            <a:pPr marL="228600" indent="-228600">
              <a:buFont typeface="+mj-lt"/>
              <a:buAutoNum type="arabicPeriod"/>
            </a:pPr>
            <a:endParaRPr lang="en-US" dirty="0"/>
          </a:p>
          <a:p>
            <a:pPr marL="228600" indent="-228600">
              <a:buFont typeface="+mj-lt"/>
              <a:buAutoNum type="arabicPeriod"/>
            </a:pPr>
            <a:r>
              <a:rPr lang="en-US" dirty="0"/>
              <a:t>Think about major purchases. Do you think you’ll be making fewer, the same or more big purchases in retirement? (Ex. Remodel house, computer, car, beach home, new roof.) </a:t>
            </a:r>
          </a:p>
          <a:p>
            <a:pPr marL="228600" indent="-228600">
              <a:buFont typeface="+mj-lt"/>
              <a:buAutoNum type="arabicPeriod"/>
            </a:pPr>
            <a:endParaRPr lang="en-US" dirty="0"/>
          </a:p>
          <a:p>
            <a:pPr marL="228600" indent="-228600">
              <a:buFont typeface="+mj-lt"/>
              <a:buAutoNum type="arabicPeriod"/>
            </a:pPr>
            <a:r>
              <a:rPr lang="en-US" dirty="0"/>
              <a:t>Do you plan to spend less, more or the same on entertainment and other recreational activities?</a:t>
            </a:r>
          </a:p>
          <a:p>
            <a:pPr marL="228600" indent="-228600">
              <a:buFont typeface="+mj-lt"/>
              <a:buAutoNum type="arabicPeriod"/>
            </a:pPr>
            <a:endParaRPr lang="en-US" dirty="0"/>
          </a:p>
          <a:p>
            <a:pPr marL="228600" indent="-228600">
              <a:buFont typeface="+mj-lt"/>
              <a:buAutoNum type="arabicPeriod"/>
            </a:pPr>
            <a:r>
              <a:rPr lang="en-US" dirty="0"/>
              <a:t>And what about health care and other insurance. Do you think you’ll be spending less, the same or more when you’re no longer working?</a:t>
            </a:r>
          </a:p>
          <a:p>
            <a:pPr marL="228600" indent="-228600">
              <a:buFont typeface="+mj-lt"/>
              <a:buAutoNum type="arabicPeriod"/>
            </a:pPr>
            <a:endParaRPr lang="en-US" dirty="0"/>
          </a:p>
          <a:p>
            <a:r>
              <a:rPr lang="en-US" b="1" dirty="0">
                <a:solidFill>
                  <a:srgbClr val="F89728"/>
                </a:solidFill>
              </a:rPr>
              <a:t>[1 Click for last check mark]</a:t>
            </a:r>
          </a:p>
          <a:p>
            <a:pPr marL="228600" indent="-228600">
              <a:buFont typeface="+mj-lt"/>
              <a:buAutoNum type="arabicPeriod"/>
            </a:pPr>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10</a:t>
            </a:fld>
            <a:endParaRPr lang="en-US" dirty="0"/>
          </a:p>
        </p:txBody>
      </p:sp>
    </p:spTree>
    <p:extLst>
      <p:ext uri="{BB962C8B-B14F-4D97-AF65-F5344CB8AC3E}">
        <p14:creationId xmlns:p14="http://schemas.microsoft.com/office/powerpoint/2010/main" val="158168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your total score on the left and find your percentage.  Maybe you came up with 80%.</a:t>
            </a:r>
          </a:p>
          <a:p>
            <a:endParaRPr lang="en-US" dirty="0"/>
          </a:p>
          <a:p>
            <a:r>
              <a:rPr lang="en-US" dirty="0"/>
              <a:t>Multiply that percentage with your current annual income to get a dollar amount. </a:t>
            </a:r>
          </a:p>
          <a:p>
            <a:r>
              <a:rPr lang="en-US" dirty="0"/>
              <a:t>This is an estimate of what you’ll need to live on each year in retirement. </a:t>
            </a:r>
          </a:p>
          <a:p>
            <a:endParaRPr lang="en-US" dirty="0"/>
          </a:p>
          <a:p>
            <a:r>
              <a:rPr lang="en-US" dirty="0"/>
              <a:t>The next step is figuring out how much to save now so you can reach that goal. I can help you do that next.</a:t>
            </a:r>
          </a:p>
        </p:txBody>
      </p:sp>
      <p:sp>
        <p:nvSpPr>
          <p:cNvPr id="4" name="Slide Number Placeholder 3"/>
          <p:cNvSpPr>
            <a:spLocks noGrp="1"/>
          </p:cNvSpPr>
          <p:nvPr>
            <p:ph type="sldNum" sz="quarter" idx="10"/>
          </p:nvPr>
        </p:nvSpPr>
        <p:spPr/>
        <p:txBody>
          <a:bodyPr/>
          <a:lstStyle/>
          <a:p>
            <a:fld id="{54BE8B25-A91D-A640-A32C-41D5F03152EC}" type="slidenum">
              <a:rPr lang="en-US" smtClean="0"/>
              <a:t>11</a:t>
            </a:fld>
            <a:endParaRPr lang="en-US" dirty="0"/>
          </a:p>
        </p:txBody>
      </p:sp>
    </p:spTree>
    <p:extLst>
      <p:ext uri="{BB962C8B-B14F-4D97-AF65-F5344CB8AC3E}">
        <p14:creationId xmlns:p14="http://schemas.microsoft.com/office/powerpoint/2010/main" val="198206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dirty="0">
                <a:latin typeface="Calibri" charset="0"/>
              </a:rPr>
              <a:t>We’ve consulted expert sources to find these suggested guidelines for saving when you’re 30, 45 and 60.</a:t>
            </a:r>
          </a:p>
          <a:p>
            <a:pPr>
              <a:spcBef>
                <a:spcPct val="0"/>
              </a:spcBef>
            </a:pPr>
            <a:endParaRPr lang="en-US" dirty="0">
              <a:latin typeface="Calibri" charset="0"/>
            </a:endParaRPr>
          </a:p>
          <a:p>
            <a:pPr>
              <a:spcBef>
                <a:spcPct val="0"/>
              </a:spcBef>
            </a:pPr>
            <a:r>
              <a:rPr lang="en-US" dirty="0">
                <a:latin typeface="Calibri" charset="0"/>
              </a:rPr>
              <a:t>As an example, the ideal target savings goal for a 45-year-old is 15 to 20 percent of your paycheck. </a:t>
            </a:r>
          </a:p>
          <a:p>
            <a:pPr>
              <a:spcBef>
                <a:spcPct val="0"/>
              </a:spcBef>
            </a:pPr>
            <a:endParaRPr lang="en-US" dirty="0">
              <a:latin typeface="Calibri" charset="0"/>
            </a:endParaRPr>
          </a:p>
          <a:p>
            <a:pPr>
              <a:spcBef>
                <a:spcPct val="0"/>
              </a:spcBef>
            </a:pPr>
            <a:r>
              <a:rPr lang="en-US" dirty="0">
                <a:latin typeface="Calibri" charset="0"/>
              </a:rPr>
              <a:t>You’re in good shape if you have 3.5 times your current annual salary already saved in a retirement account.</a:t>
            </a:r>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 </a:t>
            </a: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12</a:t>
            </a:fld>
            <a:endParaRPr lang="en-US" dirty="0"/>
          </a:p>
        </p:txBody>
      </p:sp>
    </p:spTree>
    <p:extLst>
      <p:ext uri="{BB962C8B-B14F-4D97-AF65-F5344CB8AC3E}">
        <p14:creationId xmlns:p14="http://schemas.microsoft.com/office/powerpoint/2010/main" val="4868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27660" y="4750117"/>
            <a:ext cx="5852160" cy="4553903"/>
          </a:xfrm>
        </p:spPr>
        <p:txBody>
          <a:bodyPr/>
          <a:lstStyle/>
          <a:p>
            <a:r>
              <a:rPr lang="en-US" dirty="0"/>
              <a:t>We know that many of you came here wondering how much you should save.</a:t>
            </a:r>
          </a:p>
          <a:p>
            <a:endParaRPr lang="en-US" dirty="0"/>
          </a:p>
          <a:p>
            <a:r>
              <a:rPr lang="en-US" dirty="0"/>
              <a:t>If you visit standard.com/retirement, you can log in to your Personal Savings Center account. There you’ll see a helpful Retirement Readiness Snapshot. By adjusting the sliders and adding your income and outside savings, you can see how much you need to save for the future.</a:t>
            </a:r>
          </a:p>
          <a:p>
            <a:endParaRPr lang="en-US" dirty="0"/>
          </a:p>
          <a:p>
            <a:r>
              <a:rPr lang="en-US" dirty="0"/>
              <a:t>You may discover that you can afford to contribute on a regular basis. Investing even a small amount of your pay can make a big difference at retirement. </a:t>
            </a:r>
          </a:p>
          <a:p>
            <a:endParaRPr lang="en-US" dirty="0"/>
          </a:p>
          <a:p>
            <a:r>
              <a:rPr lang="en-US" dirty="0"/>
              <a:t>To save more, simply click Save Changes.</a:t>
            </a:r>
          </a:p>
          <a:p>
            <a:endParaRPr lang="en-US" dirty="0"/>
          </a:p>
          <a:p>
            <a:r>
              <a:rPr lang="en-US" dirty="0"/>
              <a:t>If you haven’t enrolled yet, you can click Save Changes to be quickly enrolled in the plan’s default investment at the contribution you choose. Or you can enroll online the regular way.</a:t>
            </a:r>
          </a:p>
          <a:p>
            <a:endParaRPr lang="en-US" dirty="0"/>
          </a:p>
          <a:p>
            <a:r>
              <a:rPr lang="en-US" dirty="0"/>
              <a:t>The sooner you start saving, the easier it will ‭be to prepare for retirement.</a:t>
            </a:r>
          </a:p>
          <a:p>
            <a:endParaRPr lang="en-US" dirty="0"/>
          </a:p>
          <a:p>
            <a:r>
              <a:rPr lang="en-US" dirty="0"/>
              <a:t>Thank you for your time</a:t>
            </a:r>
          </a:p>
        </p:txBody>
      </p:sp>
      <p:sp>
        <p:nvSpPr>
          <p:cNvPr id="4" name="Slide Number Placeholder 3"/>
          <p:cNvSpPr>
            <a:spLocks noGrp="1"/>
          </p:cNvSpPr>
          <p:nvPr>
            <p:ph type="sldNum" sz="quarter" idx="10"/>
          </p:nvPr>
        </p:nvSpPr>
        <p:spPr/>
        <p:txBody>
          <a:bodyPr/>
          <a:lstStyle/>
          <a:p>
            <a:fld id="{54BE8B25-A91D-A640-A32C-41D5F03152EC}" type="slidenum">
              <a:rPr lang="en-US" smtClean="0"/>
              <a:t>13</a:t>
            </a:fld>
            <a:endParaRPr lang="en-US" dirty="0"/>
          </a:p>
        </p:txBody>
      </p:sp>
    </p:spTree>
    <p:extLst>
      <p:ext uri="{BB962C8B-B14F-4D97-AF65-F5344CB8AC3E}">
        <p14:creationId xmlns:p14="http://schemas.microsoft.com/office/powerpoint/2010/main" val="202299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December 15, 2022</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14</a:t>
            </a:fld>
            <a:endParaRPr lang="en-US" dirty="0">
              <a:latin typeface="Calibri" charset="0"/>
            </a:endParaRPr>
          </a:p>
        </p:txBody>
      </p:sp>
    </p:spTree>
    <p:extLst>
      <p:ext uri="{BB962C8B-B14F-4D97-AF65-F5344CB8AC3E}">
        <p14:creationId xmlns:p14="http://schemas.microsoft.com/office/powerpoint/2010/main" val="67133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for retirement can feel challenging. A lot of us feel that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many Americans have access to a workplace retirement plan, they may not feel ready for retirement.</a:t>
            </a:r>
          </a:p>
          <a:p>
            <a:endParaRPr lang="en-US" dirty="0"/>
          </a:p>
          <a:p>
            <a:r>
              <a:rPr lang="en-US" b="1" dirty="0"/>
              <a:t>Why aren’t we saving for retirement? </a:t>
            </a:r>
          </a:p>
          <a:p>
            <a:r>
              <a:rPr lang="en-US" dirty="0"/>
              <a:t>The reasons may sound familiar to you. Which of these do you hear in your head?</a:t>
            </a:r>
          </a:p>
          <a:p>
            <a:endParaRPr lang="en-US" dirty="0"/>
          </a:p>
          <a:p>
            <a:r>
              <a:rPr lang="en-US" dirty="0"/>
              <a:t>“It’s too hard to get started.”</a:t>
            </a:r>
          </a:p>
          <a:p>
            <a:r>
              <a:rPr lang="en-US" dirty="0"/>
              <a:t>“Retirement is a long ways off.”</a:t>
            </a:r>
          </a:p>
          <a:p>
            <a:r>
              <a:rPr lang="en-US" dirty="0"/>
              <a:t>“I’m close to retiring. It’s too late to start saving.”</a:t>
            </a:r>
          </a:p>
          <a:p>
            <a:r>
              <a:rPr lang="en-US" dirty="0"/>
              <a:t>“I’m hoping I’ll be fine on my Social Security benefits.”</a:t>
            </a:r>
          </a:p>
          <a:p>
            <a:pPr>
              <a:spcBef>
                <a:spcPct val="0"/>
              </a:spcBef>
            </a:pPr>
            <a:r>
              <a:rPr lang="en-US" dirty="0">
                <a:latin typeface="Calibri" charset="0"/>
              </a:rPr>
              <a:t>“I don’t know how much to save.”</a:t>
            </a:r>
          </a:p>
          <a:p>
            <a:pPr>
              <a:spcBef>
                <a:spcPct val="0"/>
              </a:spcBef>
            </a:pPr>
            <a:endParaRPr lang="en-US" dirty="0">
              <a:latin typeface="Calibri" charset="0"/>
            </a:endParaRPr>
          </a:p>
          <a:p>
            <a:pPr>
              <a:spcBef>
                <a:spcPct val="0"/>
              </a:spcBef>
            </a:pPr>
            <a:r>
              <a:rPr lang="en-US" dirty="0">
                <a:latin typeface="Calibri" charset="0"/>
              </a:rPr>
              <a:t>We’ll talk more in a bit about some of these reasons – and how we can easily help you get past them.  </a:t>
            </a:r>
            <a:endParaRPr lang="en-US" dirty="0">
              <a:solidFill>
                <a:srgbClr val="FF0000"/>
              </a:solidFill>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197134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dirty="0">
                <a:latin typeface="Calibri" charset="0"/>
              </a:rPr>
              <a:t>Let’s talk about what your costs will be when you are retired.  </a:t>
            </a:r>
          </a:p>
          <a:p>
            <a:pPr>
              <a:spcBef>
                <a:spcPct val="0"/>
              </a:spcBef>
            </a:pPr>
            <a:endParaRPr lang="en-US" dirty="0">
              <a:latin typeface="Calibri" charset="0"/>
            </a:endParaRPr>
          </a:p>
          <a:p>
            <a:pPr>
              <a:spcBef>
                <a:spcPct val="0"/>
              </a:spcBef>
            </a:pPr>
            <a:r>
              <a:rPr lang="en-US" dirty="0">
                <a:latin typeface="Calibri" charset="0"/>
              </a:rPr>
              <a:t>When you stop working and stop getting a regular paycheck,  you’ll still have some of the same expenses you have now.  And new ones, too. </a:t>
            </a:r>
          </a:p>
          <a:p>
            <a:pPr>
              <a:spcBef>
                <a:spcPct val="0"/>
              </a:spcBef>
            </a:pPr>
            <a:endParaRPr lang="en-US" dirty="0">
              <a:latin typeface="Calibri" charset="0"/>
            </a:endParaRPr>
          </a:p>
          <a:p>
            <a:pPr>
              <a:spcBef>
                <a:spcPct val="0"/>
              </a:spcBef>
            </a:pPr>
            <a:r>
              <a:rPr lang="en-US" dirty="0">
                <a:latin typeface="Calibri" charset="0"/>
              </a:rPr>
              <a:t>Here’s what you’ll need:</a:t>
            </a:r>
          </a:p>
          <a:p>
            <a:pPr marL="0" indent="0">
              <a:buNone/>
            </a:pPr>
            <a:r>
              <a:rPr lang="en-US" b="1" dirty="0"/>
              <a:t>Money to live on</a:t>
            </a:r>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pPr marL="0" indent="0">
              <a:buNone/>
            </a:pPr>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p>
          <a:p>
            <a:pPr marL="0" indent="0">
              <a:buNone/>
            </a:pPr>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How will you cover these expenses?</a:t>
            </a:r>
          </a:p>
          <a:p>
            <a:pPr marL="171450" indent="-171450">
              <a:buFont typeface="Arial" panose="020B0604020202020204" pitchFamily="34" charset="0"/>
              <a:buChar char="•"/>
            </a:pPr>
            <a:endParaRPr lang="en-US" dirty="0"/>
          </a:p>
          <a:p>
            <a:pPr>
              <a:spcBef>
                <a:spcPct val="0"/>
              </a:spcBef>
            </a:pPr>
            <a:endParaRPr lang="en-US" dirty="0">
              <a:latin typeface="Calibri" charset="0"/>
            </a:endParaRP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3</a:t>
            </a:fld>
            <a:endParaRPr lang="en-US" dirty="0"/>
          </a:p>
        </p:txBody>
      </p:sp>
    </p:spTree>
    <p:extLst>
      <p:ext uri="{BB962C8B-B14F-4D97-AF65-F5344CB8AC3E}">
        <p14:creationId xmlns:p14="http://schemas.microsoft.com/office/powerpoint/2010/main" val="38532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27660" y="4750117"/>
            <a:ext cx="5852160" cy="4553903"/>
          </a:xfrm>
        </p:spPr>
        <p:txBody>
          <a:bodyPr/>
          <a:lstStyle/>
          <a:p>
            <a:pPr>
              <a:spcBef>
                <a:spcPct val="0"/>
              </a:spcBef>
            </a:pPr>
            <a:r>
              <a:rPr lang="en-US" dirty="0">
                <a:latin typeface="Calibri" charset="0"/>
              </a:rPr>
              <a:t>There are a few other important reasons to be saving.</a:t>
            </a:r>
          </a:p>
          <a:p>
            <a:pPr>
              <a:spcBef>
                <a:spcPct val="0"/>
              </a:spcBef>
            </a:pPr>
            <a:endParaRPr lang="en-US" dirty="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1" dirty="0">
                <a:solidFill>
                  <a:srgbClr val="FDBB63"/>
                </a:solidFill>
              </a:rPr>
              <a:t>[1 Click for Animation</a:t>
            </a:r>
            <a:r>
              <a:rPr lang="en-US" b="1" baseline="0" dirty="0">
                <a:solidFill>
                  <a:srgbClr val="FDBB63"/>
                </a:solidFill>
              </a:rPr>
              <a:t> Showing S</a:t>
            </a:r>
            <a:r>
              <a:rPr lang="en-US" b="1" dirty="0">
                <a:solidFill>
                  <a:srgbClr val="FDBB63"/>
                </a:solidFill>
              </a:rPr>
              <a:t>tats]</a:t>
            </a:r>
          </a:p>
          <a:p>
            <a:pPr>
              <a:spcBef>
                <a:spcPct val="0"/>
              </a:spcBef>
            </a:pPr>
            <a:endParaRPr lang="en-US" dirty="0">
              <a:latin typeface="Calibri" charset="0"/>
            </a:endParaRPr>
          </a:p>
          <a:p>
            <a:pPr>
              <a:spcBef>
                <a:spcPct val="0"/>
              </a:spcBef>
            </a:pPr>
            <a:r>
              <a:rPr lang="en-US" b="1" dirty="0">
                <a:latin typeface="Calibri" charset="0"/>
              </a:rPr>
              <a:t>Health-care costs are a big one.</a:t>
            </a:r>
          </a:p>
          <a:p>
            <a:pPr>
              <a:spcBef>
                <a:spcPct val="0"/>
              </a:spcBef>
            </a:pPr>
            <a:endParaRPr lang="en-US" dirty="0">
              <a:latin typeface="Calibri" charset="0"/>
            </a:endParaRPr>
          </a:p>
          <a:p>
            <a:pPr>
              <a:spcBef>
                <a:spcPct val="0"/>
              </a:spcBef>
            </a:pPr>
            <a:r>
              <a:rPr lang="en-US" dirty="0">
                <a:latin typeface="Calibri" charset="0"/>
              </a:rPr>
              <a:t>Retiree health care costs are expected to rise by nearly 5.9% throughout one’s retirement years.*</a:t>
            </a:r>
            <a:endParaRPr lang="en-US" dirty="0">
              <a:solidFill>
                <a:srgbClr val="FF0000"/>
              </a:solidFill>
              <a:latin typeface="Calibri" charset="0"/>
            </a:endParaRPr>
          </a:p>
          <a:p>
            <a:pPr>
              <a:spcBef>
                <a:spcPct val="0"/>
              </a:spcBef>
            </a:pPr>
            <a:endParaRPr lang="en-US" dirty="0">
              <a:solidFill>
                <a:srgbClr val="FF0000"/>
              </a:solidFill>
              <a:latin typeface="Calibri" charset="0"/>
            </a:endParaRPr>
          </a:p>
          <a:p>
            <a:pPr>
              <a:spcBef>
                <a:spcPct val="0"/>
              </a:spcBef>
            </a:pPr>
            <a:r>
              <a:rPr lang="en-US" dirty="0">
                <a:latin typeface="Calibri" charset="0"/>
              </a:rPr>
              <a:t>So give some thought about how you will pay to stay healthy in retirement.</a:t>
            </a:r>
          </a:p>
          <a:p>
            <a:pPr>
              <a:spcBef>
                <a:spcPct val="0"/>
              </a:spcBef>
            </a:pPr>
            <a:endParaRPr lang="en-US" dirty="0">
              <a:latin typeface="Calibri" charset="0"/>
            </a:endParaRPr>
          </a:p>
          <a:p>
            <a:pPr>
              <a:spcBef>
                <a:spcPct val="0"/>
              </a:spcBef>
            </a:pPr>
            <a:r>
              <a:rPr lang="en-US" b="1" dirty="0">
                <a:latin typeface="Calibri" charset="0"/>
              </a:rPr>
              <a:t>And what about inflation?</a:t>
            </a:r>
          </a:p>
          <a:p>
            <a:pPr>
              <a:spcBef>
                <a:spcPct val="0"/>
              </a:spcBef>
            </a:pPr>
            <a:endParaRPr lang="en-US" dirty="0">
              <a:latin typeface="Calibri" charset="0"/>
            </a:endParaRPr>
          </a:p>
          <a:p>
            <a:pPr>
              <a:spcBef>
                <a:spcPct val="0"/>
              </a:spcBef>
            </a:pPr>
            <a:r>
              <a:rPr lang="en-US" dirty="0">
                <a:latin typeface="Calibri" charset="0"/>
              </a:rPr>
              <a:t>The cost of everything we buy and services we use typically increase year over year. Generally, we expect that things will cost more when you retire, compared to what they cost today.</a:t>
            </a:r>
          </a:p>
          <a:p>
            <a:pPr>
              <a:spcBef>
                <a:spcPct val="0"/>
              </a:spcBef>
            </a:pPr>
            <a:endParaRPr lang="en-US" dirty="0">
              <a:latin typeface="Calibri" charset="0"/>
            </a:endParaRPr>
          </a:p>
          <a:p>
            <a:pPr>
              <a:spcBef>
                <a:spcPct val="0"/>
              </a:spcBef>
            </a:pPr>
            <a:r>
              <a:rPr lang="en-US" dirty="0">
                <a:latin typeface="Calibri" charset="0"/>
              </a:rPr>
              <a:t>For those of you who plan to retire on your Social Security benefits, remember that these benefits are not designed to cover all of your needs in retirement. </a:t>
            </a:r>
          </a:p>
          <a:p>
            <a:pPr>
              <a:spcBef>
                <a:spcPct val="0"/>
              </a:spcBef>
            </a:pPr>
            <a:endParaRPr lang="en-US" dirty="0">
              <a:latin typeface="Calibri" charset="0"/>
            </a:endParaRPr>
          </a:p>
          <a:p>
            <a:pPr>
              <a:spcBef>
                <a:spcPct val="0"/>
              </a:spcBef>
            </a:pPr>
            <a:r>
              <a:rPr lang="en-US" dirty="0">
                <a:latin typeface="Calibri" charset="0"/>
              </a:rPr>
              <a:t>How will you make up the difference?</a:t>
            </a:r>
          </a:p>
        </p:txBody>
      </p:sp>
      <p:sp>
        <p:nvSpPr>
          <p:cNvPr id="4" name="Slide Number Placeholder 3"/>
          <p:cNvSpPr>
            <a:spLocks noGrp="1"/>
          </p:cNvSpPr>
          <p:nvPr>
            <p:ph type="sldNum" sz="quarter" idx="10"/>
          </p:nvPr>
        </p:nvSpPr>
        <p:spPr/>
        <p:txBody>
          <a:bodyPr/>
          <a:lstStyle/>
          <a:p>
            <a:fld id="{54BE8B25-A91D-A640-A32C-41D5F03152EC}" type="slidenum">
              <a:rPr lang="en-US" smtClean="0"/>
              <a:t>4</a:t>
            </a:fld>
            <a:endParaRPr lang="en-US" dirty="0"/>
          </a:p>
        </p:txBody>
      </p:sp>
    </p:spTree>
    <p:extLst>
      <p:ext uri="{BB962C8B-B14F-4D97-AF65-F5344CB8AC3E}">
        <p14:creationId xmlns:p14="http://schemas.microsoft.com/office/powerpoint/2010/main" val="218057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a:t>
            </a:r>
          </a:p>
          <a:p>
            <a:endParaRPr lang="en-US" dirty="0"/>
          </a:p>
          <a:p>
            <a:r>
              <a:rPr lang="en-US" dirty="0"/>
              <a:t>So let’s look back at one of the reasons we aren’t saving. </a:t>
            </a:r>
          </a:p>
          <a:p>
            <a:r>
              <a:rPr lang="en-US" dirty="0"/>
              <a:t>“It’s too hard to get started” is one I hear a lot.</a:t>
            </a:r>
          </a:p>
          <a:p>
            <a:r>
              <a:rPr lang="en-US" dirty="0"/>
              <a:t>But the reality is your employer’s retirement plan is easy to join. It takes just minutes to get online and enroll – with any amount.</a:t>
            </a:r>
          </a:p>
          <a:p>
            <a:r>
              <a:rPr lang="en-US" dirty="0"/>
              <a:t>It’s easy to change your contribution when you decide to increase your savings rate. You can make changes any time.</a:t>
            </a:r>
          </a:p>
          <a:p>
            <a:r>
              <a:rPr lang="en-US" dirty="0"/>
              <a:t>And tracking your balance and investments doesn’t take a lot of effort. </a:t>
            </a:r>
          </a:p>
          <a:p>
            <a:r>
              <a:rPr lang="en-US" dirty="0"/>
              <a:t> </a:t>
            </a:r>
          </a:p>
          <a:p>
            <a:r>
              <a:rPr lang="en-US" dirty="0"/>
              <a:t>Need more reasons to enroll in your plan? Here are 5 of the best ones:</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You have control over your investments. You decide how and where to invest. And you can take your savings with you if you leave your job.</a:t>
            </a:r>
          </a:p>
          <a:p>
            <a:pPr marL="457200" indent="-457200">
              <a:buFont typeface="+mj-lt"/>
              <a:buAutoNum type="arabicPeriod"/>
            </a:pPr>
            <a:r>
              <a:rPr lang="en-US" dirty="0"/>
              <a:t>Compounding is cool. The earnings on your savings are reinvested and start earning an investment return of their own. The earlier you start saving, the more you’ll benefit from compounding.</a:t>
            </a:r>
          </a:p>
          <a:p>
            <a:pPr marL="457200" indent="-457200">
              <a:buFont typeface="+mj-lt"/>
              <a:buAutoNum type="arabicPeriod"/>
            </a:pPr>
            <a:r>
              <a:rPr lang="en-US" dirty="0"/>
              <a:t>“Free money.” OK, not really, but your employer may match part of your contribution. That means you may be able to double your contributions up to a limit.  </a:t>
            </a:r>
          </a:p>
          <a:p>
            <a:pPr marL="457200" indent="-457200">
              <a:buFont typeface="+mj-lt"/>
              <a:buAutoNum type="arabicPeriod"/>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DBB63"/>
                </a:solidFill>
              </a:rPr>
              <a:t>[1 Click for Animation to Next Slide]</a:t>
            </a:r>
          </a:p>
          <a:p>
            <a:pPr marL="0" indent="0">
              <a:buFont typeface="+mj-lt"/>
              <a:buNone/>
            </a:pPr>
            <a:endParaRPr lang="en-US" dirty="0"/>
          </a:p>
          <a:p>
            <a:pPr marL="457200" indent="-457200">
              <a:buFont typeface="+mj-lt"/>
              <a:buAutoNum type="arabicPeriod"/>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5</a:t>
            </a:fld>
            <a:endParaRPr lang="en-US" dirty="0"/>
          </a:p>
        </p:txBody>
      </p:sp>
    </p:spTree>
    <p:extLst>
      <p:ext uri="{BB962C8B-B14F-4D97-AF65-F5344CB8AC3E}">
        <p14:creationId xmlns:p14="http://schemas.microsoft.com/office/powerpoint/2010/main" val="374295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r>
              <a:rPr lang="en-US" dirty="0"/>
              <a:t>So let’s look back at one of the reasons we aren’t saving. </a:t>
            </a:r>
          </a:p>
          <a:p>
            <a:r>
              <a:rPr lang="en-US" dirty="0"/>
              <a:t>“It’s too hard to get started” is one I hear a lot.</a:t>
            </a:r>
          </a:p>
          <a:p>
            <a:r>
              <a:rPr lang="en-US" dirty="0"/>
              <a:t>But the reality is your employer’s retirement plan is easy to join. It takes just minutes to get online and enroll – with any amount.</a:t>
            </a:r>
          </a:p>
          <a:p>
            <a:r>
              <a:rPr lang="en-US" dirty="0"/>
              <a:t>It’s easy to change your contribution when you decide to increase your savings rate. You can make changes any time.</a:t>
            </a:r>
          </a:p>
          <a:p>
            <a:r>
              <a:rPr lang="en-US" dirty="0"/>
              <a:t>And tracking your balance and investments doesn’t take a lot of effort. </a:t>
            </a:r>
          </a:p>
          <a:p>
            <a:r>
              <a:rPr lang="en-US" dirty="0"/>
              <a:t> </a:t>
            </a:r>
          </a:p>
          <a:p>
            <a:r>
              <a:rPr lang="en-US" dirty="0"/>
              <a:t>Need more reasons to enroll in your plan? Here are 5 of the best ones:</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You have control over your investments. You decide how and where to invest. And you can take your savings with you if you leave your job.</a:t>
            </a:r>
          </a:p>
          <a:p>
            <a:pPr marL="457200" indent="-457200">
              <a:buFont typeface="+mj-lt"/>
              <a:buAutoNum type="arabicPeriod"/>
            </a:pPr>
            <a:r>
              <a:rPr lang="en-US" dirty="0"/>
              <a:t>Compounding is cool. The earnings on your savings are reinvested and start earning an investment return of their own. The earlier you start saving, the more you’ll benefit from compounding.</a:t>
            </a:r>
          </a:p>
          <a:p>
            <a:pPr marL="457200" indent="-457200">
              <a:buFont typeface="+mj-lt"/>
              <a:buAutoNum type="arabicPeriod"/>
            </a:pPr>
            <a:r>
              <a:rPr lang="en-US" dirty="0"/>
              <a:t>“Free money.” OK, not really, but your employer may match part of your contribution. That means you may be able to double your contributions up to a limit.  </a:t>
            </a: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6</a:t>
            </a:fld>
            <a:endParaRPr lang="en-US" dirty="0"/>
          </a:p>
        </p:txBody>
      </p:sp>
    </p:spTree>
    <p:extLst>
      <p:ext uri="{BB962C8B-B14F-4D97-AF65-F5344CB8AC3E}">
        <p14:creationId xmlns:p14="http://schemas.microsoft.com/office/powerpoint/2010/main" val="57886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pPr marL="0" indent="0">
              <a:buNone/>
            </a:pPr>
            <a:r>
              <a:rPr lang="en-US" b="1" dirty="0"/>
              <a:t>So how much will you need in retirement?</a:t>
            </a:r>
          </a:p>
          <a:p>
            <a:pPr marL="0" indent="0">
              <a:buNone/>
            </a:pPr>
            <a:endParaRPr lang="en-US" dirty="0"/>
          </a:p>
          <a:p>
            <a:pPr marL="0" indent="0">
              <a:buNone/>
            </a:pPr>
            <a:r>
              <a:rPr lang="en-US" dirty="0"/>
              <a:t>Experts generally agree that most of us will need 80 to 90 percent of our current income to live a similar lifestyle in retirement. </a:t>
            </a:r>
          </a:p>
          <a:p>
            <a:pPr marL="0" indent="0">
              <a:buNone/>
            </a:pPr>
            <a:r>
              <a:rPr lang="en-US" dirty="0"/>
              <a:t>Will you need closer to 80 percent or more like 90 percent? That’s hard to predict. </a:t>
            </a:r>
          </a:p>
          <a:p>
            <a:pPr marL="0" indent="0">
              <a:buNone/>
            </a:pPr>
            <a:r>
              <a:rPr lang="en-US" dirty="0"/>
              <a:t>Some of us plan to retire easy, maybe downsize to a smaller house with fewer expenses and work in the garden as much as we can.</a:t>
            </a:r>
          </a:p>
          <a:p>
            <a:pPr marL="0" indent="0">
              <a:buNone/>
            </a:pPr>
            <a:endParaRPr lang="en-US" dirty="0">
              <a:solidFill>
                <a:srgbClr val="FF0000"/>
              </a:solidFill>
            </a:endParaRPr>
          </a:p>
          <a:p>
            <a:pPr marL="0" indent="0">
              <a:buNone/>
            </a:pPr>
            <a:r>
              <a:rPr lang="en-US" dirty="0"/>
              <a:t>Others might have plans to travel for six months out of the year to far off destinations or buy a second house in a warmer part of the country. </a:t>
            </a:r>
          </a:p>
          <a:p>
            <a:pPr marL="0" indent="0">
              <a:buNone/>
            </a:pPr>
            <a:r>
              <a:rPr lang="en-US" dirty="0"/>
              <a:t>Spend a few minutes picturing what you might do in your retirement? Do you think you’ll want to: </a:t>
            </a:r>
          </a:p>
          <a:p>
            <a:pPr marL="171450" indent="-171450">
              <a:buFont typeface="Arial" charset="0"/>
              <a:buChar char="•"/>
            </a:pPr>
            <a:r>
              <a:rPr lang="en-US" b="1" dirty="0"/>
              <a:t>Travel far</a:t>
            </a:r>
          </a:p>
          <a:p>
            <a:pPr marL="171450" indent="-171450">
              <a:buFont typeface="Arial" charset="0"/>
              <a:buChar char="•"/>
            </a:pPr>
            <a:r>
              <a:rPr lang="en-US" b="1" dirty="0"/>
              <a:t>Earn a degree </a:t>
            </a:r>
          </a:p>
          <a:p>
            <a:pPr marL="171450" indent="-171450">
              <a:buFont typeface="Arial" charset="0"/>
              <a:buChar char="•"/>
            </a:pPr>
            <a:r>
              <a:rPr lang="en-US" b="1" dirty="0"/>
              <a:t>Volunteer for your favorite non-profit</a:t>
            </a:r>
          </a:p>
          <a:p>
            <a:pPr marL="171450" indent="-171450">
              <a:buFont typeface="Arial" charset="0"/>
              <a:buChar char="•"/>
            </a:pPr>
            <a:r>
              <a:rPr lang="en-US" b="1" dirty="0"/>
              <a:t>Complete projects in your home</a:t>
            </a:r>
          </a:p>
          <a:p>
            <a:pPr marL="171450" indent="-171450">
              <a:buFont typeface="Arial" charset="0"/>
              <a:buChar char="•"/>
            </a:pPr>
            <a:r>
              <a:rPr lang="en-US" b="1" dirty="0"/>
              <a:t>Play golf</a:t>
            </a:r>
          </a:p>
          <a:p>
            <a:pPr marL="171450" indent="-171450">
              <a:buFont typeface="Arial" charset="0"/>
              <a:buChar char="•"/>
            </a:pPr>
            <a:r>
              <a:rPr lang="en-US" b="1" dirty="0"/>
              <a:t>Work part-time </a:t>
            </a:r>
          </a:p>
          <a:p>
            <a:pPr marL="171450" indent="-171450">
              <a:buFont typeface="Arial" charset="0"/>
              <a:buChar char="•"/>
            </a:pPr>
            <a:endParaRPr lang="en-US" b="1" dirty="0"/>
          </a:p>
          <a:p>
            <a:r>
              <a:rPr lang="en-US" dirty="0"/>
              <a:t>How you might spend your retirement will help determine how much you’ll need financially.</a:t>
            </a:r>
          </a:p>
        </p:txBody>
      </p:sp>
      <p:sp>
        <p:nvSpPr>
          <p:cNvPr id="4" name="Slide Number Placeholder 3"/>
          <p:cNvSpPr>
            <a:spLocks noGrp="1"/>
          </p:cNvSpPr>
          <p:nvPr>
            <p:ph type="sldNum" sz="quarter" idx="10"/>
          </p:nvPr>
        </p:nvSpPr>
        <p:spPr/>
        <p:txBody>
          <a:bodyPr/>
          <a:lstStyle/>
          <a:p>
            <a:fld id="{54BE8B25-A91D-A640-A32C-41D5F03152EC}" type="slidenum">
              <a:rPr lang="en-US" smtClean="0"/>
              <a:t>7</a:t>
            </a:fld>
            <a:endParaRPr lang="en-US" dirty="0"/>
          </a:p>
        </p:txBody>
      </p:sp>
    </p:spTree>
    <p:extLst>
      <p:ext uri="{BB962C8B-B14F-4D97-AF65-F5344CB8AC3E}">
        <p14:creationId xmlns:p14="http://schemas.microsoft.com/office/powerpoint/2010/main" val="89981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r>
              <a:rPr lang="en-US" b="1" dirty="0"/>
              <a:t>Let’s take a quick quiz </a:t>
            </a:r>
            <a:r>
              <a:rPr lang="en-US" dirty="0"/>
              <a:t>to help you get even closer to figuring out how much you’ll need in retirement. </a:t>
            </a:r>
            <a:br>
              <a:rPr lang="en-US" dirty="0"/>
            </a:br>
            <a:endParaRPr lang="en-US" dirty="0"/>
          </a:p>
          <a:p>
            <a:r>
              <a:rPr lang="en-US" dirty="0"/>
              <a:t>Then we’ll be a step closer to our goal – figuring out how much to save now.</a:t>
            </a:r>
          </a:p>
        </p:txBody>
      </p:sp>
      <p:sp>
        <p:nvSpPr>
          <p:cNvPr id="4" name="Slide Number Placeholder 3"/>
          <p:cNvSpPr>
            <a:spLocks noGrp="1"/>
          </p:cNvSpPr>
          <p:nvPr>
            <p:ph type="sldNum" sz="quarter" idx="10"/>
          </p:nvPr>
        </p:nvSpPr>
        <p:spPr/>
        <p:txBody>
          <a:bodyPr/>
          <a:lstStyle/>
          <a:p>
            <a:fld id="{54BE8B25-A91D-A640-A32C-41D5F03152EC}" type="slidenum">
              <a:rPr lang="en-US" smtClean="0"/>
              <a:t>8</a:t>
            </a:fld>
            <a:endParaRPr lang="en-US" dirty="0"/>
          </a:p>
        </p:txBody>
      </p:sp>
    </p:spTree>
    <p:extLst>
      <p:ext uri="{BB962C8B-B14F-4D97-AF65-F5344CB8AC3E}">
        <p14:creationId xmlns:p14="http://schemas.microsoft.com/office/powerpoint/2010/main" val="4846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ask you questions about these 6 topics.  </a:t>
            </a:r>
          </a:p>
          <a:p>
            <a:r>
              <a:rPr lang="en-US" dirty="0"/>
              <a:t>Use this scoring system for each answer and keep track as we go along.</a:t>
            </a:r>
          </a:p>
          <a:p>
            <a:endParaRPr lang="en-US" dirty="0"/>
          </a:p>
          <a:p>
            <a:r>
              <a:rPr lang="en-US" b="1" dirty="0"/>
              <a:t>Add 0 if your answer is Less</a:t>
            </a:r>
          </a:p>
          <a:p>
            <a:r>
              <a:rPr lang="en-US" b="1" dirty="0"/>
              <a:t>Add 1 is your answer is Same </a:t>
            </a:r>
          </a:p>
          <a:p>
            <a:r>
              <a:rPr lang="en-US" b="1" dirty="0"/>
              <a:t>Add 2 if your answer is More</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 to Next Slide]</a:t>
            </a:r>
            <a:endParaRPr lang="en-US" b="1" dirty="0"/>
          </a:p>
        </p:txBody>
      </p:sp>
      <p:sp>
        <p:nvSpPr>
          <p:cNvPr id="4" name="Slide Number Placeholder 3"/>
          <p:cNvSpPr>
            <a:spLocks noGrp="1"/>
          </p:cNvSpPr>
          <p:nvPr>
            <p:ph type="sldNum" sz="quarter" idx="10"/>
          </p:nvPr>
        </p:nvSpPr>
        <p:spPr/>
        <p:txBody>
          <a:bodyPr/>
          <a:lstStyle/>
          <a:p>
            <a:fld id="{54BE8B25-A91D-A640-A32C-41D5F03152EC}" type="slidenum">
              <a:rPr lang="en-US" smtClean="0"/>
              <a:t>9</a:t>
            </a:fld>
            <a:endParaRPr lang="en-US" dirty="0"/>
          </a:p>
        </p:txBody>
      </p:sp>
    </p:spTree>
    <p:extLst>
      <p:ext uri="{BB962C8B-B14F-4D97-AF65-F5344CB8AC3E}">
        <p14:creationId xmlns:p14="http://schemas.microsoft.com/office/powerpoint/2010/main" val="137979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06"/>
            <a:ext cx="9144000" cy="684789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oter + Logo">
    <p:bg>
      <p:bgPr>
        <a:solidFill>
          <a:srgbClr val="6C9BC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14"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80570798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alphaModFix amt="20000"/>
            <a:lum/>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P Closing General Disclos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20518A-B4F7-4379-8EC3-E01088CC6B3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523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6027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12720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58086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1826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33096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28411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0097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5097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26897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98924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46314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0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4A9B6-C087-41C0-9C9B-D8AE4059F689}" type="datetimeFigureOut">
              <a:rPr lang="en-US" smtClean="0"/>
              <a:t>12/15/2022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C1FE-36B3-45D6-A0BB-8401C9B74402}" type="slidenum">
              <a:rPr lang="en-US" smtClean="0"/>
              <a:t>‹#›</a:t>
            </a:fld>
            <a:endParaRPr lang="en-US" dirty="0"/>
          </a:p>
        </p:txBody>
      </p:sp>
    </p:spTree>
    <p:custDataLst>
      <p:tags r:id="rId15"/>
    </p:custDataLst>
    <p:extLst>
      <p:ext uri="{BB962C8B-B14F-4D97-AF65-F5344CB8AC3E}">
        <p14:creationId xmlns:p14="http://schemas.microsoft.com/office/powerpoint/2010/main" val="15093641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8BE4-48C8-C441-B91F-769A73BBAAD1}" type="datetimeFigureOut">
              <a:rPr lang="en-US" smtClean="0"/>
              <a:t>12/15/2022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C6D19-CB86-EF41-8BF5-12E507B8378F}" type="slidenum">
              <a:rPr lang="en-US" smtClean="0"/>
              <a:t>‹#›</a:t>
            </a:fld>
            <a:endParaRPr lang="en-US" dirty="0"/>
          </a:p>
        </p:txBody>
      </p:sp>
    </p:spTree>
    <p:extLst>
      <p:ext uri="{BB962C8B-B14F-4D97-AF65-F5344CB8AC3E}">
        <p14:creationId xmlns:p14="http://schemas.microsoft.com/office/powerpoint/2010/main" val="182039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hyperlink" Target="http://www.standard.com/retirement"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3898992"/>
            <a:ext cx="9144000" cy="2955534"/>
          </a:xfrm>
          <a:prstGeom prst="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idx="4294967295"/>
          </p:nvPr>
        </p:nvSpPr>
        <p:spPr>
          <a:xfrm>
            <a:off x="751116" y="5185343"/>
            <a:ext cx="6858000" cy="500063"/>
          </a:xfrm>
        </p:spPr>
        <p:txBody>
          <a:bodyPr lIns="0">
            <a:noAutofit/>
          </a:bodyPr>
          <a:lstStyle/>
          <a:p>
            <a:pPr algn="l"/>
            <a:r>
              <a:rPr lang="en-US" sz="4400" dirty="0">
                <a:solidFill>
                  <a:schemeClr val="bg1"/>
                </a:solidFill>
                <a:latin typeface="Arial" charset="0"/>
                <a:ea typeface="Arial" charset="0"/>
                <a:cs typeface="Arial" charset="0"/>
              </a:rPr>
              <a:t>Saving for Tomorrow</a:t>
            </a:r>
            <a:endParaRPr lang="en-US" sz="4000" dirty="0">
              <a:solidFill>
                <a:schemeClr val="bg1"/>
              </a:solidFill>
              <a:latin typeface="Arial" charset="0"/>
              <a:ea typeface="Arial" charset="0"/>
              <a:cs typeface="Arial" charset="0"/>
            </a:endParaRPr>
          </a:p>
        </p:txBody>
      </p:sp>
      <p:sp>
        <p:nvSpPr>
          <p:cNvPr id="5" name="Subtitle 2"/>
          <p:cNvSpPr txBox="1">
            <a:spLocks/>
          </p:cNvSpPr>
          <p:nvPr/>
        </p:nvSpPr>
        <p:spPr>
          <a:xfrm>
            <a:off x="751116" y="5839308"/>
            <a:ext cx="6858000" cy="312102"/>
          </a:xfrm>
          <a:prstGeom prst="rect">
            <a:avLst/>
          </a:prstGeom>
        </p:spPr>
        <p:txBody>
          <a:bodyPr vert="horz" lIns="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7" name="Picture 6" descr="The Standar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0377" y="4605568"/>
            <a:ext cx="2451926" cy="1797667"/>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811" t="56137" r="41457" b="34002"/>
          <a:stretch/>
        </p:blipFill>
        <p:spPr>
          <a:xfrm>
            <a:off x="4463533" y="2813650"/>
            <a:ext cx="1338096" cy="1085341"/>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811" t="45789" r="41457" b="44350"/>
          <a:stretch/>
        </p:blipFill>
        <p:spPr>
          <a:xfrm>
            <a:off x="2842020" y="2731040"/>
            <a:ext cx="1338096" cy="1085341"/>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550" t="33254" r="41718" b="55723"/>
          <a:stretch/>
        </p:blipFill>
        <p:spPr>
          <a:xfrm>
            <a:off x="2889140" y="2933479"/>
            <a:ext cx="1338096" cy="1213218"/>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242" t="11738" r="42026" b="78401"/>
          <a:stretch/>
        </p:blipFill>
        <p:spPr>
          <a:xfrm>
            <a:off x="3617868" y="2671414"/>
            <a:ext cx="1338096" cy="1085341"/>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1986" t="23151" r="40067" b="66988"/>
          <a:stretch/>
        </p:blipFill>
        <p:spPr>
          <a:xfrm>
            <a:off x="3652601" y="3087381"/>
            <a:ext cx="1526517" cy="1085341"/>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2575933" y="1846534"/>
            <a:ext cx="3302605" cy="2481694"/>
          </a:xfrm>
          <a:prstGeom prst="rect">
            <a:avLst/>
          </a:prstGeom>
        </p:spPr>
      </p:pic>
    </p:spTree>
    <p:custDataLst>
      <p:tags r:id="rId1"/>
    </p:custDataLst>
    <p:extLst>
      <p:ext uri="{BB962C8B-B14F-4D97-AF65-F5344CB8AC3E}">
        <p14:creationId xmlns:p14="http://schemas.microsoft.com/office/powerpoint/2010/main" val="413818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94898"/>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charset="0"/>
                <a:ea typeface="Arial" charset="0"/>
                <a:cs typeface="Arial" charset="0"/>
              </a:rPr>
              <a:t>Answer 6 Questions</a:t>
            </a:r>
          </a:p>
        </p:txBody>
      </p:sp>
      <p:sp>
        <p:nvSpPr>
          <p:cNvPr id="10" name="Oval 9">
            <a:extLst>
              <a:ext uri="{C183D7F6-B498-43B3-948B-1728B52AA6E4}">
                <adec:decorative xmlns:adec="http://schemas.microsoft.com/office/drawing/2017/decorative" val="1"/>
              </a:ext>
            </a:extLst>
          </p:cNvPr>
          <p:cNvSpPr/>
          <p:nvPr/>
        </p:nvSpPr>
        <p:spPr>
          <a:xfrm>
            <a:off x="720095" y="1234224"/>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 name="TextBox 2"/>
          <p:cNvSpPr txBox="1"/>
          <p:nvPr/>
        </p:nvSpPr>
        <p:spPr>
          <a:xfrm>
            <a:off x="921935" y="1333472"/>
            <a:ext cx="441146" cy="646331"/>
          </a:xfrm>
          <a:prstGeom prst="rect">
            <a:avLst/>
          </a:prstGeom>
          <a:noFill/>
        </p:spPr>
        <p:txBody>
          <a:bodyPr wrap="none" rtlCol="0">
            <a:spAutoFit/>
          </a:bodyPr>
          <a:lstStyle/>
          <a:p>
            <a:r>
              <a:rPr lang="en-US" sz="3600" b="1" dirty="0">
                <a:solidFill>
                  <a:schemeClr val="bg1"/>
                </a:solidFill>
                <a:latin typeface="Arial" charset="0"/>
                <a:ea typeface="Arial" charset="0"/>
                <a:cs typeface="Arial" charset="0"/>
              </a:rPr>
              <a:t>0</a:t>
            </a:r>
          </a:p>
        </p:txBody>
      </p:sp>
      <p:sp>
        <p:nvSpPr>
          <p:cNvPr id="4" name="TextBox 3"/>
          <p:cNvSpPr txBox="1"/>
          <p:nvPr/>
        </p:nvSpPr>
        <p:spPr>
          <a:xfrm>
            <a:off x="1720513" y="1491891"/>
            <a:ext cx="3618298" cy="492443"/>
          </a:xfrm>
          <a:prstGeom prst="rect">
            <a:avLst/>
          </a:prstGeom>
          <a:noFill/>
        </p:spPr>
        <p:txBody>
          <a:bodyPr wrap="none" rtlCol="0">
            <a:spAutoFit/>
          </a:bodyPr>
          <a:lstStyle/>
          <a:p>
            <a:r>
              <a:rPr lang="en-US" sz="2600" dirty="0">
                <a:latin typeface="Arial" charset="0"/>
                <a:ea typeface="Arial" charset="0"/>
                <a:cs typeface="Arial" charset="0"/>
              </a:rPr>
              <a:t>If the answer is </a:t>
            </a:r>
            <a:r>
              <a:rPr lang="en-US" sz="2600" b="1" dirty="0">
                <a:solidFill>
                  <a:srgbClr val="FDBB63"/>
                </a:solidFill>
                <a:latin typeface="Arial" charset="0"/>
                <a:ea typeface="Arial" charset="0"/>
                <a:cs typeface="Arial" charset="0"/>
              </a:rPr>
              <a:t>“Less”</a:t>
            </a:r>
          </a:p>
        </p:txBody>
      </p:sp>
      <p:sp>
        <p:nvSpPr>
          <p:cNvPr id="12" name="Oval 11">
            <a:extLst>
              <a:ext uri="{C183D7F6-B498-43B3-948B-1728B52AA6E4}">
                <adec:decorative xmlns:adec="http://schemas.microsoft.com/office/drawing/2017/decorative" val="1"/>
              </a:ext>
            </a:extLst>
          </p:cNvPr>
          <p:cNvSpPr/>
          <p:nvPr/>
        </p:nvSpPr>
        <p:spPr>
          <a:xfrm>
            <a:off x="720095" y="2355269"/>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TextBox 4"/>
          <p:cNvSpPr txBox="1"/>
          <p:nvPr/>
        </p:nvSpPr>
        <p:spPr>
          <a:xfrm>
            <a:off x="921935" y="2454517"/>
            <a:ext cx="441146" cy="646331"/>
          </a:xfrm>
          <a:prstGeom prst="rect">
            <a:avLst/>
          </a:prstGeom>
          <a:noFill/>
        </p:spPr>
        <p:txBody>
          <a:bodyPr wrap="none" rtlCol="0">
            <a:spAutoFit/>
          </a:bodyPr>
          <a:lstStyle/>
          <a:p>
            <a:r>
              <a:rPr lang="en-US" sz="3600" b="1" dirty="0">
                <a:solidFill>
                  <a:schemeClr val="bg1"/>
                </a:solidFill>
                <a:latin typeface="Arial" charset="0"/>
                <a:ea typeface="Arial" charset="0"/>
                <a:cs typeface="Arial" charset="0"/>
              </a:rPr>
              <a:t>1</a:t>
            </a:r>
          </a:p>
        </p:txBody>
      </p:sp>
      <p:sp>
        <p:nvSpPr>
          <p:cNvPr id="6" name="TextBox 5"/>
          <p:cNvSpPr txBox="1"/>
          <p:nvPr/>
        </p:nvSpPr>
        <p:spPr>
          <a:xfrm>
            <a:off x="1720513" y="2606315"/>
            <a:ext cx="3748142" cy="492443"/>
          </a:xfrm>
          <a:prstGeom prst="rect">
            <a:avLst/>
          </a:prstGeom>
          <a:noFill/>
        </p:spPr>
        <p:txBody>
          <a:bodyPr wrap="none" rtlCol="0">
            <a:spAutoFit/>
          </a:bodyPr>
          <a:lstStyle/>
          <a:p>
            <a:r>
              <a:rPr lang="en-US" sz="2600" dirty="0">
                <a:latin typeface="Arial" charset="0"/>
                <a:ea typeface="Arial" charset="0"/>
                <a:cs typeface="Arial" charset="0"/>
              </a:rPr>
              <a:t>If the answer is </a:t>
            </a:r>
            <a:r>
              <a:rPr lang="en-US" sz="2600" b="1" dirty="0">
                <a:solidFill>
                  <a:srgbClr val="FDBB63"/>
                </a:solidFill>
                <a:latin typeface="Arial" charset="0"/>
                <a:ea typeface="Arial" charset="0"/>
                <a:cs typeface="Arial" charset="0"/>
              </a:rPr>
              <a:t>“Same”</a:t>
            </a:r>
          </a:p>
        </p:txBody>
      </p:sp>
      <p:sp>
        <p:nvSpPr>
          <p:cNvPr id="13" name="Oval 12">
            <a:extLst>
              <a:ext uri="{C183D7F6-B498-43B3-948B-1728B52AA6E4}">
                <adec:decorative xmlns:adec="http://schemas.microsoft.com/office/drawing/2017/decorative" val="1"/>
              </a:ext>
            </a:extLst>
          </p:cNvPr>
          <p:cNvSpPr/>
          <p:nvPr/>
        </p:nvSpPr>
        <p:spPr>
          <a:xfrm>
            <a:off x="720095" y="3470691"/>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extBox 6"/>
          <p:cNvSpPr txBox="1"/>
          <p:nvPr/>
        </p:nvSpPr>
        <p:spPr>
          <a:xfrm>
            <a:off x="921935" y="3569939"/>
            <a:ext cx="441146" cy="646331"/>
          </a:xfrm>
          <a:prstGeom prst="rect">
            <a:avLst/>
          </a:prstGeom>
          <a:noFill/>
        </p:spPr>
        <p:txBody>
          <a:bodyPr wrap="none" rtlCol="0">
            <a:spAutoFit/>
          </a:bodyPr>
          <a:lstStyle/>
          <a:p>
            <a:r>
              <a:rPr lang="en-US" sz="3600" b="1" dirty="0">
                <a:solidFill>
                  <a:schemeClr val="bg1"/>
                </a:solidFill>
                <a:latin typeface="Arial" charset="0"/>
                <a:ea typeface="Arial" charset="0"/>
                <a:cs typeface="Arial" charset="0"/>
              </a:rPr>
              <a:t>2</a:t>
            </a:r>
          </a:p>
        </p:txBody>
      </p:sp>
      <p:sp>
        <p:nvSpPr>
          <p:cNvPr id="8" name="TextBox 7"/>
          <p:cNvSpPr txBox="1"/>
          <p:nvPr/>
        </p:nvSpPr>
        <p:spPr>
          <a:xfrm>
            <a:off x="1720513" y="3702111"/>
            <a:ext cx="3653564" cy="492443"/>
          </a:xfrm>
          <a:prstGeom prst="rect">
            <a:avLst/>
          </a:prstGeom>
          <a:noFill/>
        </p:spPr>
        <p:txBody>
          <a:bodyPr wrap="none" rtlCol="0">
            <a:spAutoFit/>
          </a:bodyPr>
          <a:lstStyle/>
          <a:p>
            <a:r>
              <a:rPr lang="en-US" sz="2600" dirty="0">
                <a:latin typeface="Arial" charset="0"/>
                <a:ea typeface="Arial" charset="0"/>
                <a:cs typeface="Arial" charset="0"/>
              </a:rPr>
              <a:t>If the answer is </a:t>
            </a:r>
            <a:r>
              <a:rPr lang="en-US" sz="2600" b="1" dirty="0">
                <a:solidFill>
                  <a:srgbClr val="FDBB63"/>
                </a:solidFill>
                <a:latin typeface="Arial" charset="0"/>
                <a:ea typeface="Arial" charset="0"/>
                <a:cs typeface="Arial" charset="0"/>
              </a:rPr>
              <a:t>“More”</a:t>
            </a:r>
          </a:p>
        </p:txBody>
      </p:sp>
      <p:sp>
        <p:nvSpPr>
          <p:cNvPr id="11" name="Rectangle 10">
            <a:extLst>
              <a:ext uri="{C183D7F6-B498-43B3-948B-1728B52AA6E4}">
                <adec:decorative xmlns:adec="http://schemas.microsoft.com/office/drawing/2017/decorative" val="1"/>
              </a:ext>
            </a:extLst>
          </p:cNvPr>
          <p:cNvSpPr/>
          <p:nvPr/>
        </p:nvSpPr>
        <p:spPr>
          <a:xfrm>
            <a:off x="5468655" y="1264009"/>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39" name="Picture 38"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991810"/>
            <a:ext cx="822045" cy="822045"/>
          </a:xfrm>
          <a:prstGeom prst="rect">
            <a:avLst/>
          </a:prstGeom>
        </p:spPr>
      </p:pic>
      <p:sp>
        <p:nvSpPr>
          <p:cNvPr id="17" name="TextBox 16"/>
          <p:cNvSpPr txBox="1"/>
          <p:nvPr/>
        </p:nvSpPr>
        <p:spPr>
          <a:xfrm>
            <a:off x="6125653" y="1178502"/>
            <a:ext cx="889987" cy="492443"/>
          </a:xfrm>
          <a:prstGeom prst="rect">
            <a:avLst/>
          </a:prstGeom>
          <a:noFill/>
        </p:spPr>
        <p:txBody>
          <a:bodyPr wrap="none" rtlCol="0">
            <a:spAutoFit/>
          </a:bodyPr>
          <a:lstStyle/>
          <a:p>
            <a:r>
              <a:rPr lang="en-US" sz="2600" dirty="0">
                <a:latin typeface="Arial" charset="0"/>
                <a:ea typeface="Arial" charset="0"/>
                <a:cs typeface="Arial" charset="0"/>
              </a:rPr>
              <a:t>Debt</a:t>
            </a:r>
            <a:endParaRPr lang="en-US" sz="2600" b="1" dirty="0">
              <a:solidFill>
                <a:srgbClr val="FDBB63"/>
              </a:solidFill>
              <a:latin typeface="Arial" charset="0"/>
              <a:ea typeface="Arial" charset="0"/>
              <a:cs typeface="Arial" charset="0"/>
            </a:endParaRPr>
          </a:p>
        </p:txBody>
      </p:sp>
      <p:sp>
        <p:nvSpPr>
          <p:cNvPr id="22" name="Rectangle 21">
            <a:extLst>
              <a:ext uri="{C183D7F6-B498-43B3-948B-1728B52AA6E4}">
                <adec:decorative xmlns:adec="http://schemas.microsoft.com/office/drawing/2017/decorative" val="1"/>
              </a:ext>
            </a:extLst>
          </p:cNvPr>
          <p:cNvSpPr/>
          <p:nvPr/>
        </p:nvSpPr>
        <p:spPr>
          <a:xfrm>
            <a:off x="5468655" y="1955106"/>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40" name="Picture 39"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1671502"/>
            <a:ext cx="822045" cy="822045"/>
          </a:xfrm>
          <a:prstGeom prst="rect">
            <a:avLst/>
          </a:prstGeom>
        </p:spPr>
      </p:pic>
      <p:sp>
        <p:nvSpPr>
          <p:cNvPr id="21" name="TextBox 20"/>
          <p:cNvSpPr txBox="1"/>
          <p:nvPr/>
        </p:nvSpPr>
        <p:spPr>
          <a:xfrm>
            <a:off x="6125653" y="1869599"/>
            <a:ext cx="2393604" cy="492443"/>
          </a:xfrm>
          <a:prstGeom prst="rect">
            <a:avLst/>
          </a:prstGeom>
          <a:noFill/>
        </p:spPr>
        <p:txBody>
          <a:bodyPr wrap="none" rtlCol="0">
            <a:spAutoFit/>
          </a:bodyPr>
          <a:lstStyle/>
          <a:p>
            <a:r>
              <a:rPr lang="en-US" sz="2600" dirty="0">
                <a:latin typeface="Arial" charset="0"/>
                <a:ea typeface="Arial" charset="0"/>
                <a:cs typeface="Arial" charset="0"/>
              </a:rPr>
              <a:t>Mortgage/Rent</a:t>
            </a:r>
            <a:endParaRPr lang="en-US" sz="2600" b="1" dirty="0">
              <a:solidFill>
                <a:srgbClr val="FDBB63"/>
              </a:solidFill>
              <a:latin typeface="Arial" charset="0"/>
              <a:ea typeface="Arial" charset="0"/>
              <a:cs typeface="Arial" charset="0"/>
            </a:endParaRPr>
          </a:p>
        </p:txBody>
      </p:sp>
      <p:sp>
        <p:nvSpPr>
          <p:cNvPr id="25" name="Rectangle 24">
            <a:extLst>
              <a:ext uri="{C183D7F6-B498-43B3-948B-1728B52AA6E4}">
                <adec:decorative xmlns:adec="http://schemas.microsoft.com/office/drawing/2017/decorative" val="1"/>
              </a:ext>
            </a:extLst>
          </p:cNvPr>
          <p:cNvSpPr/>
          <p:nvPr/>
        </p:nvSpPr>
        <p:spPr>
          <a:xfrm>
            <a:off x="5468655" y="2655666"/>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41" name="Picture 40"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2397673"/>
            <a:ext cx="822045" cy="822045"/>
          </a:xfrm>
          <a:prstGeom prst="rect">
            <a:avLst/>
          </a:prstGeom>
        </p:spPr>
      </p:pic>
      <p:sp>
        <p:nvSpPr>
          <p:cNvPr id="24" name="TextBox 23"/>
          <p:cNvSpPr txBox="1"/>
          <p:nvPr/>
        </p:nvSpPr>
        <p:spPr>
          <a:xfrm>
            <a:off x="6125653" y="2570159"/>
            <a:ext cx="1098827" cy="492443"/>
          </a:xfrm>
          <a:prstGeom prst="rect">
            <a:avLst/>
          </a:prstGeom>
          <a:noFill/>
        </p:spPr>
        <p:txBody>
          <a:bodyPr wrap="none" rtlCol="0">
            <a:spAutoFit/>
          </a:bodyPr>
          <a:lstStyle/>
          <a:p>
            <a:r>
              <a:rPr lang="en-US" sz="2600" dirty="0">
                <a:latin typeface="Arial" charset="0"/>
                <a:ea typeface="Arial" charset="0"/>
                <a:cs typeface="Arial" charset="0"/>
              </a:rPr>
              <a:t>Travel</a:t>
            </a:r>
            <a:endParaRPr lang="en-US" sz="2600" b="1" dirty="0">
              <a:solidFill>
                <a:srgbClr val="FDBB63"/>
              </a:solidFill>
              <a:latin typeface="Arial" charset="0"/>
              <a:ea typeface="Arial" charset="0"/>
              <a:cs typeface="Arial" charset="0"/>
            </a:endParaRPr>
          </a:p>
        </p:txBody>
      </p:sp>
      <p:sp>
        <p:nvSpPr>
          <p:cNvPr id="28" name="Rectangle 27">
            <a:extLst>
              <a:ext uri="{C183D7F6-B498-43B3-948B-1728B52AA6E4}">
                <adec:decorative xmlns:adec="http://schemas.microsoft.com/office/drawing/2017/decorative" val="1"/>
              </a:ext>
            </a:extLst>
          </p:cNvPr>
          <p:cNvSpPr/>
          <p:nvPr/>
        </p:nvSpPr>
        <p:spPr>
          <a:xfrm>
            <a:off x="5468655" y="3379875"/>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42" name="Picture 41"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3110057"/>
            <a:ext cx="822045" cy="822045"/>
          </a:xfrm>
          <a:prstGeom prst="rect">
            <a:avLst/>
          </a:prstGeom>
        </p:spPr>
      </p:pic>
      <p:sp>
        <p:nvSpPr>
          <p:cNvPr id="27" name="TextBox 26"/>
          <p:cNvSpPr txBox="1"/>
          <p:nvPr/>
        </p:nvSpPr>
        <p:spPr>
          <a:xfrm>
            <a:off x="6125653" y="3294368"/>
            <a:ext cx="2688557" cy="492443"/>
          </a:xfrm>
          <a:prstGeom prst="rect">
            <a:avLst/>
          </a:prstGeom>
          <a:noFill/>
        </p:spPr>
        <p:txBody>
          <a:bodyPr wrap="none" rtlCol="0">
            <a:spAutoFit/>
          </a:bodyPr>
          <a:lstStyle/>
          <a:p>
            <a:r>
              <a:rPr lang="en-US" sz="2600" dirty="0">
                <a:latin typeface="Arial" charset="0"/>
                <a:ea typeface="Arial" charset="0"/>
                <a:cs typeface="Arial" charset="0"/>
              </a:rPr>
              <a:t>Major Purchases</a:t>
            </a:r>
            <a:endParaRPr lang="en-US" sz="2600" b="1" dirty="0">
              <a:solidFill>
                <a:srgbClr val="FDBB63"/>
              </a:solidFill>
              <a:latin typeface="Arial" charset="0"/>
              <a:ea typeface="Arial" charset="0"/>
              <a:cs typeface="Arial" charset="0"/>
            </a:endParaRPr>
          </a:p>
        </p:txBody>
      </p:sp>
      <p:sp>
        <p:nvSpPr>
          <p:cNvPr id="31" name="Rectangle 30">
            <a:extLst>
              <a:ext uri="{C183D7F6-B498-43B3-948B-1728B52AA6E4}">
                <adec:decorative xmlns:adec="http://schemas.microsoft.com/office/drawing/2017/decorative" val="1"/>
              </a:ext>
            </a:extLst>
          </p:cNvPr>
          <p:cNvSpPr/>
          <p:nvPr/>
        </p:nvSpPr>
        <p:spPr>
          <a:xfrm>
            <a:off x="5468655" y="4070972"/>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43" name="Picture 42"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3812672"/>
            <a:ext cx="822045" cy="822045"/>
          </a:xfrm>
          <a:prstGeom prst="rect">
            <a:avLst/>
          </a:prstGeom>
        </p:spPr>
      </p:pic>
      <p:sp>
        <p:nvSpPr>
          <p:cNvPr id="30" name="TextBox 29"/>
          <p:cNvSpPr txBox="1"/>
          <p:nvPr/>
        </p:nvSpPr>
        <p:spPr>
          <a:xfrm>
            <a:off x="6125653" y="3985465"/>
            <a:ext cx="2263761" cy="492443"/>
          </a:xfrm>
          <a:prstGeom prst="rect">
            <a:avLst/>
          </a:prstGeom>
          <a:noFill/>
        </p:spPr>
        <p:txBody>
          <a:bodyPr wrap="none" rtlCol="0">
            <a:spAutoFit/>
          </a:bodyPr>
          <a:lstStyle/>
          <a:p>
            <a:r>
              <a:rPr lang="en-US" sz="2600" dirty="0">
                <a:latin typeface="Arial" charset="0"/>
                <a:ea typeface="Arial" charset="0"/>
                <a:cs typeface="Arial" charset="0"/>
              </a:rPr>
              <a:t>Entertainment</a:t>
            </a:r>
            <a:endParaRPr lang="en-US" sz="2600" b="1" dirty="0">
              <a:solidFill>
                <a:srgbClr val="FDBB63"/>
              </a:solidFill>
              <a:latin typeface="Arial" charset="0"/>
              <a:ea typeface="Arial" charset="0"/>
              <a:cs typeface="Arial" charset="0"/>
            </a:endParaRPr>
          </a:p>
        </p:txBody>
      </p:sp>
      <p:sp>
        <p:nvSpPr>
          <p:cNvPr id="34" name="Rectangle 33">
            <a:extLst>
              <a:ext uri="{C183D7F6-B498-43B3-948B-1728B52AA6E4}">
                <adec:decorative xmlns:adec="http://schemas.microsoft.com/office/drawing/2017/decorative" val="1"/>
              </a:ext>
            </a:extLst>
          </p:cNvPr>
          <p:cNvSpPr/>
          <p:nvPr/>
        </p:nvSpPr>
        <p:spPr>
          <a:xfrm>
            <a:off x="5468655" y="4771532"/>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44" name="Picture 43" descr="Ti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2" y="4535913"/>
            <a:ext cx="822045" cy="822045"/>
          </a:xfrm>
          <a:prstGeom prst="rect">
            <a:avLst/>
          </a:prstGeom>
        </p:spPr>
      </p:pic>
      <p:sp>
        <p:nvSpPr>
          <p:cNvPr id="33" name="TextBox 32"/>
          <p:cNvSpPr txBox="1"/>
          <p:nvPr/>
        </p:nvSpPr>
        <p:spPr>
          <a:xfrm>
            <a:off x="6125653" y="4686025"/>
            <a:ext cx="1965603" cy="492443"/>
          </a:xfrm>
          <a:prstGeom prst="rect">
            <a:avLst/>
          </a:prstGeom>
          <a:noFill/>
        </p:spPr>
        <p:txBody>
          <a:bodyPr wrap="none" rtlCol="0">
            <a:spAutoFit/>
          </a:bodyPr>
          <a:lstStyle/>
          <a:p>
            <a:r>
              <a:rPr lang="en-US" sz="2600" dirty="0">
                <a:latin typeface="Arial" charset="0"/>
                <a:ea typeface="Arial" charset="0"/>
                <a:cs typeface="Arial" charset="0"/>
              </a:rPr>
              <a:t>Health Care</a:t>
            </a:r>
            <a:endParaRPr lang="en-US" sz="2600" b="1" dirty="0">
              <a:solidFill>
                <a:srgbClr val="FDBB63"/>
              </a:solidFill>
              <a:latin typeface="Arial" charset="0"/>
              <a:ea typeface="Arial" charset="0"/>
              <a:cs typeface="Arial" charset="0"/>
            </a:endParaRPr>
          </a:p>
        </p:txBody>
      </p:sp>
    </p:spTree>
    <p:extLst>
      <p:ext uri="{BB962C8B-B14F-4D97-AF65-F5344CB8AC3E}">
        <p14:creationId xmlns:p14="http://schemas.microsoft.com/office/powerpoint/2010/main" val="83726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charset="0"/>
                <a:ea typeface="Arial" charset="0"/>
                <a:cs typeface="Arial" charset="0"/>
              </a:rPr>
              <a:t>Scoring Your Quiz</a:t>
            </a:r>
          </a:p>
        </p:txBody>
      </p:sp>
      <p:sp>
        <p:nvSpPr>
          <p:cNvPr id="5" name="Rounded Rectangle 4">
            <a:extLst>
              <a:ext uri="{C183D7F6-B498-43B3-948B-1728B52AA6E4}">
                <adec:decorative xmlns:adec="http://schemas.microsoft.com/office/drawing/2017/decorative" val="1"/>
              </a:ext>
            </a:extLst>
          </p:cNvPr>
          <p:cNvSpPr/>
          <p:nvPr/>
        </p:nvSpPr>
        <p:spPr>
          <a:xfrm>
            <a:off x="1363579" y="1504708"/>
            <a:ext cx="6513096" cy="3933566"/>
          </a:xfrm>
          <a:prstGeom prst="roundRect">
            <a:avLst/>
          </a:prstGeom>
          <a:solidFill>
            <a:srgbClr val="0093D1"/>
          </a:solidFill>
          <a:ln w="41275" cmpd="sng">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endParaRPr lang="en-US" dirty="0">
              <a:latin typeface="Arial" charset="0"/>
              <a:ea typeface="Arial" charset="0"/>
              <a:cs typeface="Arial" charset="0"/>
            </a:endParaRPr>
          </a:p>
        </p:txBody>
      </p:sp>
      <p:sp>
        <p:nvSpPr>
          <p:cNvPr id="6" name="TextBox 5"/>
          <p:cNvSpPr txBox="1"/>
          <p:nvPr/>
        </p:nvSpPr>
        <p:spPr>
          <a:xfrm>
            <a:off x="1957138" y="1749607"/>
            <a:ext cx="1183337" cy="523220"/>
          </a:xfrm>
          <a:prstGeom prst="rect">
            <a:avLst/>
          </a:prstGeom>
          <a:noFill/>
        </p:spPr>
        <p:txBody>
          <a:bodyPr wrap="none" rtlCol="0">
            <a:spAutoFit/>
          </a:bodyPr>
          <a:lstStyle/>
          <a:p>
            <a:r>
              <a:rPr lang="en-US" sz="2800" b="1" dirty="0">
                <a:solidFill>
                  <a:srgbClr val="FDBB63"/>
                </a:solidFill>
                <a:latin typeface="Arial" charset="0"/>
                <a:ea typeface="Arial" charset="0"/>
                <a:cs typeface="Arial" charset="0"/>
              </a:rPr>
              <a:t>Score</a:t>
            </a:r>
          </a:p>
        </p:txBody>
      </p:sp>
      <p:sp>
        <p:nvSpPr>
          <p:cNvPr id="7" name="TextBox 6"/>
          <p:cNvSpPr txBox="1"/>
          <p:nvPr/>
        </p:nvSpPr>
        <p:spPr>
          <a:xfrm>
            <a:off x="3813239" y="1749607"/>
            <a:ext cx="3390672" cy="764761"/>
          </a:xfrm>
          <a:prstGeom prst="rect">
            <a:avLst/>
          </a:prstGeom>
          <a:noFill/>
        </p:spPr>
        <p:txBody>
          <a:bodyPr wrap="none" rtlCol="0">
            <a:spAutoFit/>
          </a:bodyPr>
          <a:lstStyle/>
          <a:p>
            <a:pPr>
              <a:lnSpc>
                <a:spcPct val="114000"/>
              </a:lnSpc>
            </a:pPr>
            <a:r>
              <a:rPr lang="en-US" sz="2000" b="1" dirty="0">
                <a:solidFill>
                  <a:srgbClr val="FDBB63"/>
                </a:solidFill>
                <a:latin typeface="Arial" charset="0"/>
                <a:ea typeface="Arial" charset="0"/>
                <a:cs typeface="Arial" charset="0"/>
              </a:rPr>
              <a:t>Approximate Percentage </a:t>
            </a:r>
          </a:p>
          <a:p>
            <a:pPr>
              <a:lnSpc>
                <a:spcPct val="114000"/>
              </a:lnSpc>
            </a:pPr>
            <a:r>
              <a:rPr lang="en-US" sz="2000" b="1" dirty="0">
                <a:solidFill>
                  <a:srgbClr val="FDBB63"/>
                </a:solidFill>
                <a:latin typeface="Arial" charset="0"/>
                <a:ea typeface="Arial" charset="0"/>
                <a:cs typeface="Arial" charset="0"/>
              </a:rPr>
              <a:t>of Current Income Needed</a:t>
            </a:r>
          </a:p>
        </p:txBody>
      </p:sp>
      <p:sp>
        <p:nvSpPr>
          <p:cNvPr id="11" name="TextBox 10"/>
          <p:cNvSpPr txBox="1"/>
          <p:nvPr/>
        </p:nvSpPr>
        <p:spPr>
          <a:xfrm>
            <a:off x="2085474" y="2557450"/>
            <a:ext cx="891591" cy="861774"/>
          </a:xfrm>
          <a:prstGeom prst="rect">
            <a:avLst/>
          </a:prstGeom>
          <a:noFill/>
        </p:spPr>
        <p:txBody>
          <a:bodyPr wrap="none" rtlCol="0">
            <a:spAutoFit/>
          </a:bodyPr>
          <a:lstStyle/>
          <a:p>
            <a:r>
              <a:rPr lang="en-US" sz="3200" b="1" spc="300" dirty="0">
                <a:solidFill>
                  <a:schemeClr val="bg1"/>
                </a:solidFill>
                <a:latin typeface="Arial" charset="0"/>
                <a:ea typeface="Arial" charset="0"/>
                <a:cs typeface="Arial" charset="0"/>
              </a:rPr>
              <a:t>0-4</a:t>
            </a:r>
          </a:p>
          <a:p>
            <a:endParaRPr lang="en-US" dirty="0">
              <a:solidFill>
                <a:schemeClr val="bg1"/>
              </a:solidFill>
            </a:endParaRPr>
          </a:p>
        </p:txBody>
      </p:sp>
      <p:sp>
        <p:nvSpPr>
          <p:cNvPr id="10" name="TextBox 9"/>
          <p:cNvSpPr txBox="1"/>
          <p:nvPr/>
        </p:nvSpPr>
        <p:spPr>
          <a:xfrm>
            <a:off x="4765991" y="2557450"/>
            <a:ext cx="1005403" cy="861774"/>
          </a:xfrm>
          <a:prstGeom prst="rect">
            <a:avLst/>
          </a:prstGeom>
          <a:noFill/>
        </p:spPr>
        <p:txBody>
          <a:bodyPr wrap="none" rtlCol="0">
            <a:spAutoFit/>
          </a:bodyPr>
          <a:lstStyle/>
          <a:p>
            <a:r>
              <a:rPr lang="en-US" sz="3200" dirty="0">
                <a:solidFill>
                  <a:schemeClr val="bg1"/>
                </a:solidFill>
                <a:latin typeface="Arial" charset="0"/>
                <a:ea typeface="Arial" charset="0"/>
                <a:cs typeface="Arial" charset="0"/>
              </a:rPr>
              <a:t>80%</a:t>
            </a:r>
          </a:p>
          <a:p>
            <a:endParaRPr lang="en-US" dirty="0">
              <a:solidFill>
                <a:schemeClr val="bg1"/>
              </a:solidFill>
            </a:endParaRPr>
          </a:p>
        </p:txBody>
      </p:sp>
      <p:sp>
        <p:nvSpPr>
          <p:cNvPr id="13" name="TextBox 12"/>
          <p:cNvSpPr txBox="1"/>
          <p:nvPr/>
        </p:nvSpPr>
        <p:spPr>
          <a:xfrm>
            <a:off x="2085474" y="3153861"/>
            <a:ext cx="891591" cy="861774"/>
          </a:xfrm>
          <a:prstGeom prst="rect">
            <a:avLst/>
          </a:prstGeom>
          <a:noFill/>
        </p:spPr>
        <p:txBody>
          <a:bodyPr wrap="none" rtlCol="0">
            <a:spAutoFit/>
          </a:bodyPr>
          <a:lstStyle/>
          <a:p>
            <a:r>
              <a:rPr lang="en-US" sz="3200" b="1" spc="300" dirty="0">
                <a:solidFill>
                  <a:schemeClr val="bg1"/>
                </a:solidFill>
                <a:latin typeface="Arial" charset="0"/>
                <a:ea typeface="Arial" charset="0"/>
                <a:cs typeface="Arial" charset="0"/>
              </a:rPr>
              <a:t>5-7</a:t>
            </a:r>
          </a:p>
          <a:p>
            <a:endParaRPr lang="en-US" dirty="0">
              <a:solidFill>
                <a:schemeClr val="bg1"/>
              </a:solidFill>
            </a:endParaRPr>
          </a:p>
        </p:txBody>
      </p:sp>
      <p:sp>
        <p:nvSpPr>
          <p:cNvPr id="12" name="TextBox 11"/>
          <p:cNvSpPr txBox="1"/>
          <p:nvPr/>
        </p:nvSpPr>
        <p:spPr>
          <a:xfrm>
            <a:off x="4765991" y="3153861"/>
            <a:ext cx="1005403" cy="861774"/>
          </a:xfrm>
          <a:prstGeom prst="rect">
            <a:avLst/>
          </a:prstGeom>
          <a:noFill/>
        </p:spPr>
        <p:txBody>
          <a:bodyPr wrap="none" rtlCol="0">
            <a:spAutoFit/>
          </a:bodyPr>
          <a:lstStyle/>
          <a:p>
            <a:r>
              <a:rPr lang="en-US" sz="3200" dirty="0">
                <a:solidFill>
                  <a:schemeClr val="bg1"/>
                </a:solidFill>
                <a:latin typeface="Arial" charset="0"/>
                <a:ea typeface="Arial" charset="0"/>
                <a:cs typeface="Arial" charset="0"/>
              </a:rPr>
              <a:t>90%</a:t>
            </a:r>
          </a:p>
          <a:p>
            <a:endParaRPr lang="en-US" dirty="0">
              <a:solidFill>
                <a:schemeClr val="bg1"/>
              </a:solidFill>
            </a:endParaRPr>
          </a:p>
        </p:txBody>
      </p:sp>
      <p:sp>
        <p:nvSpPr>
          <p:cNvPr id="15" name="TextBox 14"/>
          <p:cNvSpPr txBox="1"/>
          <p:nvPr/>
        </p:nvSpPr>
        <p:spPr>
          <a:xfrm>
            <a:off x="2085474" y="3752084"/>
            <a:ext cx="1157689" cy="861774"/>
          </a:xfrm>
          <a:prstGeom prst="rect">
            <a:avLst/>
          </a:prstGeom>
          <a:noFill/>
        </p:spPr>
        <p:txBody>
          <a:bodyPr wrap="none" rtlCol="0">
            <a:spAutoFit/>
          </a:bodyPr>
          <a:lstStyle/>
          <a:p>
            <a:r>
              <a:rPr lang="en-US" sz="3200" b="1" spc="300" dirty="0">
                <a:solidFill>
                  <a:schemeClr val="bg1"/>
                </a:solidFill>
                <a:latin typeface="Arial" charset="0"/>
                <a:ea typeface="Arial" charset="0"/>
                <a:cs typeface="Arial" charset="0"/>
              </a:rPr>
              <a:t>8-10</a:t>
            </a:r>
          </a:p>
          <a:p>
            <a:endParaRPr lang="en-US" dirty="0">
              <a:solidFill>
                <a:schemeClr val="bg1"/>
              </a:solidFill>
            </a:endParaRPr>
          </a:p>
        </p:txBody>
      </p:sp>
      <p:sp>
        <p:nvSpPr>
          <p:cNvPr id="14" name="TextBox 13"/>
          <p:cNvSpPr txBox="1"/>
          <p:nvPr/>
        </p:nvSpPr>
        <p:spPr>
          <a:xfrm>
            <a:off x="4765991" y="3752084"/>
            <a:ext cx="1233030" cy="861774"/>
          </a:xfrm>
          <a:prstGeom prst="rect">
            <a:avLst/>
          </a:prstGeom>
          <a:noFill/>
        </p:spPr>
        <p:txBody>
          <a:bodyPr wrap="none" rtlCol="0">
            <a:spAutoFit/>
          </a:bodyPr>
          <a:lstStyle/>
          <a:p>
            <a:r>
              <a:rPr lang="en-US" sz="3200" dirty="0">
                <a:solidFill>
                  <a:schemeClr val="bg1"/>
                </a:solidFill>
                <a:latin typeface="Arial" charset="0"/>
                <a:ea typeface="Arial" charset="0"/>
                <a:cs typeface="Arial" charset="0"/>
              </a:rPr>
              <a:t>100%</a:t>
            </a:r>
          </a:p>
          <a:p>
            <a:endParaRPr lang="en-US" dirty="0">
              <a:solidFill>
                <a:schemeClr val="bg1"/>
              </a:solidFill>
            </a:endParaRPr>
          </a:p>
        </p:txBody>
      </p:sp>
      <p:sp>
        <p:nvSpPr>
          <p:cNvPr id="17" name="TextBox 16"/>
          <p:cNvSpPr txBox="1"/>
          <p:nvPr/>
        </p:nvSpPr>
        <p:spPr>
          <a:xfrm>
            <a:off x="2085474" y="4303899"/>
            <a:ext cx="1401217" cy="861774"/>
          </a:xfrm>
          <a:prstGeom prst="rect">
            <a:avLst/>
          </a:prstGeom>
          <a:noFill/>
        </p:spPr>
        <p:txBody>
          <a:bodyPr wrap="none" rtlCol="0">
            <a:spAutoFit/>
          </a:bodyPr>
          <a:lstStyle/>
          <a:p>
            <a:r>
              <a:rPr lang="en-US" sz="3200" b="1" spc="300" dirty="0">
                <a:solidFill>
                  <a:schemeClr val="bg1"/>
                </a:solidFill>
                <a:latin typeface="Arial" charset="0"/>
                <a:ea typeface="Arial" charset="0"/>
                <a:cs typeface="Arial" charset="0"/>
              </a:rPr>
              <a:t>11-12</a:t>
            </a:r>
          </a:p>
          <a:p>
            <a:endParaRPr lang="en-US" dirty="0">
              <a:solidFill>
                <a:schemeClr val="bg1"/>
              </a:solidFill>
            </a:endParaRPr>
          </a:p>
        </p:txBody>
      </p:sp>
      <p:sp>
        <p:nvSpPr>
          <p:cNvPr id="16" name="TextBox 15"/>
          <p:cNvSpPr txBox="1"/>
          <p:nvPr/>
        </p:nvSpPr>
        <p:spPr>
          <a:xfrm>
            <a:off x="4765991" y="4303899"/>
            <a:ext cx="1202637" cy="861774"/>
          </a:xfrm>
          <a:prstGeom prst="rect">
            <a:avLst/>
          </a:prstGeom>
          <a:noFill/>
        </p:spPr>
        <p:txBody>
          <a:bodyPr wrap="none" rtlCol="0">
            <a:spAutoFit/>
          </a:bodyPr>
          <a:lstStyle/>
          <a:p>
            <a:r>
              <a:rPr lang="en-US" sz="3200" dirty="0">
                <a:solidFill>
                  <a:schemeClr val="bg1"/>
                </a:solidFill>
                <a:latin typeface="Arial" charset="0"/>
                <a:ea typeface="Arial" charset="0"/>
                <a:cs typeface="Arial" charset="0"/>
              </a:rPr>
              <a:t>110%</a:t>
            </a:r>
          </a:p>
          <a:p>
            <a:endParaRPr lang="en-US" dirty="0">
              <a:solidFill>
                <a:schemeClr val="bg1"/>
              </a:solidFill>
            </a:endParaRPr>
          </a:p>
        </p:txBody>
      </p:sp>
      <p:cxnSp>
        <p:nvCxnSpPr>
          <p:cNvPr id="20" name="Straight Arrow Connector 19">
            <a:extLst>
              <a:ext uri="{C183D7F6-B498-43B3-948B-1728B52AA6E4}">
                <adec:decorative xmlns:adec="http://schemas.microsoft.com/office/drawing/2017/decorative" val="1"/>
              </a:ext>
            </a:extLst>
          </p:cNvPr>
          <p:cNvCxnSpPr/>
          <p:nvPr/>
        </p:nvCxnSpPr>
        <p:spPr>
          <a:xfrm>
            <a:off x="3076307" y="2873793"/>
            <a:ext cx="1479651" cy="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p:nvPr/>
        </p:nvCxnSpPr>
        <p:spPr>
          <a:xfrm>
            <a:off x="3076307" y="3486477"/>
            <a:ext cx="1479651" cy="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p:nvPr/>
        </p:nvCxnSpPr>
        <p:spPr>
          <a:xfrm flipV="1">
            <a:off x="3294331" y="4061077"/>
            <a:ext cx="1261627" cy="145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V="1">
            <a:off x="3416968" y="4632985"/>
            <a:ext cx="1138990" cy="16042"/>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67194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20274"/>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Saving Mileposts</a:t>
            </a:r>
          </a:p>
        </p:txBody>
      </p:sp>
      <p:pic>
        <p:nvPicPr>
          <p:cNvPr id="6" name="Picture 5" descr="Age 30 Target Savings Goal: 10 to 15 each paycheck Aim to Save: 1 multiplied by annual salary">
            <a:extLs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20926" t="22681" r="60272" b="55034"/>
          <a:stretch/>
        </p:blipFill>
        <p:spPr>
          <a:xfrm>
            <a:off x="229747" y="1438983"/>
            <a:ext cx="2697984" cy="2069192"/>
          </a:xfrm>
          <a:prstGeom prst="rect">
            <a:avLst/>
          </a:prstGeom>
        </p:spPr>
      </p:pic>
      <p:pic>
        <p:nvPicPr>
          <p:cNvPr id="19" name="Picture 18" descr="Age 45 Target Savings Goal: 15 to 20% each paycheck Aim to Save: 3.5 multiplied by annual salary"/>
          <p:cNvPicPr>
            <a:picLocks noChangeAspect="1"/>
          </p:cNvPicPr>
          <p:nvPr/>
        </p:nvPicPr>
        <p:blipFill rotWithShape="1">
          <a:blip r:embed="rId4">
            <a:extLst>
              <a:ext uri="{28A0092B-C50C-407E-A947-70E740481C1C}">
                <a14:useLocalDpi xmlns:a14="http://schemas.microsoft.com/office/drawing/2010/main" val="0"/>
              </a:ext>
            </a:extLst>
          </a:blip>
          <a:srcRect l="41365" t="22681" r="39833" b="55034"/>
          <a:stretch/>
        </p:blipFill>
        <p:spPr>
          <a:xfrm>
            <a:off x="3109140" y="1438983"/>
            <a:ext cx="2697984" cy="2069192"/>
          </a:xfrm>
          <a:prstGeom prst="rect">
            <a:avLst/>
          </a:prstGeom>
        </p:spPr>
      </p:pic>
      <p:pic>
        <p:nvPicPr>
          <p:cNvPr id="20" name="Picture 19" descr="Age 60 Target Savings Goal: 20% or more&#10;each paycheck Aim to Save: 7 multiplied by annual salary"/>
          <p:cNvPicPr>
            <a:picLocks noChangeAspect="1"/>
          </p:cNvPicPr>
          <p:nvPr/>
        </p:nvPicPr>
        <p:blipFill rotWithShape="1">
          <a:blip r:embed="rId4">
            <a:extLst>
              <a:ext uri="{28A0092B-C50C-407E-A947-70E740481C1C}">
                <a14:useLocalDpi xmlns:a14="http://schemas.microsoft.com/office/drawing/2010/main" val="0"/>
              </a:ext>
            </a:extLst>
          </a:blip>
          <a:srcRect l="59903" t="22681" r="21295" b="55034"/>
          <a:stretch/>
        </p:blipFill>
        <p:spPr>
          <a:xfrm>
            <a:off x="5726744" y="1438983"/>
            <a:ext cx="2697984" cy="2069192"/>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1106051" y="405516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C183D7F6-B498-43B3-948B-1728B52AA6E4}">
                <adec:decorative xmlns:adec="http://schemas.microsoft.com/office/drawing/2017/decorative" val="1"/>
              </a:ext>
            </a:extLst>
          </p:cNvPr>
          <p:cNvCxnSpPr/>
          <p:nvPr/>
        </p:nvCxnSpPr>
        <p:spPr>
          <a:xfrm flipV="1">
            <a:off x="-1288599" y="427626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69031" t="45555" r="20200" b="31462"/>
          <a:stretch/>
        </p:blipFill>
        <p:spPr>
          <a:xfrm>
            <a:off x="6988765" y="2577060"/>
            <a:ext cx="1430216" cy="1975061"/>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0494" t="45555" r="38737" b="31462"/>
          <a:stretch/>
        </p:blipFill>
        <p:spPr>
          <a:xfrm>
            <a:off x="4461833" y="2577060"/>
            <a:ext cx="1430216" cy="197506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1251" t="45555" r="57980" b="31462"/>
          <a:stretch/>
        </p:blipFill>
        <p:spPr>
          <a:xfrm>
            <a:off x="1693233" y="2577060"/>
            <a:ext cx="1430216" cy="197506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4238" y="3302948"/>
            <a:ext cx="2260600" cy="1219200"/>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26969" t="9846" r="26759" b="19696"/>
          <a:stretch/>
        </p:blipFill>
        <p:spPr>
          <a:xfrm>
            <a:off x="-2822530" y="2875887"/>
            <a:ext cx="949822" cy="753848"/>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29200" t="66208" r="31447" b="10941"/>
          <a:stretch/>
        </p:blipFill>
        <p:spPr>
          <a:xfrm>
            <a:off x="-3028464" y="3130403"/>
            <a:ext cx="797948" cy="599606"/>
          </a:xfrm>
          <a:prstGeom prst="rect">
            <a:avLst/>
          </a:prstGeom>
        </p:spPr>
      </p:pic>
    </p:spTree>
    <p:custDataLst>
      <p:tags r:id="rId1"/>
    </p:custDataLst>
    <p:extLst>
      <p:ext uri="{BB962C8B-B14F-4D97-AF65-F5344CB8AC3E}">
        <p14:creationId xmlns:p14="http://schemas.microsoft.com/office/powerpoint/2010/main" val="152293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Saving for Tomorrow </a:t>
            </a:r>
          </a:p>
        </p:txBody>
      </p:sp>
      <p:pic>
        <p:nvPicPr>
          <p:cNvPr id="5" name="Picture 4" descr="Saving for Tomorrow - Retirement Readiness Snapshot">
            <a:extLst>
              <a:ext uri="{FF2B5EF4-FFF2-40B4-BE49-F238E27FC236}">
                <a16:creationId xmlns:a16="http://schemas.microsoft.com/office/drawing/2014/main" id="{CE78B73F-1784-4422-8859-117AEFEEB666}"/>
              </a:ext>
            </a:extLst>
          </p:cNvPr>
          <p:cNvPicPr>
            <a:picLocks noChangeAspect="1"/>
          </p:cNvPicPr>
          <p:nvPr/>
        </p:nvPicPr>
        <p:blipFill>
          <a:blip r:embed="rId4"/>
          <a:stretch>
            <a:fillRect/>
          </a:stretch>
        </p:blipFill>
        <p:spPr>
          <a:xfrm>
            <a:off x="580923" y="1276880"/>
            <a:ext cx="5649189" cy="484367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TextBox 3"/>
          <p:cNvSpPr txBox="1"/>
          <p:nvPr/>
        </p:nvSpPr>
        <p:spPr>
          <a:xfrm>
            <a:off x="6387219" y="1352333"/>
            <a:ext cx="2320219" cy="1960730"/>
          </a:xfrm>
          <a:prstGeom prst="rect">
            <a:avLst/>
          </a:prstGeom>
          <a:noFill/>
        </p:spPr>
        <p:txBody>
          <a:bodyPr wrap="square" rtlCol="0">
            <a:spAutoFit/>
          </a:bodyPr>
          <a:lstStyle/>
          <a:p>
            <a:pPr>
              <a:lnSpc>
                <a:spcPct val="114000"/>
              </a:lnSpc>
            </a:pPr>
            <a:r>
              <a:rPr lang="en-US" dirty="0">
                <a:latin typeface="Arial" charset="0"/>
                <a:ea typeface="Arial" charset="0"/>
                <a:cs typeface="Arial" charset="0"/>
              </a:rPr>
              <a:t>‭Visit </a:t>
            </a:r>
            <a:r>
              <a:rPr lang="en-US" b="1" dirty="0">
                <a:solidFill>
                  <a:srgbClr val="004EA8"/>
                </a:solidFill>
                <a:latin typeface="Arial" charset="0"/>
                <a:ea typeface="Arial" charset="0"/>
                <a:cs typeface="Arial" charset="0"/>
                <a:hlinkClick r:id="rId5"/>
              </a:rPr>
              <a:t>www.standard.com/retirement</a:t>
            </a:r>
            <a:r>
              <a:rPr lang="en-US" dirty="0">
                <a:solidFill>
                  <a:srgbClr val="004EA8"/>
                </a:solidFill>
                <a:latin typeface="Arial" charset="0"/>
                <a:ea typeface="Arial" charset="0"/>
                <a:cs typeface="Arial" charset="0"/>
              </a:rPr>
              <a:t>to see your Retirement Readiness Snapshot.</a:t>
            </a:r>
            <a:endParaRPr lang="en-US"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29804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96808-270B-26A6-564B-FEE15094E9F5}"/>
              </a:ext>
              <a:ext uri="{C183D7F6-B498-43B3-948B-1728B52AA6E4}">
                <adec:decorative xmlns:adec="http://schemas.microsoft.com/office/drawing/2017/decorative" val="1"/>
              </a:ext>
            </a:extLst>
          </p:cNvPr>
          <p:cNvSpPr>
            <a:spLocks noGrp="1"/>
          </p:cNvSpPr>
          <p:nvPr>
            <p:ph type="title" idx="4294967295"/>
          </p:nvPr>
        </p:nvSpPr>
        <p:spPr>
          <a:xfrm>
            <a:off x="759416" y="-449451"/>
            <a:ext cx="7755933" cy="449451"/>
          </a:xfrm>
        </p:spPr>
        <p:txBody>
          <a:bodyPr vert="horz" lIns="91440" tIns="45720" rIns="91440" bIns="45720" rtlCol="0" anchor="b">
            <a:normAutofit fontScale="90000"/>
          </a:bodyPr>
          <a:lstStyle/>
          <a:p>
            <a:r>
              <a:rPr lang="en-US" dirty="0"/>
              <a:t>Conclusion</a:t>
            </a:r>
          </a:p>
        </p:txBody>
      </p:sp>
      <p:pic>
        <p:nvPicPr>
          <p:cNvPr id="7" name="Picture 6" descr="The Standard Logo">
            <a:extLst>
              <a:ext uri="{FF2B5EF4-FFF2-40B4-BE49-F238E27FC236}">
                <a16:creationId xmlns:a16="http://schemas.microsoft.com/office/drawing/2014/main" id="{3011852C-E08E-454D-825D-F09B4E7876EA}"/>
              </a:ext>
            </a:extLst>
          </p:cNvPr>
          <p:cNvPicPr>
            <a:picLocks noChangeAspect="1"/>
          </p:cNvPicPr>
          <p:nvPr/>
        </p:nvPicPr>
        <p:blipFill>
          <a:blip r:embed="rId4"/>
          <a:stretch>
            <a:fillRect/>
          </a:stretch>
        </p:blipFill>
        <p:spPr>
          <a:xfrm>
            <a:off x="3273625" y="347526"/>
            <a:ext cx="2797989" cy="2056241"/>
          </a:xfrm>
          <a:prstGeom prst="rect">
            <a:avLst/>
          </a:prstGeom>
        </p:spPr>
      </p:pic>
      <p:sp>
        <p:nvSpPr>
          <p:cNvPr id="5" name="TextBox 4">
            <a:extLst>
              <a:ext uri="{FF2B5EF4-FFF2-40B4-BE49-F238E27FC236}">
                <a16:creationId xmlns:a16="http://schemas.microsoft.com/office/drawing/2014/main" id="{9CFA8EE8-BF11-43BB-87DD-3EED11791B56}"/>
              </a:ext>
            </a:extLst>
          </p:cNvPr>
          <p:cNvSpPr txBox="1"/>
          <p:nvPr/>
        </p:nvSpPr>
        <p:spPr>
          <a:xfrm>
            <a:off x="368844" y="2649289"/>
            <a:ext cx="8607552" cy="4211089"/>
          </a:xfrm>
          <a:prstGeom prst="rect">
            <a:avLst/>
          </a:prstGeom>
          <a:noFill/>
        </p:spPr>
        <p:txBody>
          <a:bodyPr wrap="square" rtlCol="0">
            <a:spAutoFit/>
          </a:bodyPr>
          <a:lstStyle/>
          <a:p>
            <a:pPr>
              <a:lnSpc>
                <a:spcPct val="109000"/>
              </a:lnSpc>
              <a:spcAft>
                <a:spcPts val="1500"/>
              </a:spcAft>
            </a:pPr>
            <a:r>
              <a:rPr lang="en-US" sz="1600" dirty="0">
                <a:latin typeface="Arial" panose="020B0604020202020204" pitchFamily="34" charset="0"/>
                <a:cs typeface="Arial" panose="020B0604020202020204" pitchFamily="34" charset="0"/>
              </a:rPr>
              <a:t>For educational purposes only. Nothing in this presentation should be considered investment advice.</a:t>
            </a:r>
          </a:p>
          <a:p>
            <a:pPr>
              <a:lnSpc>
                <a:spcPct val="109000"/>
              </a:lnSpc>
              <a:spcAft>
                <a:spcPts val="1500"/>
              </a:spcAft>
            </a:pPr>
            <a:r>
              <a:rPr lang="en-US" sz="1600" dirty="0">
                <a:latin typeface="Arial" panose="020B0604020202020204" pitchFamily="34" charset="0"/>
                <a:cs typeface="Arial" panose="020B0604020202020204" pitchFamily="34" charset="0"/>
              </a:rPr>
              <a:t>Employers and plan participants should carefully consider the investment objectives, risks, charges 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a:p>
            <a:pPr>
              <a:lnSpc>
                <a:spcPct val="109000"/>
              </a:lnSpc>
              <a:spcAft>
                <a:spcPts val="1500"/>
              </a:spcAft>
            </a:pPr>
            <a:r>
              <a:rPr lang="en-US" sz="1200" dirty="0">
                <a:effectLst/>
                <a:latin typeface="Arial" panose="020B0604020202020204" pitchFamily="34" charset="0"/>
                <a:cs typeface="Arial" panose="020B0604020202020204" pitchFamily="34" charset="0"/>
              </a:rPr>
              <a:t>The Standard is the marketing name for StanCorp Financial Group, Inc., and its subsidiaries. 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adviser. StanCorp Equities, Inc., Standard Insurance Company, Standard Retirement Services, Inc., and StanCorp Investment Advisers, Inc., are subsidiaries of StanCorp Financial Group, Inc., and all are Oregon corporations.</a:t>
            </a:r>
            <a:endParaRPr lang="en-US" sz="1200" b="1" dirty="0">
              <a:latin typeface="Arial" panose="020B0604020202020204" pitchFamily="34" charset="0"/>
              <a:ea typeface="Arial" charset="0"/>
              <a:cs typeface="Arial" panose="020B0604020202020204" pitchFamily="34" charset="0"/>
            </a:endParaRPr>
          </a:p>
          <a:p>
            <a:pPr>
              <a:lnSpc>
                <a:spcPct val="109000"/>
              </a:lnSpc>
            </a:pPr>
            <a:r>
              <a:rPr lang="mr-IN" sz="1000" dirty="0">
                <a:latin typeface="Arial" panose="020B0604020202020204" pitchFamily="34" charset="0"/>
                <a:ea typeface="Arial" charset="0"/>
                <a:cs typeface="Arial" charset="0"/>
              </a:rPr>
              <a:t>RP</a:t>
            </a:r>
            <a:r>
              <a:rPr lang="mr-IN" sz="1000" b="1" dirty="0">
                <a:latin typeface="Arial" panose="020B0604020202020204" pitchFamily="34" charset="0"/>
                <a:ea typeface="Arial" charset="0"/>
                <a:cs typeface="Arial" charset="0"/>
              </a:rPr>
              <a:t> 19356</a:t>
            </a:r>
            <a:endParaRPr lang="en-US" sz="1100" dirty="0">
              <a:latin typeface="Arial" panose="020B0604020202020204" pitchFamily="34" charset="0"/>
              <a:ea typeface="Arial" charset="0"/>
              <a:cs typeface="Arial" panose="020B0604020202020204" pitchFamily="34" charset="0"/>
            </a:endParaRPr>
          </a:p>
        </p:txBody>
      </p:sp>
      <p:sp>
        <p:nvSpPr>
          <p:cNvPr id="2" name="TextBox 1">
            <a:extLst>
              <a:ext uri="{FF2B5EF4-FFF2-40B4-BE49-F238E27FC236}">
                <a16:creationId xmlns:a16="http://schemas.microsoft.com/office/drawing/2014/main" id="{28D1B3C1-8F73-49A0-A6A3-09227BCFFC65}"/>
              </a:ext>
              <a:ext uri="{C183D7F6-B498-43B3-948B-1728B52AA6E4}">
                <adec:decorative xmlns:adec="http://schemas.microsoft.com/office/drawing/2017/decorative" val="1"/>
              </a:ext>
            </a:extLst>
          </p:cNvPr>
          <p:cNvSpPr txBox="1"/>
          <p:nvPr/>
        </p:nvSpPr>
        <p:spPr>
          <a:xfrm>
            <a:off x="7280331" y="6434941"/>
            <a:ext cx="1696065"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(8/21)</a:t>
            </a:r>
          </a:p>
        </p:txBody>
      </p:sp>
    </p:spTree>
    <p:custDataLst>
      <p:tags r:id="rId1"/>
    </p:custDataLst>
    <p:extLst>
      <p:ext uri="{BB962C8B-B14F-4D97-AF65-F5344CB8AC3E}">
        <p14:creationId xmlns:p14="http://schemas.microsoft.com/office/powerpoint/2010/main" val="41658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85058" y="307224"/>
            <a:ext cx="7033341" cy="14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Why Aren’t We Saving </a:t>
            </a:r>
            <a:b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b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for Retirement?</a:t>
            </a:r>
          </a:p>
        </p:txBody>
      </p:sp>
      <p:pic>
        <p:nvPicPr>
          <p:cNvPr id="32" name="Picture 3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0593" t="10222" r="41382" b="71852"/>
          <a:stretch/>
        </p:blipFill>
        <p:spPr>
          <a:xfrm>
            <a:off x="539075" y="1939911"/>
            <a:ext cx="3236729" cy="1563483"/>
          </a:xfrm>
          <a:prstGeom prst="rect">
            <a:avLst/>
          </a:prstGeom>
        </p:spPr>
      </p:pic>
      <p:sp>
        <p:nvSpPr>
          <p:cNvPr id="33" name="Rounded Rectangle 32"/>
          <p:cNvSpPr/>
          <p:nvPr/>
        </p:nvSpPr>
        <p:spPr>
          <a:xfrm>
            <a:off x="539075" y="2016753"/>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400" dirty="0">
                <a:solidFill>
                  <a:schemeClr val="bg1"/>
                </a:solidFill>
                <a:latin typeface="Arial" charset="0"/>
                <a:ea typeface="Arial" charset="0"/>
                <a:cs typeface="Arial" charset="0"/>
              </a:rPr>
              <a:t>It’s too hard to get started.</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0764" t="69433" r="32664" b="12641"/>
          <a:stretch/>
        </p:blipFill>
        <p:spPr>
          <a:xfrm>
            <a:off x="187683" y="3981139"/>
            <a:ext cx="4905162" cy="1723656"/>
          </a:xfrm>
          <a:prstGeom prst="rect">
            <a:avLst/>
          </a:prstGeom>
        </p:spPr>
      </p:pic>
      <p:sp>
        <p:nvSpPr>
          <p:cNvPr id="36" name="Rounded Rectangle 35"/>
          <p:cNvSpPr/>
          <p:nvPr/>
        </p:nvSpPr>
        <p:spPr>
          <a:xfrm>
            <a:off x="313775" y="4140247"/>
            <a:ext cx="465297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400" dirty="0">
                <a:solidFill>
                  <a:schemeClr val="bg1"/>
                </a:solidFill>
                <a:latin typeface="Arial" charset="0"/>
                <a:ea typeface="Arial" charset="0"/>
                <a:cs typeface="Arial" charset="0"/>
              </a:rPr>
              <a:t>I'm hoping I'll be fine on my Social Security benefits.</a:t>
            </a:r>
          </a:p>
        </p:txBody>
      </p:sp>
      <p:pic>
        <p:nvPicPr>
          <p:cNvPr id="41" name="Picture 40">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5290" t="50984" r="16685" b="31090"/>
          <a:stretch/>
        </p:blipFill>
        <p:spPr>
          <a:xfrm>
            <a:off x="5219082" y="1126198"/>
            <a:ext cx="3236729" cy="1563483"/>
          </a:xfrm>
          <a:prstGeom prst="rect">
            <a:avLst/>
          </a:prstGeom>
        </p:spPr>
      </p:pic>
      <p:pic>
        <p:nvPicPr>
          <p:cNvPr id="38" name="Picture 37">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9437" t="28860" r="17181" b="51637"/>
          <a:stretch/>
        </p:blipFill>
        <p:spPr>
          <a:xfrm>
            <a:off x="5137988" y="4205731"/>
            <a:ext cx="3597785" cy="1701025"/>
          </a:xfrm>
          <a:prstGeom prst="rect">
            <a:avLst/>
          </a:prstGeom>
        </p:spPr>
      </p:pic>
      <p:sp>
        <p:nvSpPr>
          <p:cNvPr id="42" name="Rounded Rectangle 41"/>
          <p:cNvSpPr/>
          <p:nvPr/>
        </p:nvSpPr>
        <p:spPr>
          <a:xfrm>
            <a:off x="5137988" y="1200865"/>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400" dirty="0">
                <a:solidFill>
                  <a:schemeClr val="bg1"/>
                </a:solidFill>
                <a:latin typeface="Arial" charset="0"/>
                <a:ea typeface="Arial" charset="0"/>
                <a:cs typeface="Arial" charset="0"/>
              </a:rPr>
              <a:t>I don’t know how </a:t>
            </a: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much to save.</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0764" t="69433" r="32664" b="12641"/>
          <a:stretch/>
        </p:blipFill>
        <p:spPr>
          <a:xfrm flipH="1">
            <a:off x="3640444" y="2597048"/>
            <a:ext cx="4294674" cy="1509133"/>
          </a:xfrm>
          <a:prstGeom prst="rect">
            <a:avLst/>
          </a:prstGeom>
        </p:spPr>
      </p:pic>
      <p:sp>
        <p:nvSpPr>
          <p:cNvPr id="18" name="Rounded Rectangle 17"/>
          <p:cNvSpPr/>
          <p:nvPr/>
        </p:nvSpPr>
        <p:spPr>
          <a:xfrm>
            <a:off x="3919710" y="2696598"/>
            <a:ext cx="3785742" cy="107782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400" dirty="0">
                <a:solidFill>
                  <a:schemeClr val="bg1"/>
                </a:solidFill>
                <a:latin typeface="Arial" charset="0"/>
                <a:ea typeface="Arial" charset="0"/>
                <a:cs typeface="Arial" charset="0"/>
              </a:rPr>
              <a:t>I'm close to retiring. It's too late to start saving.</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39" name="Rounded Rectangle 38"/>
          <p:cNvSpPr/>
          <p:nvPr/>
        </p:nvSpPr>
        <p:spPr>
          <a:xfrm>
            <a:off x="5237422" y="4294740"/>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400" dirty="0">
                <a:latin typeface="Arial" charset="0"/>
                <a:ea typeface="Arial" charset="0"/>
                <a:cs typeface="Arial" charset="0"/>
              </a:rPr>
              <a:t>Retirement is still </a:t>
            </a:r>
            <a:br>
              <a:rPr lang="en-US" sz="2400" dirty="0">
                <a:latin typeface="Arial" charset="0"/>
                <a:ea typeface="Arial" charset="0"/>
                <a:cs typeface="Arial" charset="0"/>
              </a:rPr>
            </a:br>
            <a:r>
              <a:rPr lang="en-US" sz="2400" dirty="0">
                <a:latin typeface="Arial" charset="0"/>
                <a:ea typeface="Arial" charset="0"/>
                <a:cs typeface="Arial" charset="0"/>
              </a:rPr>
              <a:t>a long ways off.</a:t>
            </a:r>
          </a:p>
        </p:txBody>
      </p:sp>
    </p:spTree>
    <p:custDataLst>
      <p:tags r:id="rId1"/>
    </p:custDataLst>
    <p:extLst>
      <p:ext uri="{BB962C8B-B14F-4D97-AF65-F5344CB8AC3E}">
        <p14:creationId xmlns:p14="http://schemas.microsoft.com/office/powerpoint/2010/main" val="70657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79543"/>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Reasons to Save</a:t>
            </a:r>
          </a:p>
        </p:txBody>
      </p:sp>
      <p:sp>
        <p:nvSpPr>
          <p:cNvPr id="10" name="Rectangle 9">
            <a:extLst>
              <a:ext uri="{C183D7F6-B498-43B3-948B-1728B52AA6E4}">
                <adec:decorative xmlns:adec="http://schemas.microsoft.com/office/drawing/2017/decorative" val="1"/>
              </a:ext>
            </a:extLst>
          </p:cNvPr>
          <p:cNvSpPr/>
          <p:nvPr/>
        </p:nvSpPr>
        <p:spPr>
          <a:xfrm>
            <a:off x="-1106051" y="405516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C183D7F6-B498-43B3-948B-1728B52AA6E4}">
                <adec:decorative xmlns:adec="http://schemas.microsoft.com/office/drawing/2017/decorative" val="1"/>
              </a:ext>
            </a:extLst>
          </p:cNvPr>
          <p:cNvCxnSpPr/>
          <p:nvPr/>
        </p:nvCxnSpPr>
        <p:spPr>
          <a:xfrm flipV="1">
            <a:off x="-1288599" y="427626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7852" y="2006636"/>
            <a:ext cx="1896673"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to Live On</a:t>
            </a:r>
          </a:p>
        </p:txBody>
      </p:sp>
      <p:sp>
        <p:nvSpPr>
          <p:cNvPr id="16" name="TextBox 15"/>
          <p:cNvSpPr txBox="1"/>
          <p:nvPr/>
        </p:nvSpPr>
        <p:spPr>
          <a:xfrm>
            <a:off x="3934823" y="1966707"/>
            <a:ext cx="1598515"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for Fun</a:t>
            </a:r>
          </a:p>
        </p:txBody>
      </p:sp>
      <p:sp>
        <p:nvSpPr>
          <p:cNvPr id="17" name="TextBox 16"/>
          <p:cNvSpPr txBox="1"/>
          <p:nvPr/>
        </p:nvSpPr>
        <p:spPr>
          <a:xfrm>
            <a:off x="6593486" y="1732784"/>
            <a:ext cx="1941557" cy="630301"/>
          </a:xfrm>
          <a:prstGeom prst="rect">
            <a:avLst/>
          </a:prstGeom>
          <a:noFill/>
        </p:spPr>
        <p:txBody>
          <a:bodyPr wrap="none" rtlCol="0">
            <a:spAutoFit/>
          </a:bodyPr>
          <a:lstStyle/>
          <a:p>
            <a:pPr algn="ctr">
              <a:lnSpc>
                <a:spcPct val="114000"/>
              </a:lnSpc>
            </a:pPr>
            <a:r>
              <a:rPr lang="en-US" sz="1600" b="1" dirty="0">
                <a:solidFill>
                  <a:srgbClr val="004EA8"/>
                </a:solidFill>
                <a:latin typeface="Arial" charset="0"/>
                <a:ea typeface="Arial" charset="0"/>
                <a:cs typeface="Arial" charset="0"/>
              </a:rPr>
              <a:t>Money for </a:t>
            </a:r>
            <a:br>
              <a:rPr lang="en-US" sz="1600" b="1" dirty="0">
                <a:solidFill>
                  <a:srgbClr val="004EA8"/>
                </a:solidFill>
                <a:latin typeface="Arial" charset="0"/>
                <a:ea typeface="Arial" charset="0"/>
                <a:cs typeface="Arial" charset="0"/>
              </a:rPr>
            </a:br>
            <a:r>
              <a:rPr lang="en-US" sz="1600" b="1" dirty="0">
                <a:solidFill>
                  <a:srgbClr val="004EA8"/>
                </a:solidFill>
                <a:latin typeface="Arial" charset="0"/>
                <a:ea typeface="Arial" charset="0"/>
                <a:cs typeface="Arial" charset="0"/>
              </a:rPr>
              <a:t>Major Purchases  </a:t>
            </a:r>
          </a:p>
        </p:txBody>
      </p:sp>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564" t="21163" r="66414" b="30744"/>
          <a:stretch/>
        </p:blipFill>
        <p:spPr>
          <a:xfrm>
            <a:off x="1307141" y="2586956"/>
            <a:ext cx="1078096" cy="1323230"/>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6653" t="21163" r="38325" b="30744"/>
          <a:stretch/>
        </p:blipFill>
        <p:spPr>
          <a:xfrm>
            <a:off x="4072977" y="2463672"/>
            <a:ext cx="1196217" cy="1468209"/>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441" t="21163" r="11537" b="30744"/>
          <a:stretch/>
        </p:blipFill>
        <p:spPr>
          <a:xfrm>
            <a:off x="6991268" y="2545287"/>
            <a:ext cx="1145994" cy="1406567"/>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651" y="3016614"/>
            <a:ext cx="2260600" cy="1219200"/>
          </a:xfrm>
          <a:prstGeom prst="rect">
            <a:avLst/>
          </a:prstGeom>
        </p:spPr>
      </p:pic>
    </p:spTree>
    <p:custDataLst>
      <p:tags r:id="rId1"/>
    </p:custDataLst>
    <p:extLst>
      <p:ext uri="{BB962C8B-B14F-4D97-AF65-F5344CB8AC3E}">
        <p14:creationId xmlns:p14="http://schemas.microsoft.com/office/powerpoint/2010/main" val="118997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C183D7F6-B498-43B3-948B-1728B52AA6E4}">
                <adec:decorative xmlns:adec="http://schemas.microsoft.com/office/drawing/2017/decorative" val="1"/>
              </a:ext>
            </a:extLst>
          </p:cNvPr>
          <p:cNvSpPr/>
          <p:nvPr/>
        </p:nvSpPr>
        <p:spPr>
          <a:xfrm>
            <a:off x="805379" y="1836414"/>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More Reasons to Save</a:t>
            </a:r>
          </a:p>
        </p:txBody>
      </p:sp>
      <p:sp>
        <p:nvSpPr>
          <p:cNvPr id="2" name="TextBox 1">
            <a:extLst>
              <a:ext uri="{C183D7F6-B498-43B3-948B-1728B52AA6E4}">
                <adec:decorative xmlns:adec="http://schemas.microsoft.com/office/drawing/2017/decorative" val="0"/>
              </a:ext>
            </a:extLst>
          </p:cNvPr>
          <p:cNvSpPr txBox="1"/>
          <p:nvPr/>
        </p:nvSpPr>
        <p:spPr>
          <a:xfrm>
            <a:off x="821136" y="2245285"/>
            <a:ext cx="1734770" cy="1015663"/>
          </a:xfrm>
          <a:prstGeom prst="rect">
            <a:avLst/>
          </a:prstGeom>
          <a:noFill/>
        </p:spPr>
        <p:txBody>
          <a:bodyPr wrap="none" rtlCol="0">
            <a:spAutoFit/>
          </a:bodyPr>
          <a:lstStyle/>
          <a:p>
            <a:pPr algn="ctr"/>
            <a:r>
              <a:rPr lang="en-US" sz="2000" b="1" dirty="0">
                <a:solidFill>
                  <a:schemeClr val="bg1"/>
                </a:solidFill>
                <a:latin typeface="Arial" charset="0"/>
                <a:ea typeface="Arial" charset="0"/>
                <a:cs typeface="Arial" charset="0"/>
              </a:rPr>
              <a:t>May rise by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almost 5.5%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a year</a:t>
            </a:r>
          </a:p>
        </p:txBody>
      </p:sp>
      <p:sp>
        <p:nvSpPr>
          <p:cNvPr id="24" name="TextBox 23"/>
          <p:cNvSpPr txBox="1"/>
          <p:nvPr/>
        </p:nvSpPr>
        <p:spPr>
          <a:xfrm>
            <a:off x="701870" y="4021880"/>
            <a:ext cx="1896673" cy="461665"/>
          </a:xfrm>
          <a:prstGeom prst="rect">
            <a:avLst/>
          </a:prstGeom>
          <a:noFill/>
        </p:spPr>
        <p:txBody>
          <a:bodyPr wrap="none" rtlCol="0">
            <a:spAutoFit/>
          </a:bodyPr>
          <a:lstStyle/>
          <a:p>
            <a:r>
              <a:rPr lang="en-US" sz="2400" b="1" dirty="0">
                <a:solidFill>
                  <a:srgbClr val="004EA8"/>
                </a:solidFill>
                <a:latin typeface="Arial" charset="0"/>
                <a:ea typeface="Arial" charset="0"/>
                <a:cs typeface="Arial" charset="0"/>
              </a:rPr>
              <a:t>Health Care</a:t>
            </a:r>
          </a:p>
        </p:txBody>
      </p:sp>
      <p:sp>
        <p:nvSpPr>
          <p:cNvPr id="16" name="Oval 15">
            <a:extLst>
              <a:ext uri="{C183D7F6-B498-43B3-948B-1728B52AA6E4}">
                <adec:decorative xmlns:adec="http://schemas.microsoft.com/office/drawing/2017/decorative" val="1"/>
              </a:ext>
            </a:extLst>
          </p:cNvPr>
          <p:cNvSpPr/>
          <p:nvPr/>
        </p:nvSpPr>
        <p:spPr>
          <a:xfrm>
            <a:off x="805379" y="1849789"/>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799585" y="2339143"/>
            <a:ext cx="1462516" cy="707886"/>
          </a:xfrm>
          <a:prstGeom prst="rect">
            <a:avLst/>
          </a:prstGeom>
          <a:noFill/>
        </p:spPr>
        <p:txBody>
          <a:bodyPr wrap="none" rtlCol="0">
            <a:spAutoFit/>
          </a:bodyPr>
          <a:lstStyle/>
          <a:p>
            <a:pPr algn="ctr"/>
            <a:r>
              <a:rPr lang="en-US" sz="2000" b="1" dirty="0">
                <a:solidFill>
                  <a:schemeClr val="bg1"/>
                </a:solidFill>
                <a:latin typeface="Arial" charset="0"/>
                <a:ea typeface="Arial" charset="0"/>
                <a:cs typeface="Arial" charset="0"/>
              </a:rPr>
              <a:t> Averages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3% a year</a:t>
            </a:r>
          </a:p>
        </p:txBody>
      </p:sp>
      <p:sp>
        <p:nvSpPr>
          <p:cNvPr id="26" name="TextBox 25"/>
          <p:cNvSpPr txBox="1"/>
          <p:nvPr/>
        </p:nvSpPr>
        <p:spPr>
          <a:xfrm>
            <a:off x="3847603" y="4021879"/>
            <a:ext cx="1378904" cy="461665"/>
          </a:xfrm>
          <a:prstGeom prst="rect">
            <a:avLst/>
          </a:prstGeom>
          <a:noFill/>
        </p:spPr>
        <p:txBody>
          <a:bodyPr wrap="none" rtlCol="0">
            <a:spAutoFit/>
          </a:bodyPr>
          <a:lstStyle/>
          <a:p>
            <a:r>
              <a:rPr lang="en-US" sz="2400" b="1" dirty="0">
                <a:solidFill>
                  <a:srgbClr val="004EA8"/>
                </a:solidFill>
                <a:latin typeface="Arial" charset="0"/>
                <a:ea typeface="Arial" charset="0"/>
                <a:cs typeface="Arial" charset="0"/>
              </a:rPr>
              <a:t>Inflation</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6694" t="37531" r="33369" b="25133"/>
          <a:stretch/>
        </p:blipFill>
        <p:spPr>
          <a:xfrm>
            <a:off x="905296" y="2213870"/>
            <a:ext cx="1279731" cy="1001649"/>
          </a:xfrm>
          <a:prstGeom prst="rect">
            <a:avLst/>
          </a:prstGeom>
          <a:noFill/>
          <a:ln>
            <a:noFill/>
          </a:ln>
        </p:spPr>
      </p:pic>
      <p:sp>
        <p:nvSpPr>
          <p:cNvPr id="33" name="Oval 32">
            <a:extLst>
              <a:ext uri="{C183D7F6-B498-43B3-948B-1728B52AA6E4}">
                <adec:decorative xmlns:adec="http://schemas.microsoft.com/office/drawing/2017/decorative" val="1"/>
              </a:ext>
            </a:extLst>
          </p:cNvPr>
          <p:cNvSpPr/>
          <p:nvPr/>
        </p:nvSpPr>
        <p:spPr>
          <a:xfrm>
            <a:off x="6460265" y="1849789"/>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C183D7F6-B498-43B3-948B-1728B52AA6E4}">
                <adec:decorative xmlns:adec="http://schemas.microsoft.com/office/drawing/2017/decorative" val="0"/>
              </a:ext>
            </a:extLst>
          </p:cNvPr>
          <p:cNvSpPr txBox="1"/>
          <p:nvPr/>
        </p:nvSpPr>
        <p:spPr>
          <a:xfrm>
            <a:off x="6617888" y="2098617"/>
            <a:ext cx="1451038" cy="1323439"/>
          </a:xfrm>
          <a:prstGeom prst="rect">
            <a:avLst/>
          </a:prstGeom>
          <a:noFill/>
        </p:spPr>
        <p:txBody>
          <a:bodyPr wrap="none" rtlCol="0">
            <a:spAutoFit/>
          </a:bodyPr>
          <a:lstStyle/>
          <a:p>
            <a:pPr algn="ctr"/>
            <a:r>
              <a:rPr lang="en-US" sz="2000" b="1" dirty="0">
                <a:solidFill>
                  <a:schemeClr val="bg1"/>
                </a:solidFill>
                <a:latin typeface="Arial" charset="0"/>
                <a:ea typeface="Arial" charset="0"/>
                <a:cs typeface="Arial" charset="0"/>
              </a:rPr>
              <a:t>Replaces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only 40%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of current </a:t>
            </a:r>
            <a:br>
              <a:rPr lang="en-US" sz="2000" b="1" dirty="0">
                <a:solidFill>
                  <a:schemeClr val="bg1"/>
                </a:solidFill>
                <a:latin typeface="Arial" charset="0"/>
                <a:ea typeface="Arial" charset="0"/>
                <a:cs typeface="Arial" charset="0"/>
              </a:rPr>
            </a:br>
            <a:r>
              <a:rPr lang="en-US" sz="2000" b="1" dirty="0">
                <a:solidFill>
                  <a:schemeClr val="bg1"/>
                </a:solidFill>
                <a:latin typeface="Arial" charset="0"/>
                <a:ea typeface="Arial" charset="0"/>
                <a:cs typeface="Arial" charset="0"/>
              </a:rPr>
              <a:t>salary</a:t>
            </a:r>
          </a:p>
        </p:txBody>
      </p:sp>
      <p:sp>
        <p:nvSpPr>
          <p:cNvPr id="36" name="Oval 35">
            <a:extLst>
              <a:ext uri="{C183D7F6-B498-43B3-948B-1728B52AA6E4}">
                <adec:decorative xmlns:adec="http://schemas.microsoft.com/office/drawing/2017/decorative" val="1"/>
              </a:ext>
            </a:extLst>
          </p:cNvPr>
          <p:cNvSpPr/>
          <p:nvPr/>
        </p:nvSpPr>
        <p:spPr>
          <a:xfrm>
            <a:off x="3667579" y="1850760"/>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C183D7F6-B498-43B3-948B-1728B52AA6E4}">
                <adec:decorative xmlns:adec="http://schemas.microsoft.com/office/drawing/2017/decorative" val="1"/>
              </a:ext>
            </a:extLst>
          </p:cNvPr>
          <p:cNvSpPr/>
          <p:nvPr/>
        </p:nvSpPr>
        <p:spPr>
          <a:xfrm>
            <a:off x="3667579" y="1852073"/>
            <a:ext cx="1689654" cy="1689654"/>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1791" t="37531" r="-1728" b="25133"/>
          <a:stretch/>
        </p:blipFill>
        <p:spPr>
          <a:xfrm>
            <a:off x="3745472" y="2106189"/>
            <a:ext cx="1469401" cy="1150104"/>
          </a:xfrm>
          <a:prstGeom prst="rect">
            <a:avLst/>
          </a:prstGeom>
          <a:noFill/>
        </p:spPr>
      </p:pic>
      <p:sp>
        <p:nvSpPr>
          <p:cNvPr id="39" name="Oval 38">
            <a:extLst>
              <a:ext uri="{C183D7F6-B498-43B3-948B-1728B52AA6E4}">
                <adec:decorative xmlns:adec="http://schemas.microsoft.com/office/drawing/2017/decorative" val="1"/>
              </a:ext>
            </a:extLst>
          </p:cNvPr>
          <p:cNvSpPr/>
          <p:nvPr/>
        </p:nvSpPr>
        <p:spPr>
          <a:xfrm>
            <a:off x="6460266" y="1850759"/>
            <a:ext cx="1689654" cy="1689654"/>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B948"/>
              </a:solidFill>
            </a:endParaRPr>
          </a:p>
        </p:txBody>
      </p:sp>
      <p:pic>
        <p:nvPicPr>
          <p:cNvPr id="40" name="Picture 3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37531" r="70063" b="25133"/>
          <a:stretch/>
        </p:blipFill>
        <p:spPr>
          <a:xfrm>
            <a:off x="6632695" y="2170854"/>
            <a:ext cx="1279732" cy="1001649"/>
          </a:xfrm>
          <a:prstGeom prst="rect">
            <a:avLst/>
          </a:prstGeom>
          <a:noFill/>
          <a:ln>
            <a:noFill/>
          </a:ln>
        </p:spPr>
      </p:pic>
      <p:sp>
        <p:nvSpPr>
          <p:cNvPr id="25" name="TextBox 24"/>
          <p:cNvSpPr txBox="1"/>
          <p:nvPr/>
        </p:nvSpPr>
        <p:spPr>
          <a:xfrm>
            <a:off x="6090171" y="3926871"/>
            <a:ext cx="2475357" cy="899157"/>
          </a:xfrm>
          <a:prstGeom prst="rect">
            <a:avLst/>
          </a:prstGeom>
          <a:noFill/>
        </p:spPr>
        <p:txBody>
          <a:bodyPr wrap="none" rtlCol="0">
            <a:spAutoFit/>
          </a:bodyPr>
          <a:lstStyle/>
          <a:p>
            <a:pPr algn="ctr">
              <a:lnSpc>
                <a:spcPct val="114000"/>
              </a:lnSpc>
            </a:pPr>
            <a:r>
              <a:rPr lang="en-US" sz="2400" b="1" dirty="0">
                <a:solidFill>
                  <a:srgbClr val="004EA8"/>
                </a:solidFill>
                <a:latin typeface="Arial" charset="0"/>
                <a:ea typeface="Arial" charset="0"/>
                <a:cs typeface="Arial" charset="0"/>
              </a:rPr>
              <a:t>Social Security </a:t>
            </a:r>
            <a:br>
              <a:rPr lang="en-US" sz="2400" b="1" dirty="0">
                <a:solidFill>
                  <a:srgbClr val="004EA8"/>
                </a:solidFill>
                <a:latin typeface="Arial" charset="0"/>
                <a:ea typeface="Arial" charset="0"/>
                <a:cs typeface="Arial" charset="0"/>
              </a:rPr>
            </a:br>
            <a:r>
              <a:rPr lang="en-US" sz="2400" b="1" dirty="0">
                <a:solidFill>
                  <a:srgbClr val="004EA8"/>
                </a:solidFill>
                <a:latin typeface="Arial" charset="0"/>
                <a:ea typeface="Arial" charset="0"/>
                <a:cs typeface="Arial" charset="0"/>
              </a:rPr>
              <a:t>Benefits</a:t>
            </a:r>
          </a:p>
        </p:txBody>
      </p:sp>
    </p:spTree>
    <p:custDataLst>
      <p:tags r:id="rId1"/>
    </p:custDataLst>
    <p:extLst>
      <p:ext uri="{BB962C8B-B14F-4D97-AF65-F5344CB8AC3E}">
        <p14:creationId xmlns:p14="http://schemas.microsoft.com/office/powerpoint/2010/main" val="103691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2" y="279400"/>
            <a:ext cx="8250237" cy="711200"/>
          </a:xfrm>
        </p:spPr>
        <p:txBody>
          <a:bodyPr>
            <a:normAutofit/>
          </a:bodyPr>
          <a:lstStyle/>
          <a:p>
            <a:r>
              <a:rPr lang="en-US" sz="4000" dirty="0">
                <a:solidFill>
                  <a:srgbClr val="004EA8"/>
                </a:solidFill>
                <a:latin typeface="Arial" charset="0"/>
                <a:ea typeface="Arial" charset="0"/>
                <a:cs typeface="Arial" charset="0"/>
              </a:rPr>
              <a:t>Why Join Your Plan</a:t>
            </a:r>
          </a:p>
        </p:txBody>
      </p:sp>
      <p:sp>
        <p:nvSpPr>
          <p:cNvPr id="12" name="TextBox 11"/>
          <p:cNvSpPr txBox="1"/>
          <p:nvPr/>
        </p:nvSpPr>
        <p:spPr>
          <a:xfrm>
            <a:off x="1751166" y="3077077"/>
            <a:ext cx="1313180"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Automatic</a:t>
            </a:r>
            <a:br>
              <a:rPr lang="en-US" b="1" dirty="0">
                <a:latin typeface="Arial" charset="0"/>
                <a:ea typeface="Arial" charset="0"/>
                <a:cs typeface="Arial" charset="0"/>
              </a:rPr>
            </a:br>
            <a:r>
              <a:rPr lang="en-US" b="1" dirty="0">
                <a:latin typeface="Arial" charset="0"/>
                <a:ea typeface="Arial" charset="0"/>
                <a:cs typeface="Arial" charset="0"/>
              </a:rPr>
              <a:t>Savings</a:t>
            </a:r>
          </a:p>
        </p:txBody>
      </p:sp>
      <p:sp>
        <p:nvSpPr>
          <p:cNvPr id="13" name="TextBox 12"/>
          <p:cNvSpPr txBox="1"/>
          <p:nvPr/>
        </p:nvSpPr>
        <p:spPr>
          <a:xfrm>
            <a:off x="3707892" y="3077077"/>
            <a:ext cx="1492716"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Tax</a:t>
            </a:r>
            <a:br>
              <a:rPr lang="en-US" b="1" dirty="0">
                <a:latin typeface="Arial" charset="0"/>
                <a:ea typeface="Arial" charset="0"/>
                <a:cs typeface="Arial" charset="0"/>
              </a:rPr>
            </a:br>
            <a:r>
              <a:rPr lang="en-US" b="1" dirty="0">
                <a:latin typeface="Arial" charset="0"/>
                <a:ea typeface="Arial" charset="0"/>
                <a:cs typeface="Arial" charset="0"/>
              </a:rPr>
              <a:t>Advantages</a:t>
            </a:r>
          </a:p>
        </p:txBody>
      </p:sp>
      <p:sp>
        <p:nvSpPr>
          <p:cNvPr id="15" name="TextBox 14"/>
          <p:cNvSpPr txBox="1"/>
          <p:nvPr/>
        </p:nvSpPr>
        <p:spPr>
          <a:xfrm>
            <a:off x="5806944" y="3077077"/>
            <a:ext cx="1402948"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Investment</a:t>
            </a:r>
            <a:br>
              <a:rPr lang="en-US" b="1" dirty="0">
                <a:latin typeface="Arial" charset="0"/>
                <a:ea typeface="Arial" charset="0"/>
                <a:cs typeface="Arial" charset="0"/>
              </a:rPr>
            </a:br>
            <a:r>
              <a:rPr lang="en-US" b="1" dirty="0">
                <a:latin typeface="Arial" charset="0"/>
                <a:ea typeface="Arial" charset="0"/>
                <a:cs typeface="Arial" charset="0"/>
              </a:rPr>
              <a:t>Options</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a:r>
              <a:rPr lang="en-US" b="1" dirty="0">
                <a:latin typeface="Arial" charset="0"/>
                <a:ea typeface="Arial" charset="0"/>
                <a:cs typeface="Arial" charset="0"/>
              </a:rPr>
              <a:t>Compounding</a:t>
            </a:r>
          </a:p>
        </p:txBody>
      </p:sp>
      <p:sp>
        <p:nvSpPr>
          <p:cNvPr id="18" name="TextBox 17"/>
          <p:cNvSpPr txBox="1"/>
          <p:nvPr/>
        </p:nvSpPr>
        <p:spPr>
          <a:xfrm>
            <a:off x="4815831" y="5584611"/>
            <a:ext cx="1236236" cy="916918"/>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Employer</a:t>
            </a:r>
            <a:br>
              <a:rPr lang="en-US" b="1" dirty="0">
                <a:latin typeface="Arial" charset="0"/>
                <a:ea typeface="Arial" charset="0"/>
                <a:cs typeface="Arial" charset="0"/>
              </a:rPr>
            </a:br>
            <a:r>
              <a:rPr lang="en-US" b="1" dirty="0">
                <a:latin typeface="Arial" charset="0"/>
                <a:ea typeface="Arial" charset="0"/>
                <a:cs typeface="Arial" charset="0"/>
              </a:rPr>
              <a:t>Match</a:t>
            </a:r>
          </a:p>
          <a:p>
            <a:pPr algn="ctr">
              <a:lnSpc>
                <a:spcPct val="114000"/>
              </a:lnSpc>
            </a:pPr>
            <a:r>
              <a:rPr lang="en-US" sz="1200" dirty="0">
                <a:latin typeface="Arial" charset="0"/>
                <a:ea typeface="Arial" charset="0"/>
                <a:cs typeface="Arial" charset="0"/>
              </a:rPr>
              <a:t>(if available)</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951" t="36814" r="73599" b="32159"/>
          <a:stretch/>
        </p:blipFill>
        <p:spPr>
          <a:xfrm>
            <a:off x="1703994" y="1594771"/>
            <a:ext cx="1356258" cy="1257032"/>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2074" t="36814" r="50476" b="32159"/>
          <a:stretch/>
        </p:blipFill>
        <p:spPr>
          <a:xfrm>
            <a:off x="3794766" y="1820045"/>
            <a:ext cx="1356258" cy="125703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3968" t="36814" r="28582" b="32159"/>
          <a:stretch/>
        </p:blipFill>
        <p:spPr>
          <a:xfrm>
            <a:off x="5802790" y="1618165"/>
            <a:ext cx="1356258" cy="1257032"/>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3238" t="36814" r="9312" b="32159"/>
          <a:stretch/>
        </p:blipFill>
        <p:spPr>
          <a:xfrm>
            <a:off x="2598286" y="4309764"/>
            <a:ext cx="1356258" cy="125703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6969" t="9846" r="26759" b="19696"/>
          <a:stretch/>
        </p:blipFill>
        <p:spPr>
          <a:xfrm>
            <a:off x="5029256" y="3600477"/>
            <a:ext cx="1991233" cy="15803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1515590" y="1626518"/>
            <a:ext cx="1672840" cy="1257031"/>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3613604" y="1627755"/>
            <a:ext cx="1672840" cy="125703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4597530" y="4134052"/>
            <a:ext cx="1672840" cy="1257031"/>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5603363" y="1626518"/>
            <a:ext cx="1672840" cy="1257031"/>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2377956" y="4134052"/>
            <a:ext cx="1672840" cy="1257031"/>
          </a:xfrm>
          <a:prstGeom prst="rect">
            <a:avLst/>
          </a:prstGeom>
        </p:spPr>
      </p:pic>
    </p:spTree>
    <p:custDataLst>
      <p:tags r:id="rId1"/>
    </p:custDataLst>
    <p:extLst>
      <p:ext uri="{BB962C8B-B14F-4D97-AF65-F5344CB8AC3E}">
        <p14:creationId xmlns:p14="http://schemas.microsoft.com/office/powerpoint/2010/main" val="128075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2" y="279400"/>
            <a:ext cx="8250237" cy="711200"/>
          </a:xfrm>
        </p:spPr>
        <p:txBody>
          <a:bodyPr>
            <a:normAutofit/>
          </a:bodyPr>
          <a:lstStyle/>
          <a:p>
            <a:r>
              <a:rPr lang="en-US" sz="4000" dirty="0">
                <a:solidFill>
                  <a:srgbClr val="004EA8"/>
                </a:solidFill>
                <a:latin typeface="Arial" charset="0"/>
                <a:ea typeface="Arial" charset="0"/>
                <a:cs typeface="Arial" charset="0"/>
              </a:rPr>
              <a:t>Why Join Your Plan </a:t>
            </a:r>
          </a:p>
        </p:txBody>
      </p:sp>
      <p:sp>
        <p:nvSpPr>
          <p:cNvPr id="12" name="TextBox 11"/>
          <p:cNvSpPr txBox="1"/>
          <p:nvPr/>
        </p:nvSpPr>
        <p:spPr>
          <a:xfrm>
            <a:off x="1751166" y="3077077"/>
            <a:ext cx="1313180"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Automatic</a:t>
            </a:r>
            <a:br>
              <a:rPr lang="en-US" b="1" dirty="0">
                <a:latin typeface="Arial" charset="0"/>
                <a:ea typeface="Arial" charset="0"/>
                <a:cs typeface="Arial" charset="0"/>
              </a:rPr>
            </a:br>
            <a:r>
              <a:rPr lang="en-US" b="1" dirty="0">
                <a:latin typeface="Arial" charset="0"/>
                <a:ea typeface="Arial" charset="0"/>
                <a:cs typeface="Arial" charset="0"/>
              </a:rPr>
              <a:t>Savings</a:t>
            </a:r>
          </a:p>
        </p:txBody>
      </p:sp>
      <p:sp>
        <p:nvSpPr>
          <p:cNvPr id="13" name="TextBox 12"/>
          <p:cNvSpPr txBox="1"/>
          <p:nvPr/>
        </p:nvSpPr>
        <p:spPr>
          <a:xfrm>
            <a:off x="3707892" y="3077077"/>
            <a:ext cx="1492716"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Tax</a:t>
            </a:r>
            <a:br>
              <a:rPr lang="en-US" b="1" dirty="0">
                <a:latin typeface="Arial" charset="0"/>
                <a:ea typeface="Arial" charset="0"/>
                <a:cs typeface="Arial" charset="0"/>
              </a:rPr>
            </a:br>
            <a:r>
              <a:rPr lang="en-US" b="1" dirty="0">
                <a:latin typeface="Arial" charset="0"/>
                <a:ea typeface="Arial" charset="0"/>
                <a:cs typeface="Arial" charset="0"/>
              </a:rPr>
              <a:t>Advantages</a:t>
            </a:r>
          </a:p>
        </p:txBody>
      </p:sp>
      <p:sp>
        <p:nvSpPr>
          <p:cNvPr id="15" name="TextBox 14"/>
          <p:cNvSpPr txBox="1"/>
          <p:nvPr/>
        </p:nvSpPr>
        <p:spPr>
          <a:xfrm>
            <a:off x="5806944" y="3077077"/>
            <a:ext cx="1402948"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Investment</a:t>
            </a:r>
            <a:br>
              <a:rPr lang="en-US" b="1" dirty="0">
                <a:latin typeface="Arial" charset="0"/>
                <a:ea typeface="Arial" charset="0"/>
                <a:cs typeface="Arial" charset="0"/>
              </a:rPr>
            </a:br>
            <a:r>
              <a:rPr lang="en-US" b="1" dirty="0">
                <a:latin typeface="Arial" charset="0"/>
                <a:ea typeface="Arial" charset="0"/>
                <a:cs typeface="Arial" charset="0"/>
              </a:rPr>
              <a:t>Control</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a:r>
              <a:rPr lang="en-US" b="1" dirty="0">
                <a:latin typeface="Arial" charset="0"/>
                <a:ea typeface="Arial" charset="0"/>
                <a:cs typeface="Arial" charset="0"/>
              </a:rPr>
              <a:t>Compounding</a:t>
            </a:r>
          </a:p>
        </p:txBody>
      </p:sp>
      <p:sp>
        <p:nvSpPr>
          <p:cNvPr id="18" name="TextBox 17"/>
          <p:cNvSpPr txBox="1"/>
          <p:nvPr/>
        </p:nvSpPr>
        <p:spPr>
          <a:xfrm>
            <a:off x="4815831" y="5582651"/>
            <a:ext cx="1236236" cy="697563"/>
          </a:xfrm>
          <a:prstGeom prst="rect">
            <a:avLst/>
          </a:prstGeom>
          <a:noFill/>
        </p:spPr>
        <p:txBody>
          <a:bodyPr wrap="none" rtlCol="0">
            <a:spAutoFit/>
          </a:bodyPr>
          <a:lstStyle/>
          <a:p>
            <a:pPr algn="ctr">
              <a:lnSpc>
                <a:spcPct val="114000"/>
              </a:lnSpc>
            </a:pPr>
            <a:r>
              <a:rPr lang="en-US" b="1" dirty="0">
                <a:latin typeface="Arial" charset="0"/>
                <a:ea typeface="Arial" charset="0"/>
                <a:cs typeface="Arial" charset="0"/>
              </a:rPr>
              <a:t>Employer</a:t>
            </a:r>
            <a:br>
              <a:rPr lang="en-US" b="1" dirty="0">
                <a:latin typeface="Arial" charset="0"/>
                <a:ea typeface="Arial" charset="0"/>
                <a:cs typeface="Arial" charset="0"/>
              </a:rPr>
            </a:br>
            <a:r>
              <a:rPr lang="en-US" b="1" dirty="0">
                <a:latin typeface="Arial" charset="0"/>
                <a:ea typeface="Arial" charset="0"/>
                <a:cs typeface="Arial" charset="0"/>
              </a:rPr>
              <a:t>Match</a:t>
            </a:r>
          </a:p>
        </p:txBody>
      </p:sp>
    </p:spTree>
    <p:custDataLst>
      <p:tags r:id="rId1"/>
    </p:custDataLst>
    <p:extLst>
      <p:ext uri="{BB962C8B-B14F-4D97-AF65-F5344CB8AC3E}">
        <p14:creationId xmlns:p14="http://schemas.microsoft.com/office/powerpoint/2010/main" val="57654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35914-A190-B7DB-A257-5BD5BE70032D}"/>
              </a:ext>
              <a:ext uri="{C183D7F6-B498-43B3-948B-1728B52AA6E4}">
                <adec:decorative xmlns:adec="http://schemas.microsoft.com/office/drawing/2017/decorative" val="1"/>
              </a:ext>
            </a:extLst>
          </p:cNvPr>
          <p:cNvSpPr>
            <a:spLocks noGrp="1"/>
          </p:cNvSpPr>
          <p:nvPr>
            <p:ph type="title" idx="4294967295"/>
          </p:nvPr>
        </p:nvSpPr>
        <p:spPr>
          <a:xfrm>
            <a:off x="628650" y="-558253"/>
            <a:ext cx="7886700" cy="558254"/>
          </a:xfrm>
        </p:spPr>
        <p:txBody>
          <a:bodyPr vert="horz" lIns="91440" tIns="45720" rIns="91440" bIns="45720" rtlCol="0" anchor="b">
            <a:normAutofit fontScale="90000"/>
          </a:bodyPr>
          <a:lstStyle/>
          <a:p>
            <a:r>
              <a:rPr lang="en-US" dirty="0"/>
              <a:t>How Much</a:t>
            </a:r>
          </a:p>
        </p:txBody>
      </p:sp>
      <p:pic>
        <p:nvPicPr>
          <p:cNvPr id="30" name="Picture 2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5290" t="50984" r="16685" b="31090"/>
          <a:stretch/>
        </p:blipFill>
        <p:spPr>
          <a:xfrm>
            <a:off x="577274" y="847361"/>
            <a:ext cx="5202032" cy="2378214"/>
          </a:xfrm>
          <a:prstGeom prst="rect">
            <a:avLst/>
          </a:prstGeom>
        </p:spPr>
      </p:pic>
      <p:sp>
        <p:nvSpPr>
          <p:cNvPr id="31" name="Rounded Rectangle 30"/>
          <p:cNvSpPr/>
          <p:nvPr/>
        </p:nvSpPr>
        <p:spPr>
          <a:xfrm>
            <a:off x="414166" y="881426"/>
            <a:ext cx="5546120" cy="184267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2800" dirty="0">
                <a:solidFill>
                  <a:schemeClr val="bg1"/>
                </a:solidFill>
                <a:latin typeface="Arial" charset="0"/>
                <a:ea typeface="Arial" charset="0"/>
                <a:cs typeface="Arial" charset="0"/>
              </a:rPr>
              <a:t>How much will you need </a:t>
            </a:r>
            <a:br>
              <a:rPr lang="en-US" sz="2800"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in your retirement?</a:t>
            </a:r>
          </a:p>
        </p:txBody>
      </p:sp>
      <p:pic>
        <p:nvPicPr>
          <p:cNvPr id="33" name="Picture 3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9437" t="28860" r="17181" b="51637"/>
          <a:stretch/>
        </p:blipFill>
        <p:spPr>
          <a:xfrm>
            <a:off x="2898361" y="2803614"/>
            <a:ext cx="5423602" cy="2520143"/>
          </a:xfrm>
          <a:prstGeom prst="rect">
            <a:avLst/>
          </a:prstGeom>
        </p:spPr>
      </p:pic>
      <p:sp>
        <p:nvSpPr>
          <p:cNvPr id="34" name="Rounded Rectangle 33"/>
          <p:cNvSpPr/>
          <p:nvPr/>
        </p:nvSpPr>
        <p:spPr>
          <a:xfrm>
            <a:off x="3048256" y="2935485"/>
            <a:ext cx="5123815" cy="17947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114000"/>
              </a:lnSpc>
            </a:pPr>
            <a:r>
              <a:rPr lang="en-US" sz="4000" b="1" dirty="0">
                <a:latin typeface="Arial" charset="0"/>
                <a:ea typeface="Arial" charset="0"/>
                <a:cs typeface="Arial" charset="0"/>
              </a:rPr>
              <a:t>80</a:t>
            </a:r>
            <a:r>
              <a:rPr lang="en-US" sz="3200" b="1" dirty="0">
                <a:latin typeface="Arial" charset="0"/>
                <a:ea typeface="Arial" charset="0"/>
                <a:cs typeface="Arial" charset="0"/>
              </a:rPr>
              <a:t> to </a:t>
            </a:r>
            <a:r>
              <a:rPr lang="en-US" sz="4000" b="1" dirty="0">
                <a:latin typeface="Arial" charset="0"/>
                <a:ea typeface="Arial" charset="0"/>
                <a:cs typeface="Arial" charset="0"/>
              </a:rPr>
              <a:t>90</a:t>
            </a:r>
            <a:r>
              <a:rPr lang="en-US" sz="3200" b="1" dirty="0">
                <a:latin typeface="Arial" charset="0"/>
                <a:ea typeface="Arial" charset="0"/>
                <a:cs typeface="Arial" charset="0"/>
              </a:rPr>
              <a:t> percent of your current income!</a:t>
            </a:r>
          </a:p>
        </p:txBody>
      </p:sp>
      <p:sp>
        <p:nvSpPr>
          <p:cNvPr id="2" name="Title 34">
            <a:extLst>
              <a:ext uri="{FF2B5EF4-FFF2-40B4-BE49-F238E27FC236}">
                <a16:creationId xmlns:a16="http://schemas.microsoft.com/office/drawing/2014/main" id="{2117FA48-394C-E094-00E6-08A087144712}"/>
              </a:ext>
            </a:extLst>
          </p:cNvPr>
          <p:cNvSpPr txBox="1">
            <a:spLocks/>
          </p:cNvSpPr>
          <p:nvPr/>
        </p:nvSpPr>
        <p:spPr>
          <a:xfrm>
            <a:off x="4506361" y="4844360"/>
            <a:ext cx="2545890" cy="73866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400" b="1">
                <a:solidFill>
                  <a:srgbClr val="004EA8"/>
                </a:solidFill>
                <a:latin typeface="Arial" charset="0"/>
                <a:ea typeface="Arial" charset="0"/>
                <a:cs typeface="Arial" charset="0"/>
              </a:rPr>
              <a:t>Say the experts.</a:t>
            </a:r>
          </a:p>
          <a:p>
            <a:pPr>
              <a:lnSpc>
                <a:spcPct val="100000"/>
              </a:lnSpc>
              <a:spcBef>
                <a:spcPts val="0"/>
              </a:spcBef>
              <a:defRPr/>
            </a:pPr>
            <a:endParaRPr lang="en-US" sz="1800" dirty="0">
              <a:latin typeface="+mn-lt"/>
              <a:ea typeface="+mn-ea"/>
              <a:cs typeface="+mn-cs"/>
            </a:endParaRPr>
          </a:p>
        </p:txBody>
      </p:sp>
    </p:spTree>
    <p:custDataLst>
      <p:tags r:id="rId1"/>
    </p:custDataLst>
    <p:extLst>
      <p:ext uri="{BB962C8B-B14F-4D97-AF65-F5344CB8AC3E}">
        <p14:creationId xmlns:p14="http://schemas.microsoft.com/office/powerpoint/2010/main" val="154176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DC06-7CA6-71DE-C6F2-4ADA87623B00}"/>
              </a:ext>
              <a:ext uri="{C183D7F6-B498-43B3-948B-1728B52AA6E4}">
                <adec:decorative xmlns:adec="http://schemas.microsoft.com/office/drawing/2017/decorative" val="1"/>
              </a:ext>
            </a:extLst>
          </p:cNvPr>
          <p:cNvSpPr>
            <a:spLocks noGrp="1"/>
          </p:cNvSpPr>
          <p:nvPr>
            <p:ph type="title" idx="4294967295"/>
          </p:nvPr>
        </p:nvSpPr>
        <p:spPr>
          <a:xfrm>
            <a:off x="628650" y="-511444"/>
            <a:ext cx="7886700" cy="511444"/>
          </a:xfrm>
        </p:spPr>
        <p:txBody>
          <a:bodyPr vert="horz" lIns="91440" tIns="45720" rIns="91440" bIns="45720" rtlCol="0" anchor="b">
            <a:normAutofit fontScale="90000"/>
          </a:bodyPr>
          <a:lstStyle/>
          <a:p>
            <a:r>
              <a:rPr lang="en-US" dirty="0"/>
              <a:t>Checklist</a:t>
            </a:r>
          </a:p>
        </p:txBody>
      </p:sp>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355"/>
          <a:stretch/>
        </p:blipFill>
        <p:spPr>
          <a:xfrm>
            <a:off x="3218330" y="1335680"/>
            <a:ext cx="2620996" cy="3930197"/>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72" t="38592" r="77357" b="46333"/>
          <a:stretch/>
        </p:blipFill>
        <p:spPr>
          <a:xfrm>
            <a:off x="3799714" y="2842259"/>
            <a:ext cx="571300" cy="59248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72" t="38592" r="77357" b="46333"/>
          <a:stretch/>
        </p:blipFill>
        <p:spPr>
          <a:xfrm>
            <a:off x="3799714" y="3661036"/>
            <a:ext cx="571300" cy="592481"/>
          </a:xfrm>
          <a:prstGeom prst="rect">
            <a:avLst/>
          </a:prstGeom>
        </p:spPr>
      </p:pic>
    </p:spTree>
    <p:custDataLst>
      <p:tags r:id="rId1"/>
    </p:custDataLst>
    <p:extLst>
      <p:ext uri="{BB962C8B-B14F-4D97-AF65-F5344CB8AC3E}">
        <p14:creationId xmlns:p14="http://schemas.microsoft.com/office/powerpoint/2010/main" val="112468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charset="0"/>
                <a:ea typeface="Arial" charset="0"/>
                <a:cs typeface="Arial" charset="0"/>
              </a:rPr>
              <a:t>Answer 6 Questions </a:t>
            </a:r>
          </a:p>
        </p:txBody>
      </p:sp>
      <p:sp>
        <p:nvSpPr>
          <p:cNvPr id="10" name="Oval 9">
            <a:extLst>
              <a:ext uri="{C183D7F6-B498-43B3-948B-1728B52AA6E4}">
                <adec:decorative xmlns:adec="http://schemas.microsoft.com/office/drawing/2017/decorative" val="1"/>
              </a:ext>
            </a:extLst>
          </p:cNvPr>
          <p:cNvSpPr/>
          <p:nvPr/>
        </p:nvSpPr>
        <p:spPr>
          <a:xfrm>
            <a:off x="1543997" y="1667791"/>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96628" y="1610786"/>
            <a:ext cx="569387" cy="923330"/>
          </a:xfrm>
          <a:prstGeom prst="rect">
            <a:avLst/>
          </a:prstGeom>
          <a:noFill/>
        </p:spPr>
        <p:txBody>
          <a:bodyPr wrap="none" rtlCol="0">
            <a:spAutoFit/>
          </a:bodyPr>
          <a:lstStyle/>
          <a:p>
            <a:r>
              <a:rPr lang="en-US" sz="5400" b="1" dirty="0">
                <a:solidFill>
                  <a:schemeClr val="bg1"/>
                </a:solidFill>
                <a:latin typeface="Arial" charset="0"/>
                <a:ea typeface="Arial" charset="0"/>
                <a:cs typeface="Arial" charset="0"/>
              </a:rPr>
              <a:t>0</a:t>
            </a:r>
          </a:p>
        </p:txBody>
      </p:sp>
      <p:sp>
        <p:nvSpPr>
          <p:cNvPr id="4" name="TextBox 3"/>
          <p:cNvSpPr txBox="1"/>
          <p:nvPr/>
        </p:nvSpPr>
        <p:spPr>
          <a:xfrm>
            <a:off x="2544415" y="1769164"/>
            <a:ext cx="4929555" cy="646331"/>
          </a:xfrm>
          <a:prstGeom prst="rect">
            <a:avLst/>
          </a:prstGeom>
          <a:noFill/>
        </p:spPr>
        <p:txBody>
          <a:bodyPr wrap="none" rtlCol="0">
            <a:spAutoFit/>
          </a:bodyPr>
          <a:lstStyle/>
          <a:p>
            <a:r>
              <a:rPr lang="en-US" sz="3600" dirty="0">
                <a:latin typeface="Arial" charset="0"/>
                <a:ea typeface="Arial" charset="0"/>
                <a:cs typeface="Arial" charset="0"/>
              </a:rPr>
              <a:t>If the answer is </a:t>
            </a:r>
            <a:r>
              <a:rPr lang="en-US" sz="3600" b="1" dirty="0">
                <a:solidFill>
                  <a:srgbClr val="FDBB63"/>
                </a:solidFill>
                <a:latin typeface="Arial" charset="0"/>
                <a:ea typeface="Arial" charset="0"/>
                <a:cs typeface="Arial" charset="0"/>
              </a:rPr>
              <a:t>“Less”</a:t>
            </a:r>
          </a:p>
        </p:txBody>
      </p:sp>
      <p:sp>
        <p:nvSpPr>
          <p:cNvPr id="12" name="Oval 11">
            <a:extLst>
              <a:ext uri="{C183D7F6-B498-43B3-948B-1728B52AA6E4}">
                <adec:decorative xmlns:adec="http://schemas.microsoft.com/office/drawing/2017/decorative" val="1"/>
              </a:ext>
            </a:extLst>
          </p:cNvPr>
          <p:cNvSpPr/>
          <p:nvPr/>
        </p:nvSpPr>
        <p:spPr>
          <a:xfrm>
            <a:off x="1543997" y="2779959"/>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96628" y="2740708"/>
            <a:ext cx="569387" cy="923330"/>
          </a:xfrm>
          <a:prstGeom prst="rect">
            <a:avLst/>
          </a:prstGeom>
          <a:noFill/>
        </p:spPr>
        <p:txBody>
          <a:bodyPr wrap="none" rtlCol="0">
            <a:spAutoFit/>
          </a:bodyPr>
          <a:lstStyle/>
          <a:p>
            <a:r>
              <a:rPr lang="en-US" sz="5400" b="1" dirty="0">
                <a:solidFill>
                  <a:schemeClr val="bg1"/>
                </a:solidFill>
                <a:latin typeface="Arial" charset="0"/>
                <a:ea typeface="Arial" charset="0"/>
                <a:cs typeface="Arial" charset="0"/>
              </a:rPr>
              <a:t>1</a:t>
            </a:r>
          </a:p>
        </p:txBody>
      </p:sp>
      <p:sp>
        <p:nvSpPr>
          <p:cNvPr id="6" name="TextBox 5"/>
          <p:cNvSpPr txBox="1"/>
          <p:nvPr/>
        </p:nvSpPr>
        <p:spPr>
          <a:xfrm>
            <a:off x="2544415" y="2899086"/>
            <a:ext cx="5109091" cy="646331"/>
          </a:xfrm>
          <a:prstGeom prst="rect">
            <a:avLst/>
          </a:prstGeom>
          <a:noFill/>
        </p:spPr>
        <p:txBody>
          <a:bodyPr wrap="none" rtlCol="0">
            <a:spAutoFit/>
          </a:bodyPr>
          <a:lstStyle/>
          <a:p>
            <a:r>
              <a:rPr lang="en-US" sz="3600" dirty="0">
                <a:latin typeface="Arial" charset="0"/>
                <a:ea typeface="Arial" charset="0"/>
                <a:cs typeface="Arial" charset="0"/>
              </a:rPr>
              <a:t>If the answer is </a:t>
            </a:r>
            <a:r>
              <a:rPr lang="en-US" sz="3600" b="1" dirty="0">
                <a:solidFill>
                  <a:srgbClr val="FDBB63"/>
                </a:solidFill>
                <a:latin typeface="Arial" charset="0"/>
                <a:ea typeface="Arial" charset="0"/>
                <a:cs typeface="Arial" charset="0"/>
              </a:rPr>
              <a:t>“Same”</a:t>
            </a:r>
          </a:p>
        </p:txBody>
      </p:sp>
      <p:sp>
        <p:nvSpPr>
          <p:cNvPr id="13" name="Oval 12">
            <a:extLst>
              <a:ext uri="{C183D7F6-B498-43B3-948B-1728B52AA6E4}">
                <adec:decorative xmlns:adec="http://schemas.microsoft.com/office/drawing/2017/decorative" val="1"/>
              </a:ext>
            </a:extLst>
          </p:cNvPr>
          <p:cNvSpPr/>
          <p:nvPr/>
        </p:nvSpPr>
        <p:spPr>
          <a:xfrm>
            <a:off x="1543997" y="3915007"/>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96628" y="3836504"/>
            <a:ext cx="569387" cy="923330"/>
          </a:xfrm>
          <a:prstGeom prst="rect">
            <a:avLst/>
          </a:prstGeom>
          <a:noFill/>
        </p:spPr>
        <p:txBody>
          <a:bodyPr wrap="none" rtlCol="0">
            <a:spAutoFit/>
          </a:bodyPr>
          <a:lstStyle/>
          <a:p>
            <a:r>
              <a:rPr lang="en-US" sz="5400" b="1" dirty="0">
                <a:solidFill>
                  <a:schemeClr val="bg1"/>
                </a:solidFill>
                <a:latin typeface="Arial" charset="0"/>
                <a:ea typeface="Arial" charset="0"/>
                <a:cs typeface="Arial" charset="0"/>
              </a:rPr>
              <a:t>2</a:t>
            </a:r>
          </a:p>
        </p:txBody>
      </p:sp>
      <p:sp>
        <p:nvSpPr>
          <p:cNvPr id="8" name="TextBox 7"/>
          <p:cNvSpPr txBox="1"/>
          <p:nvPr/>
        </p:nvSpPr>
        <p:spPr>
          <a:xfrm>
            <a:off x="2544415" y="3994882"/>
            <a:ext cx="4980851" cy="646331"/>
          </a:xfrm>
          <a:prstGeom prst="rect">
            <a:avLst/>
          </a:prstGeom>
          <a:noFill/>
        </p:spPr>
        <p:txBody>
          <a:bodyPr wrap="none" rtlCol="0">
            <a:spAutoFit/>
          </a:bodyPr>
          <a:lstStyle/>
          <a:p>
            <a:r>
              <a:rPr lang="en-US" sz="3600" dirty="0">
                <a:latin typeface="Arial" charset="0"/>
                <a:ea typeface="Arial" charset="0"/>
                <a:cs typeface="Arial" charset="0"/>
              </a:rPr>
              <a:t>If the answer is </a:t>
            </a:r>
            <a:r>
              <a:rPr lang="en-US" sz="3600" b="1" dirty="0">
                <a:solidFill>
                  <a:srgbClr val="FDBB63"/>
                </a:solidFill>
                <a:latin typeface="Arial" charset="0"/>
                <a:ea typeface="Arial" charset="0"/>
                <a:cs typeface="Arial" charset="0"/>
              </a:rPr>
              <a:t>“More”</a:t>
            </a:r>
          </a:p>
        </p:txBody>
      </p:sp>
    </p:spTree>
    <p:extLst>
      <p:ext uri="{BB962C8B-B14F-4D97-AF65-F5344CB8AC3E}">
        <p14:creationId xmlns:p14="http://schemas.microsoft.com/office/powerpoint/2010/main" val="757063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ARTICULATE_DESIGN_ID_OFFICE THEME" val="vqHwh3HB"/>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10854</TotalTime>
  <Words>2242</Words>
  <Application>Microsoft Office PowerPoint</Application>
  <PresentationFormat>On-screen Show (4:3)</PresentationFormat>
  <Paragraphs>265</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Saving for Tomorrow</vt:lpstr>
      <vt:lpstr>Why Aren’t We Saving  for Retirement?</vt:lpstr>
      <vt:lpstr>Reasons to Save</vt:lpstr>
      <vt:lpstr>More Reasons to Save</vt:lpstr>
      <vt:lpstr>Why Join Your Plan</vt:lpstr>
      <vt:lpstr>Why Join Your Plan </vt:lpstr>
      <vt:lpstr>How Much</vt:lpstr>
      <vt:lpstr>Checklist</vt:lpstr>
      <vt:lpstr>Answer 6 Questions </vt:lpstr>
      <vt:lpstr>Answer 6 Questions</vt:lpstr>
      <vt:lpstr>Scoring Your Quiz</vt:lpstr>
      <vt:lpstr>Saving Mileposts</vt:lpstr>
      <vt:lpstr>Saving for Tomorrow </vt:lpstr>
      <vt:lpstr>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for Tomorrow</dc:title>
  <dc:subject>Retirement on the Brain</dc:subject>
  <dc:creator>The Standard</dc:creator>
  <cp:lastModifiedBy>Manikandan Karuppasamy</cp:lastModifiedBy>
  <cp:revision>223</cp:revision>
  <cp:lastPrinted>2017-11-07T00:00:55Z</cp:lastPrinted>
  <dcterms:created xsi:type="dcterms:W3CDTF">2017-06-22T23:20:44Z</dcterms:created>
  <dcterms:modified xsi:type="dcterms:W3CDTF">2022-12-14T20:56:09Z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F44769D7-5F46-4FAE-A590-AEE8A1085774</vt:lpwstr>
  </property>
  <property fmtid="{D5CDD505-2E9C-101B-9397-08002B2CF9AE}" pid="3" name="ArticulatePath">
    <vt:lpwstr>19356</vt:lpwstr>
  </property>
</Properties>
</file>