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96" r:id="rId2"/>
    <p:sldId id="327" r:id="rId3"/>
    <p:sldId id="360" r:id="rId4"/>
    <p:sldId id="361" r:id="rId5"/>
    <p:sldId id="362" r:id="rId6"/>
    <p:sldId id="363" r:id="rId7"/>
    <p:sldId id="338" r:id="rId8"/>
    <p:sldId id="335" r:id="rId9"/>
    <p:sldId id="339" r:id="rId10"/>
    <p:sldId id="364" r:id="rId11"/>
    <p:sldId id="359" r:id="rId12"/>
    <p:sldId id="365" r:id="rId13"/>
    <p:sldId id="366" r:id="rId14"/>
    <p:sldId id="367" r:id="rId15"/>
    <p:sldId id="368" r:id="rId16"/>
    <p:sldId id="369" r:id="rId17"/>
    <p:sldId id="370" r:id="rId18"/>
    <p:sldId id="29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emplate" id="{8230E5E0-70A2-4E45-86FF-BF92AF73E7A3}">
          <p14:sldIdLst>
            <p14:sldId id="296"/>
            <p14:sldId id="327"/>
            <p14:sldId id="360"/>
            <p14:sldId id="361"/>
            <p14:sldId id="362"/>
            <p14:sldId id="363"/>
            <p14:sldId id="338"/>
            <p14:sldId id="335"/>
            <p14:sldId id="339"/>
            <p14:sldId id="364"/>
            <p14:sldId id="359"/>
            <p14:sldId id="365"/>
            <p14:sldId id="366"/>
            <p14:sldId id="367"/>
            <p14:sldId id="368"/>
            <p14:sldId id="369"/>
            <p14:sldId id="370"/>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Chin" initials="M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1"/>
    <a:srgbClr val="6BA7EA"/>
    <a:srgbClr val="004EA8"/>
    <a:srgbClr val="54B948"/>
    <a:srgbClr val="F89828"/>
    <a:srgbClr val="004EA6"/>
    <a:srgbClr val="FCFCFC"/>
    <a:srgbClr val="7E7CB3"/>
    <a:srgbClr val="A3C4FF"/>
    <a:srgbClr val="125D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8" autoAdjust="0"/>
    <p:restoredTop sz="95126" autoAdjust="0"/>
  </p:normalViewPr>
  <p:slideViewPr>
    <p:cSldViewPr>
      <p:cViewPr varScale="1">
        <p:scale>
          <a:sx n="79" d="100"/>
          <a:sy n="79" d="100"/>
        </p:scale>
        <p:origin x="1710"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118" d="100"/>
          <a:sy n="118" d="100"/>
        </p:scale>
        <p:origin x="4440"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6T13:00:59.043" idx="2">
    <p:pos x="5760" y="0"/>
    <p:text>Title may change. See flyer.</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371C64-A821-424F-91AD-E087AAFCC13B}" type="datetime4">
              <a:rPr lang="en-US" smtClean="0"/>
              <a:t>May 18, 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BC7FA04-88A4-5341-A941-F2704798689E}" type="slidenum">
              <a:rPr lang="en-US"/>
              <a:pPr>
                <a:defRPr/>
              </a:pPr>
              <a:t>‹#›</a:t>
            </a:fld>
            <a:endParaRPr lang="en-US" dirty="0"/>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4EE803D-8C60-4F8B-9456-94B43560CCA2}" type="datetime4">
              <a:rPr lang="en-US" smtClean="0"/>
              <a:t>May 18, 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6CA6B5E-4A80-174E-ACF3-3E1260549E77}" type="slidenum">
              <a:rPr lang="en-US"/>
              <a:pPr>
                <a:defRPr/>
              </a:pPr>
              <a:t>‹#›</a:t>
            </a:fld>
            <a:endParaRPr lang="en-US" dirty="0"/>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a:p>
            <a:endParaRPr lang="en-US" dirty="0"/>
          </a:p>
          <a:p>
            <a:r>
              <a:rPr lang="en-US" dirty="0"/>
              <a:t>You’re here today because your employer offers a retirement plan to help you save for the future. </a:t>
            </a:r>
          </a:p>
          <a:p>
            <a:r>
              <a:rPr lang="en-US" dirty="0"/>
              <a:t>It’s a terrific opportunity to prepare for retirement. But a large percentage of us don’t contribute.</a:t>
            </a:r>
          </a:p>
          <a:p>
            <a:r>
              <a:rPr lang="en-US" dirty="0"/>
              <a:t>One of the main reasons is that after taking care of our financial needs, we don't feel like we have much left to invest. So how do we find money to save for retirement?</a:t>
            </a:r>
          </a:p>
          <a:p>
            <a:r>
              <a:rPr lang="en-US" dirty="0"/>
              <a:t>This is our topic for today. </a:t>
            </a:r>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6EE64464-369D-4E69-B8E7-DBBA06259929}"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a:t>
            </a:fld>
            <a:endParaRPr lang="en-US" dirty="0"/>
          </a:p>
        </p:txBody>
      </p:sp>
    </p:spTree>
    <p:extLst>
      <p:ext uri="{BB962C8B-B14F-4D97-AF65-F5344CB8AC3E}">
        <p14:creationId xmlns:p14="http://schemas.microsoft.com/office/powerpoint/2010/main" val="148369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There’ve never been so many easy ways to create a budget.</a:t>
            </a:r>
          </a:p>
          <a:p>
            <a:r>
              <a:rPr lang="en-US" dirty="0"/>
              <a:t>Here are 3 ways to get started:</a:t>
            </a:r>
          </a:p>
          <a:p>
            <a:pPr marL="228600" indent="-228600">
              <a:buAutoNum type="arabicPeriod"/>
            </a:pPr>
            <a:r>
              <a:rPr lang="en-US" dirty="0"/>
              <a:t>Keep it simple. Just start writing things down. Keep a financial record on paper by doing these three things: </a:t>
            </a:r>
          </a:p>
          <a:p>
            <a:pPr marL="171450" indent="-171450">
              <a:spcBef>
                <a:spcPct val="0"/>
              </a:spcBef>
              <a:buFont typeface="Arial" panose="020B0604020202020204" pitchFamily="34" charset="0"/>
              <a:buChar char="•"/>
            </a:pPr>
            <a:r>
              <a:rPr lang="en-US" dirty="0">
                <a:latin typeface="Calibri" charset="0"/>
              </a:rPr>
              <a:t>Track your income.</a:t>
            </a:r>
          </a:p>
          <a:p>
            <a:pPr marL="171450" indent="-171450">
              <a:spcBef>
                <a:spcPct val="0"/>
              </a:spcBef>
              <a:buFont typeface="Arial" panose="020B0604020202020204" pitchFamily="34" charset="0"/>
              <a:buChar char="•"/>
            </a:pPr>
            <a:r>
              <a:rPr lang="en-US" dirty="0">
                <a:latin typeface="Calibri" charset="0"/>
              </a:rPr>
              <a:t>Track your expenses and your debt, and see how they compare with your earnings. </a:t>
            </a:r>
          </a:p>
          <a:p>
            <a:pPr marL="171450" indent="-171450">
              <a:spcBef>
                <a:spcPct val="0"/>
              </a:spcBef>
              <a:buFont typeface="Arial" panose="020B0604020202020204" pitchFamily="34" charset="0"/>
              <a:buChar char="•"/>
            </a:pPr>
            <a:r>
              <a:rPr lang="en-US" dirty="0">
                <a:latin typeface="Calibri" charset="0"/>
              </a:rPr>
              <a:t>Find ways to spend less than you earn and save the excess for retirement.</a:t>
            </a:r>
          </a:p>
          <a:p>
            <a:pPr>
              <a:spcBef>
                <a:spcPct val="0"/>
              </a:spcBef>
            </a:pPr>
            <a:endParaRPr lang="en-US" dirty="0"/>
          </a:p>
          <a:p>
            <a:pPr marL="0" indent="0">
              <a:buNone/>
            </a:pPr>
            <a:r>
              <a:rPr lang="en-US" dirty="0"/>
              <a:t>2. Get online. Create a computer spreadsheet to track your earnings and spending. A simple Excel or Google Sheets document will work. Share the spreadsheet with others in your family to track your household spending habits and see where you might trim expenses.</a:t>
            </a:r>
          </a:p>
          <a:p>
            <a:pPr marL="0" indent="0">
              <a:buNone/>
            </a:pPr>
            <a:r>
              <a:rPr lang="en-US" dirty="0"/>
              <a:t>3. Download an app. Budgeting apps are convenient and many of them are free. They can help you spend and save wisely, pay your bills and invest your earnings. </a:t>
            </a:r>
          </a:p>
          <a:p>
            <a:pPr marL="0" indent="0">
              <a:buNone/>
            </a:pPr>
            <a:endParaRPr lang="en-US" dirty="0"/>
          </a:p>
          <a:p>
            <a:pPr marL="0" indent="0">
              <a:buNone/>
            </a:pPr>
            <a:endParaRPr lang="en-US" dirty="0"/>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10</a:t>
            </a:fld>
            <a:endParaRPr lang="en-US" dirty="0"/>
          </a:p>
        </p:txBody>
      </p:sp>
    </p:spTree>
    <p:extLst>
      <p:ext uri="{BB962C8B-B14F-4D97-AF65-F5344CB8AC3E}">
        <p14:creationId xmlns:p14="http://schemas.microsoft.com/office/powerpoint/2010/main" val="205073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budgeting apps that get good reviews. Some are free and some are not. </a:t>
            </a:r>
          </a:p>
          <a:p>
            <a:r>
              <a:rPr lang="en-US" dirty="0"/>
              <a:t>They’re attractive because they literally keep your budget at your fingertips.  </a:t>
            </a:r>
          </a:p>
          <a:p>
            <a:r>
              <a:rPr lang="en-US" dirty="0"/>
              <a:t>Each one offers something a little different, so you’ll want to do a little research to find the one that fits your needs. </a:t>
            </a:r>
            <a:br>
              <a:rPr lang="en-US" dirty="0"/>
            </a:br>
            <a:r>
              <a:rPr lang="en-US" dirty="0"/>
              <a:t>For example, some connect to your bank account. This lets you easily track everything you buy, check your account balances on a regular basis and pay your bills.</a:t>
            </a:r>
          </a:p>
          <a:p>
            <a:r>
              <a:rPr lang="en-US" dirty="0"/>
              <a:t>Other apps let you know when you’ve reached a savings goal. Like if you’ve been putting aside money for that trip to Italy. The app can let you know when you’ve reached your goal and it’s time to start booking the trip.   </a:t>
            </a:r>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11</a:t>
            </a:fld>
            <a:endParaRPr lang="en-US" dirty="0"/>
          </a:p>
        </p:txBody>
      </p:sp>
    </p:spTree>
    <p:extLst>
      <p:ext uri="{BB962C8B-B14F-4D97-AF65-F5344CB8AC3E}">
        <p14:creationId xmlns:p14="http://schemas.microsoft.com/office/powerpoint/2010/main" val="125300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an example. </a:t>
            </a:r>
          </a:p>
          <a:p>
            <a:r>
              <a:rPr lang="en-US" dirty="0"/>
              <a:t>Rachel is early in her career and just starting to think about enrolling in her company’s retirement plan. </a:t>
            </a:r>
          </a:p>
          <a:p>
            <a:r>
              <a:rPr lang="en-US" dirty="0"/>
              <a:t>She signs up for a budgeting app so she can track her spending and find money to contribute to a retirement account. </a:t>
            </a:r>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12</a:t>
            </a:fld>
            <a:endParaRPr lang="en-US" dirty="0"/>
          </a:p>
        </p:txBody>
      </p:sp>
    </p:spTree>
    <p:extLst>
      <p:ext uri="{BB962C8B-B14F-4D97-AF65-F5344CB8AC3E}">
        <p14:creationId xmlns:p14="http://schemas.microsoft.com/office/powerpoint/2010/main" val="291107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r>
              <a:rPr lang="en-US" dirty="0"/>
              <a:t>When Rachel started tracking her spending by categories, she was surprised at how much she was spending on gas and restaurant lunches each week. </a:t>
            </a:r>
          </a:p>
          <a:p>
            <a:r>
              <a:rPr lang="en-US" dirty="0"/>
              <a:t>She started taking the bus to work instead of driving and brought a lunch from home twice a week. </a:t>
            </a:r>
          </a:p>
          <a:p>
            <a:r>
              <a:rPr lang="en-US" dirty="0"/>
              <a:t>She put the amount she saved into her retirement plan.</a:t>
            </a:r>
          </a:p>
          <a:p>
            <a:r>
              <a:rPr lang="en-US" dirty="0"/>
              <a:t>She also started relying on the budgeting app to let her know when bills were due, so she could avoid late fees. By connecting the app to her checking account, she could keep track of her account balances and avoid overspending on extras.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13</a:t>
            </a:fld>
            <a:endParaRPr lang="en-US" dirty="0"/>
          </a:p>
        </p:txBody>
      </p:sp>
    </p:spTree>
    <p:extLst>
      <p:ext uri="{BB962C8B-B14F-4D97-AF65-F5344CB8AC3E}">
        <p14:creationId xmlns:p14="http://schemas.microsoft.com/office/powerpoint/2010/main" val="45814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endParaRPr lang="en-US" dirty="0"/>
          </a:p>
          <a:p>
            <a:r>
              <a:rPr lang="en-US" dirty="0"/>
              <a:t>Creating a budget can be an eye-opening experience for many people. For some, it does leave them feeling less stressed about their finances. </a:t>
            </a:r>
          </a:p>
          <a:p>
            <a:r>
              <a:rPr lang="en-US" dirty="0"/>
              <a:t>Here’s what some people have said after they’ve started budgeting. </a:t>
            </a:r>
          </a:p>
          <a:p>
            <a:r>
              <a:rPr lang="en-US" dirty="0"/>
              <a:t>[READ QUOTES]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14</a:t>
            </a:fld>
            <a:endParaRPr lang="en-US" dirty="0"/>
          </a:p>
        </p:txBody>
      </p:sp>
    </p:spTree>
    <p:extLst>
      <p:ext uri="{BB962C8B-B14F-4D97-AF65-F5344CB8AC3E}">
        <p14:creationId xmlns:p14="http://schemas.microsoft.com/office/powerpoint/2010/main" val="331263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endParaRPr lang="en-US" dirty="0"/>
          </a:p>
          <a:p>
            <a:r>
              <a:rPr lang="en-US" dirty="0"/>
              <a:t>No matter which budgeting method you choose, the benefit is the same:  </a:t>
            </a:r>
          </a:p>
          <a:p>
            <a:r>
              <a:rPr lang="en-US" dirty="0"/>
              <a:t>Budgeting can help you focus on saving for the important goals in your life.  A comfortable retirement should be one of them.</a:t>
            </a:r>
          </a:p>
          <a:p>
            <a:endParaRPr lang="en-US" dirty="0"/>
          </a:p>
          <a:p>
            <a:endParaRPr lang="en-US" dirty="0"/>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15</a:t>
            </a:fld>
            <a:endParaRPr lang="en-US" dirty="0"/>
          </a:p>
        </p:txBody>
      </p:sp>
    </p:spTree>
    <p:extLst>
      <p:ext uri="{BB962C8B-B14F-4D97-AF65-F5344CB8AC3E}">
        <p14:creationId xmlns:p14="http://schemas.microsoft.com/office/powerpoint/2010/main" val="304621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dirty="0">
                <a:latin typeface="Calibri" charset="0"/>
              </a:rPr>
              <a:t>We’ve consulted expert sources to come up with these suggested guidelines for saving when you’re 30, 45 and 60.</a:t>
            </a:r>
          </a:p>
          <a:p>
            <a:pPr>
              <a:spcBef>
                <a:spcPct val="0"/>
              </a:spcBef>
            </a:pPr>
            <a:r>
              <a:rPr lang="en-US" dirty="0">
                <a:latin typeface="Calibri" charset="0"/>
              </a:rPr>
              <a:t>As an example, the ideal target savings goal for a 30-year-old is 10 to 15 percent of your paycheck. </a:t>
            </a:r>
          </a:p>
          <a:p>
            <a:pPr>
              <a:spcBef>
                <a:spcPct val="0"/>
              </a:spcBef>
            </a:pPr>
            <a:r>
              <a:rPr lang="en-US" dirty="0">
                <a:latin typeface="Calibri" charset="0"/>
              </a:rPr>
              <a:t>You’re in good shape if you've already saved at least the amount of your current annual salary. </a:t>
            </a:r>
          </a:p>
          <a:p>
            <a:pPr>
              <a:spcBef>
                <a:spcPct val="0"/>
              </a:spcBef>
            </a:pPr>
            <a:endParaRPr lang="en-US" dirty="0">
              <a:latin typeface="Calibri" charset="0"/>
            </a:endParaRPr>
          </a:p>
          <a:p>
            <a:pPr>
              <a:spcBef>
                <a:spcPct val="0"/>
              </a:spcBef>
            </a:pPr>
            <a:r>
              <a:rPr lang="en-US" dirty="0">
                <a:latin typeface="Calibri" charset="0"/>
              </a:rPr>
              <a:t> </a:t>
            </a: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16</a:t>
            </a:fld>
            <a:endParaRPr lang="en-US" dirty="0"/>
          </a:p>
        </p:txBody>
      </p:sp>
    </p:spTree>
    <p:extLst>
      <p:ext uri="{BB962C8B-B14F-4D97-AF65-F5344CB8AC3E}">
        <p14:creationId xmlns:p14="http://schemas.microsoft.com/office/powerpoint/2010/main" val="19596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we’ve given you ideas about budgeting and finding money to save for retirement.</a:t>
            </a:r>
          </a:p>
          <a:p>
            <a:r>
              <a:rPr lang="en-US" dirty="0"/>
              <a:t> </a:t>
            </a:r>
          </a:p>
          <a:p>
            <a:r>
              <a:rPr lang="en-US" dirty="0"/>
              <a:t>If you don’t already follow a budget, give a budgeting app a try. Or set up a spreadsheet to keep track of your family’s spending. </a:t>
            </a:r>
          </a:p>
          <a:p>
            <a:r>
              <a:rPr lang="en-US" dirty="0"/>
              <a:t> </a:t>
            </a:r>
          </a:p>
          <a:p>
            <a:r>
              <a:rPr lang="en-US" dirty="0"/>
              <a:t>With a solid budget, you should find it easier to enroll in your retirement plan or increase your contribution.</a:t>
            </a:r>
          </a:p>
          <a:p>
            <a:endParaRPr lang="en-US" dirty="0"/>
          </a:p>
          <a:p>
            <a:r>
              <a:rPr lang="en-US" dirty="0"/>
              <a:t>When it comes time to retire, you’ll be happy you took the time to crunch the numbers. </a:t>
            </a:r>
          </a:p>
          <a:p>
            <a:endParaRPr lang="en-US" dirty="0"/>
          </a:p>
          <a:p>
            <a:r>
              <a:rPr lang="en-US" dirty="0"/>
              <a:t>Here’s where to go to enroll: standard.com/retirement </a:t>
            </a:r>
          </a:p>
          <a:p>
            <a:endParaRPr lang="en-US" dirty="0"/>
          </a:p>
          <a:p>
            <a:r>
              <a:rPr lang="en-US" dirty="0"/>
              <a:t>Thank you for being here today. I’m here to answer questions. </a:t>
            </a:r>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17</a:t>
            </a:fld>
            <a:endParaRPr lang="en-US" dirty="0"/>
          </a:p>
        </p:txBody>
      </p:sp>
    </p:spTree>
    <p:extLst>
      <p:ext uri="{BB962C8B-B14F-4D97-AF65-F5344CB8AC3E}">
        <p14:creationId xmlns:p14="http://schemas.microsoft.com/office/powerpoint/2010/main" val="363704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9E3446-2FBB-4149-B0A2-8E323DC9FF2A}" type="datetime4">
              <a:rPr lang="en-US" smtClean="0">
                <a:latin typeface="Calibri" charset="0"/>
              </a:rPr>
              <a:t>May 18, 2023</a:t>
            </a:fld>
            <a:endParaRPr lang="en-US"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EED1847-B33F-7943-9B9B-010B4271F1D1}" type="slidenum">
              <a:rPr lang="en-US">
                <a:latin typeface="Calibri" charset="0"/>
              </a:rPr>
              <a:pPr fontAlgn="base">
                <a:spcBef>
                  <a:spcPct val="0"/>
                </a:spcBef>
                <a:spcAft>
                  <a:spcPct val="0"/>
                </a:spcAft>
              </a:pPr>
              <a:t>18</a:t>
            </a:fld>
            <a:endParaRPr lang="en-US" dirty="0">
              <a:latin typeface="Calibri" charset="0"/>
            </a:endParaRPr>
          </a:p>
        </p:txBody>
      </p:sp>
    </p:spTree>
    <p:extLst>
      <p:ext uri="{BB962C8B-B14F-4D97-AF65-F5344CB8AC3E}">
        <p14:creationId xmlns:p14="http://schemas.microsoft.com/office/powerpoint/2010/main" val="33477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7266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399"/>
            <a:ext cx="5486400" cy="4418014"/>
          </a:xfrm>
        </p:spPr>
        <p:txBody>
          <a:bodyPr>
            <a:normAutofit fontScale="85000" lnSpcReduction="20000"/>
          </a:bodyPr>
          <a:lstStyle/>
          <a:p>
            <a:pPr>
              <a:spcBef>
                <a:spcPct val="0"/>
              </a:spcBef>
            </a:pPr>
            <a:r>
              <a:rPr lang="en-US" dirty="0">
                <a:latin typeface="Calibri" charset="0"/>
              </a:rPr>
              <a:t>Why is saving for retirement important?</a:t>
            </a:r>
          </a:p>
          <a:p>
            <a:pPr>
              <a:spcBef>
                <a:spcPct val="0"/>
              </a:spcBef>
            </a:pPr>
            <a:endParaRPr lang="en-US" dirty="0">
              <a:latin typeface="Calibri" charset="0"/>
            </a:endParaRPr>
          </a:p>
          <a:p>
            <a:pPr>
              <a:spcBef>
                <a:spcPct val="0"/>
              </a:spcBef>
            </a:pPr>
            <a:r>
              <a:rPr lang="en-US" dirty="0">
                <a:latin typeface="Calibri" charset="0"/>
              </a:rPr>
              <a:t>Well, when we stop getting a regular paycheck, we still have to cover many of the same expenses we have now.  And some new ones, too. </a:t>
            </a:r>
          </a:p>
          <a:p>
            <a:pPr>
              <a:spcBef>
                <a:spcPct val="0"/>
              </a:spcBef>
            </a:pPr>
            <a:r>
              <a:rPr lang="en-US" dirty="0">
                <a:latin typeface="Calibri" charset="0"/>
              </a:rPr>
              <a:t> </a:t>
            </a:r>
          </a:p>
          <a:p>
            <a:pPr>
              <a:spcBef>
                <a:spcPct val="0"/>
              </a:spcBef>
            </a:pPr>
            <a:r>
              <a:rPr lang="en-US" dirty="0">
                <a:latin typeface="Calibri" charset="0"/>
              </a:rPr>
              <a:t>In retirement, we need:</a:t>
            </a:r>
          </a:p>
          <a:p>
            <a:pPr>
              <a:spcBef>
                <a:spcPct val="0"/>
              </a:spcBef>
            </a:pPr>
            <a:endParaRPr lang="en-US" dirty="0">
              <a:latin typeface="Calibri" charset="0"/>
            </a:endParaRPr>
          </a:p>
          <a:p>
            <a:pPr marL="0" indent="0">
              <a:buNone/>
            </a:pPr>
            <a:r>
              <a:rPr lang="en-US" b="1" dirty="0"/>
              <a:t>Money to live on</a:t>
            </a:r>
          </a:p>
          <a:p>
            <a:pPr marL="171450" indent="-171450">
              <a:buFont typeface="Arial" panose="020B0604020202020204" pitchFamily="34" charset="0"/>
              <a:buChar char="•"/>
            </a:pPr>
            <a:r>
              <a:rPr lang="en-US" dirty="0"/>
              <a:t>Rent or mortgage</a:t>
            </a:r>
          </a:p>
          <a:p>
            <a:pPr marL="171450" indent="-171450">
              <a:buFont typeface="Arial" panose="020B0604020202020204" pitchFamily="34" charset="0"/>
              <a:buChar char="•"/>
            </a:pPr>
            <a:r>
              <a:rPr lang="en-US" dirty="0"/>
              <a:t>Food and necessities</a:t>
            </a:r>
          </a:p>
          <a:p>
            <a:pPr marL="171450" indent="-171450">
              <a:buFont typeface="Arial" panose="020B0604020202020204" pitchFamily="34" charset="0"/>
              <a:buChar char="•"/>
            </a:pPr>
            <a:r>
              <a:rPr lang="en-US" dirty="0"/>
              <a:t>Utilities and other expenses</a:t>
            </a:r>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Transportation</a:t>
            </a:r>
          </a:p>
          <a:p>
            <a:pPr marL="171450" indent="-171450">
              <a:buFont typeface="Arial" panose="020B0604020202020204" pitchFamily="34" charset="0"/>
              <a:buChar char="•"/>
            </a:pPr>
            <a:r>
              <a:rPr lang="en-US" dirty="0"/>
              <a:t>Medical expenses</a:t>
            </a:r>
          </a:p>
          <a:p>
            <a:pPr marL="171450" indent="-171450">
              <a:buFont typeface="Arial" panose="020B0604020202020204" pitchFamily="34" charset="0"/>
              <a:buChar char="•"/>
            </a:pPr>
            <a:endParaRPr lang="en-US" dirty="0"/>
          </a:p>
          <a:p>
            <a:pPr marL="0" indent="0">
              <a:buNone/>
            </a:pPr>
            <a:r>
              <a:rPr lang="en-US" b="1" dirty="0"/>
              <a:t>Money for fun</a:t>
            </a:r>
          </a:p>
          <a:p>
            <a:pPr marL="171450" indent="-171450">
              <a:buFont typeface="Arial" panose="020B0604020202020204" pitchFamily="34" charset="0"/>
              <a:buChar char="•"/>
            </a:pPr>
            <a:r>
              <a:rPr lang="en-US" dirty="0"/>
              <a:t>Travel expenses</a:t>
            </a:r>
          </a:p>
          <a:p>
            <a:pPr marL="171450" indent="-171450">
              <a:buFont typeface="Arial" panose="020B0604020202020204" pitchFamily="34" charset="0"/>
              <a:buChar char="•"/>
            </a:pPr>
            <a:r>
              <a:rPr lang="en-US" dirty="0"/>
              <a:t>Club memberships</a:t>
            </a:r>
          </a:p>
          <a:p>
            <a:pPr marL="171450" indent="-171450">
              <a:buFont typeface="Arial" panose="020B0604020202020204" pitchFamily="34" charset="0"/>
              <a:buChar char="•"/>
            </a:pPr>
            <a:r>
              <a:rPr lang="en-US" dirty="0"/>
              <a:t>Hobbies and activities	</a:t>
            </a:r>
            <a:br>
              <a:rPr lang="en-US" dirty="0"/>
            </a:br>
            <a:r>
              <a:rPr lang="en-US" dirty="0"/>
              <a:t>		</a:t>
            </a:r>
          </a:p>
          <a:p>
            <a:pPr marL="0" indent="0">
              <a:buNone/>
            </a:pPr>
            <a:r>
              <a:rPr lang="en-US" b="1" dirty="0"/>
              <a:t>Money for major purchases</a:t>
            </a:r>
          </a:p>
          <a:p>
            <a:pPr marL="171450" indent="-171450">
              <a:buFont typeface="Arial" panose="020B0604020202020204" pitchFamily="34" charset="0"/>
              <a:buChar char="•"/>
            </a:pPr>
            <a:r>
              <a:rPr lang="en-US" dirty="0"/>
              <a:t>Car</a:t>
            </a:r>
          </a:p>
          <a:p>
            <a:pPr marL="171450" indent="-171450">
              <a:buFont typeface="Arial" panose="020B0604020202020204" pitchFamily="34" charset="0"/>
              <a:buChar char="•"/>
            </a:pPr>
            <a:r>
              <a:rPr lang="en-US" dirty="0"/>
              <a:t>Home projects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Technology, like new phones and computers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How will you cover these expenses?</a:t>
            </a:r>
          </a:p>
          <a:p>
            <a:pPr marL="171450" indent="-171450">
              <a:buFont typeface="Arial" panose="020B0604020202020204" pitchFamily="34" charset="0"/>
              <a:buChar char="•"/>
            </a:pPr>
            <a:endParaRPr lang="en-US" dirty="0"/>
          </a:p>
          <a:p>
            <a:pPr>
              <a:spcBef>
                <a:spcPct val="0"/>
              </a:spcBef>
            </a:pPr>
            <a:endParaRPr lang="en-US" dirty="0">
              <a:latin typeface="Calibri" charset="0"/>
            </a:endParaRP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3</a:t>
            </a:fld>
            <a:endParaRPr lang="en-US" dirty="0"/>
          </a:p>
        </p:txBody>
      </p:sp>
    </p:spTree>
    <p:extLst>
      <p:ext uri="{BB962C8B-B14F-4D97-AF65-F5344CB8AC3E}">
        <p14:creationId xmlns:p14="http://schemas.microsoft.com/office/powerpoint/2010/main" val="29902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best answers is to join your company’s retirement plan.</a:t>
            </a:r>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4</a:t>
            </a:fld>
            <a:endParaRPr lang="en-US" dirty="0"/>
          </a:p>
        </p:txBody>
      </p:sp>
    </p:spTree>
    <p:extLst>
      <p:ext uri="{BB962C8B-B14F-4D97-AF65-F5344CB8AC3E}">
        <p14:creationId xmlns:p14="http://schemas.microsoft.com/office/powerpoint/2010/main" val="22088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a:t>
            </a:r>
          </a:p>
          <a:p>
            <a:endParaRPr lang="en-US" dirty="0"/>
          </a:p>
          <a:p>
            <a:r>
              <a:rPr lang="en-US" dirty="0"/>
              <a:t>Here are 5 of the best reasons to enroll in your plan:</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 And you can take your savings with you if you leave your job.</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We've screened and evaluated the investment options in your plan during a thorough review process. This helps ensure that you have a diverse and appropriate selection of options to choose from.</a:t>
            </a:r>
          </a:p>
          <a:p>
            <a:pPr marL="457200" indent="-457200">
              <a:buFont typeface="+mj-lt"/>
              <a:buAutoNum type="arabicPeriod"/>
            </a:pPr>
            <a:r>
              <a:rPr lang="en-US" dirty="0"/>
              <a:t>Compounding happens.</a:t>
            </a:r>
            <a:r>
              <a:rPr lang="en-US" baseline="0" dirty="0"/>
              <a:t> The earnings on your savings are reinvested and start earning an investment return of their own. The earlier you start saving, the more you’ll benefit from compounding</a:t>
            </a:r>
            <a:endParaRPr lang="en-US" dirty="0"/>
          </a:p>
          <a:p>
            <a:pPr marL="457200" indent="-457200">
              <a:buFont typeface="+mj-lt"/>
              <a:buAutoNum type="arabicPeriod"/>
            </a:pPr>
            <a:endParaRPr lang="en-US" dirty="0"/>
          </a:p>
          <a:p>
            <a:pPr marL="457200" indent="-457200">
              <a:buFont typeface="+mj-lt"/>
              <a:buAutoNum type="arabicPeriod"/>
            </a:pPr>
            <a:r>
              <a:rPr lang="en-US" dirty="0"/>
              <a:t>“Free money.” Your employer may match part of your contribution. That means you may be able to double your contributions up to a limit.  </a:t>
            </a:r>
          </a:p>
          <a:p>
            <a:pPr marL="457200" indent="-457200">
              <a:buFont typeface="+mj-lt"/>
              <a:buAutoNum type="arabicPeriod"/>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DBB63"/>
                </a:solidFill>
              </a:rPr>
              <a:t>[1 Click for Animation to Next Slide]</a:t>
            </a:r>
          </a:p>
          <a:p>
            <a:pPr marL="0" indent="0">
              <a:buFont typeface="+mj-lt"/>
              <a:buNone/>
            </a:pPr>
            <a:endParaRPr lang="en-US" dirty="0"/>
          </a:p>
          <a:p>
            <a:pPr marL="457200" indent="-457200">
              <a:buFont typeface="+mj-lt"/>
              <a:buAutoNum type="arabicPeriod"/>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5</a:t>
            </a:fld>
            <a:endParaRPr lang="en-US" dirty="0"/>
          </a:p>
        </p:txBody>
      </p:sp>
    </p:spTree>
    <p:extLst>
      <p:ext uri="{BB962C8B-B14F-4D97-AF65-F5344CB8AC3E}">
        <p14:creationId xmlns:p14="http://schemas.microsoft.com/office/powerpoint/2010/main" val="301056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 OK, we’ve reviewed the important reasons to save for retirement. </a:t>
            </a:r>
          </a:p>
          <a:p>
            <a:r>
              <a:rPr lang="en-US" dirty="0"/>
              <a:t>We’ve talked about the hard-to-ignore reasons to join your retirement plan.</a:t>
            </a:r>
          </a:p>
          <a:p>
            <a:r>
              <a:rPr lang="en-US" dirty="0"/>
              <a:t>It’s time to get rid of roadblocks to saving, whatever they might be, and focus on a great way to find money to save. </a:t>
            </a:r>
            <a:endParaRPr lang="en-US" dirty="0">
              <a:latin typeface="Calibri" charset="0"/>
            </a:endParaRPr>
          </a:p>
        </p:txBody>
      </p:sp>
      <p:sp>
        <p:nvSpPr>
          <p:cNvPr id="30723"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May 18, 2023</a:t>
            </a:fld>
            <a:endParaRPr lang="en-US" dirty="0">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6</a:t>
            </a:fld>
            <a:endParaRPr lang="en-US" dirty="0">
              <a:latin typeface="Calibri" charset="0"/>
            </a:endParaRPr>
          </a:p>
        </p:txBody>
      </p:sp>
    </p:spTree>
    <p:extLst>
      <p:ext uri="{BB962C8B-B14F-4D97-AF65-F5344CB8AC3E}">
        <p14:creationId xmlns:p14="http://schemas.microsoft.com/office/powerpoint/2010/main" val="269969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creating a budget</a:t>
            </a:r>
          </a:p>
          <a:p>
            <a:r>
              <a:rPr lang="en-US" dirty="0"/>
              <a:t>Creating a budget is powerful. </a:t>
            </a:r>
          </a:p>
          <a:p>
            <a:r>
              <a:rPr lang="en-US" dirty="0"/>
              <a:t>A budget helps you control your money, rather than letting your money control you.</a:t>
            </a:r>
          </a:p>
          <a:p>
            <a:r>
              <a:rPr lang="en-US" dirty="0"/>
              <a:t>It gives you the power to spend and save in the smartest ways possible.   </a:t>
            </a:r>
          </a:p>
          <a:p>
            <a:r>
              <a:rPr lang="en-US" dirty="0"/>
              <a:t>Whether you’re new to the workforce or more settled in your career. Whether you’re already careful about money or more laid-back about spending. </a:t>
            </a:r>
          </a:p>
          <a:p>
            <a:r>
              <a:rPr lang="en-US" dirty="0"/>
              <a:t>And did you know that people who set a goal are more likely to meet it? </a:t>
            </a:r>
          </a:p>
          <a:p>
            <a:endParaRPr lang="en-US" dirty="0"/>
          </a:p>
          <a:p>
            <a:r>
              <a:rPr lang="en-US" dirty="0"/>
              <a:t>A budget can show you how to manage your debt, save for the future and live comfortably in the present. </a:t>
            </a:r>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May 18, 2023</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7</a:t>
            </a:fld>
            <a:endParaRPr lang="en-US" dirty="0"/>
          </a:p>
        </p:txBody>
      </p:sp>
    </p:spTree>
    <p:extLst>
      <p:ext uri="{BB962C8B-B14F-4D97-AF65-F5344CB8AC3E}">
        <p14:creationId xmlns:p14="http://schemas.microsoft.com/office/powerpoint/2010/main" val="265673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a:p>
            <a:pPr>
              <a:spcBef>
                <a:spcPct val="0"/>
              </a:spcBef>
            </a:pPr>
            <a:r>
              <a:rPr lang="en-US" dirty="0">
                <a:latin typeface="Calibri" charset="0"/>
              </a:rPr>
              <a:t>Simply put, a budget is an easy way to:</a:t>
            </a:r>
          </a:p>
          <a:p>
            <a:pPr>
              <a:spcBef>
                <a:spcPct val="0"/>
              </a:spcBef>
            </a:pPr>
            <a:endParaRPr lang="en-US" dirty="0">
              <a:latin typeface="Calibri" charset="0"/>
            </a:endParaRPr>
          </a:p>
          <a:p>
            <a:pPr marL="171450" indent="-171450">
              <a:spcBef>
                <a:spcPct val="0"/>
              </a:spcBef>
              <a:buFont typeface="Arial" panose="020B0604020202020204" pitchFamily="34" charset="0"/>
              <a:buChar char="•"/>
            </a:pPr>
            <a:r>
              <a:rPr lang="en-US" dirty="0">
                <a:latin typeface="Calibri" charset="0"/>
              </a:rPr>
              <a:t>Track your income</a:t>
            </a:r>
          </a:p>
          <a:p>
            <a:pPr marL="171450" indent="-171450">
              <a:spcBef>
                <a:spcPct val="0"/>
              </a:spcBef>
              <a:buFont typeface="Arial" panose="020B0604020202020204" pitchFamily="34" charset="0"/>
              <a:buChar char="•"/>
            </a:pPr>
            <a:r>
              <a:rPr lang="en-US" dirty="0">
                <a:latin typeface="Calibri" charset="0"/>
              </a:rPr>
              <a:t>See how your earnings compare to your expenses</a:t>
            </a:r>
          </a:p>
          <a:p>
            <a:pPr marL="171450" indent="-171450">
              <a:spcBef>
                <a:spcPct val="0"/>
              </a:spcBef>
              <a:buFont typeface="Arial" panose="020B0604020202020204" pitchFamily="34" charset="0"/>
              <a:buChar char="•"/>
            </a:pPr>
            <a:r>
              <a:rPr lang="en-US" dirty="0">
                <a:latin typeface="Calibri" charset="0"/>
              </a:rPr>
              <a:t>Find ways to spend money on what's important to you and save for the future</a:t>
            </a:r>
          </a:p>
          <a:p>
            <a:pPr marL="171450" indent="-171450">
              <a:spcBef>
                <a:spcPct val="0"/>
              </a:spcBef>
              <a:buFont typeface="Arial" panose="020B0604020202020204" pitchFamily="34" charset="0"/>
              <a:buChar char="•"/>
            </a:pPr>
            <a:endParaRPr lang="en-US" dirty="0">
              <a:latin typeface="Calibri" charset="0"/>
            </a:endParaRPr>
          </a:p>
          <a:p>
            <a:pPr>
              <a:spcBef>
                <a:spcPct val="0"/>
              </a:spcBef>
            </a:pPr>
            <a:r>
              <a:rPr lang="en-US" dirty="0">
                <a:latin typeface="Calibri" charset="0"/>
              </a:rPr>
              <a:t>Your goals may be to save for a trip to Italy in the next year. Or add to a college fund for your kids. </a:t>
            </a:r>
            <a:br>
              <a:rPr lang="en-US" dirty="0">
                <a:latin typeface="Calibri" charset="0"/>
              </a:rPr>
            </a:br>
            <a:endParaRPr lang="en-US" dirty="0">
              <a:latin typeface="Calibri" charset="0"/>
            </a:endParaRPr>
          </a:p>
          <a:p>
            <a:pPr>
              <a:spcBef>
                <a:spcPct val="0"/>
              </a:spcBef>
            </a:pPr>
            <a:r>
              <a:rPr lang="en-US" u="sng" dirty="0">
                <a:latin typeface="Calibri" charset="0"/>
              </a:rPr>
              <a:t>A major goal should be setting money aside for retirement</a:t>
            </a:r>
            <a:r>
              <a:rPr lang="en-US" dirty="0">
                <a:latin typeface="Calibri" charset="0"/>
              </a:rPr>
              <a:t>. </a:t>
            </a:r>
          </a:p>
          <a:p>
            <a:pPr marL="171450" indent="-171450">
              <a:spcBef>
                <a:spcPct val="0"/>
              </a:spcBef>
              <a:buFont typeface="Arial" panose="020B0604020202020204" pitchFamily="34" charset="0"/>
              <a:buChar char="•"/>
            </a:pPr>
            <a:endParaRPr lang="en-US" dirty="0">
              <a:latin typeface="Calibri" charset="0"/>
            </a:endParaRPr>
          </a:p>
          <a:p>
            <a:pPr marL="171450" indent="-171450">
              <a:spcBef>
                <a:spcPct val="0"/>
              </a:spcBef>
              <a:buFont typeface="Arial" panose="020B0604020202020204" pitchFamily="34" charset="0"/>
              <a:buChar char="•"/>
            </a:pPr>
            <a:endParaRPr lang="en-US" dirty="0">
              <a:latin typeface="Calibri" charset="0"/>
            </a:endParaRPr>
          </a:p>
          <a:p>
            <a:pPr>
              <a:spcBef>
                <a:spcPct val="0"/>
              </a:spcBef>
            </a:pPr>
            <a:r>
              <a:rPr lang="en-US" dirty="0">
                <a:latin typeface="Calibri" charset="0"/>
              </a:rPr>
              <a:t> </a:t>
            </a:r>
          </a:p>
          <a:p>
            <a:pPr>
              <a:spcBef>
                <a:spcPct val="0"/>
              </a:spcBef>
            </a:pPr>
            <a:r>
              <a:rPr lang="en-US" dirty="0">
                <a:latin typeface="Calibri" charset="0"/>
              </a:rPr>
              <a:t> </a:t>
            </a: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May 18, 2023</a:t>
            </a:fld>
            <a:endParaRPr lang="en-US" dirty="0">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8</a:t>
            </a:fld>
            <a:endParaRPr lang="en-US" dirty="0">
              <a:latin typeface="Calibri" charset="0"/>
            </a:endParaRPr>
          </a:p>
        </p:txBody>
      </p:sp>
    </p:spTree>
    <p:extLst>
      <p:ext uri="{BB962C8B-B14F-4D97-AF65-F5344CB8AC3E}">
        <p14:creationId xmlns:p14="http://schemas.microsoft.com/office/powerpoint/2010/main" val="361048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ct val="0"/>
              </a:spcBef>
            </a:pPr>
            <a:r>
              <a:rPr lang="en-US" dirty="0">
                <a:latin typeface="Calibri" charset="0"/>
              </a:rPr>
              <a:t>If you’re like many of us, creating a budget might not be at the top of your list of favorite things to do. </a:t>
            </a:r>
          </a:p>
          <a:p>
            <a:pPr>
              <a:spcBef>
                <a:spcPct val="0"/>
              </a:spcBef>
            </a:pPr>
            <a:endParaRPr lang="en-US" dirty="0">
              <a:latin typeface="Calibri" charset="0"/>
            </a:endParaRPr>
          </a:p>
          <a:p>
            <a:pPr>
              <a:spcBef>
                <a:spcPct val="0"/>
              </a:spcBef>
            </a:pPr>
            <a:r>
              <a:rPr lang="en-US" dirty="0">
                <a:latin typeface="Calibri" charset="0"/>
              </a:rPr>
              <a:t>For some of us, it’s up there with doing your taxes and trying to figure out what health insurance to sign up for.  </a:t>
            </a:r>
          </a:p>
          <a:p>
            <a:pPr>
              <a:spcBef>
                <a:spcPct val="0"/>
              </a:spcBef>
            </a:pPr>
            <a:endParaRPr lang="en-US" dirty="0">
              <a:latin typeface="Calibri" charset="0"/>
            </a:endParaRPr>
          </a:p>
          <a:p>
            <a:pPr>
              <a:spcBef>
                <a:spcPct val="0"/>
              </a:spcBef>
            </a:pPr>
            <a:r>
              <a:rPr lang="en-US" dirty="0">
                <a:latin typeface="Calibri" charset="0"/>
              </a:rPr>
              <a:t>But when you think about it, creating a budget can help you feel less stress and more in control of your financial state. Think about these benefits:</a:t>
            </a:r>
          </a:p>
          <a:p>
            <a:pPr>
              <a:spcBef>
                <a:spcPct val="0"/>
              </a:spcBef>
            </a:pPr>
            <a:endParaRPr lang="en-US" dirty="0">
              <a:latin typeface="Calibri" charset="0"/>
            </a:endParaRPr>
          </a:p>
          <a:p>
            <a:pPr marL="171450" indent="-171450">
              <a:buFont typeface="Arial" panose="020B0604020202020204" pitchFamily="34" charset="0"/>
              <a:buChar char="•"/>
            </a:pPr>
            <a:r>
              <a:rPr lang="en-US" dirty="0"/>
              <a:t>A budget helps you build savings. It keeps you from overspending on the extras, so you end up with a cash surplus at the end of each month.</a:t>
            </a:r>
          </a:p>
          <a:p>
            <a:pPr marL="171450" indent="-171450">
              <a:buFont typeface="Arial" panose="020B0604020202020204" pitchFamily="34" charset="0"/>
              <a:buChar char="•"/>
            </a:pPr>
            <a:r>
              <a:rPr lang="en-US" dirty="0"/>
              <a:t>A budget motivates you to look for ways to save money. It’s not just about looking for expenses that you can eliminate. It can move you to figure out where you can find cost savings. For example, you might decide to call your cable company to negotiate a lower monthly rate. The monthly savings will add up and you can spend it in other ways.</a:t>
            </a:r>
          </a:p>
          <a:p>
            <a:pPr marL="171450" indent="-171450">
              <a:buFont typeface="Arial" panose="020B0604020202020204" pitchFamily="34" charset="0"/>
              <a:buChar char="•"/>
            </a:pPr>
            <a:r>
              <a:rPr lang="en-US" dirty="0"/>
              <a:t>At the end of the month, you can set aside any surplus cash for that big trip or new house or for retirement. </a:t>
            </a:r>
          </a:p>
          <a:p>
            <a:pPr marL="171450" indent="-171450">
              <a:buFont typeface="Arial" panose="020B0604020202020204" pitchFamily="34" charset="0"/>
              <a:buChar char="•"/>
            </a:pPr>
            <a:r>
              <a:rPr lang="en-US" dirty="0"/>
              <a:t>A budget helps you get out of debt. It shows you how much you can afford if you want to get out of debt faster. Paying a little more each month for a car loan, for example, means you might end your loan sooner.</a:t>
            </a:r>
          </a:p>
          <a:p>
            <a:pPr marL="171450" indent="-171450">
              <a:buFont typeface="Arial" panose="020B0604020202020204" pitchFamily="34" charset="0"/>
              <a:buChar char="•"/>
            </a:pPr>
            <a:r>
              <a:rPr lang="en-US" dirty="0"/>
              <a:t>A budget helps you build self-discipline. Once you start following a budget, your new habits will become routine. This will eventually lead to more cash in your pocket – and less stress. </a:t>
            </a:r>
          </a:p>
          <a:p>
            <a:pPr marL="171450" indent="-171450">
              <a:buFont typeface="Arial" panose="020B0604020202020204" pitchFamily="34" charset="0"/>
              <a:buChar char="•"/>
            </a:pPr>
            <a:endParaRPr lang="en-US" dirty="0"/>
          </a:p>
          <a:p>
            <a:pPr>
              <a:spcBef>
                <a:spcPct val="0"/>
              </a:spcBef>
            </a:pPr>
            <a:r>
              <a:rPr lang="en-US" dirty="0">
                <a:latin typeface="Calibri" charset="0"/>
              </a:rPr>
              <a:t>Source: Mint</a:t>
            </a:r>
          </a:p>
        </p:txBody>
      </p:sp>
      <p:sp>
        <p:nvSpPr>
          <p:cNvPr id="3072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36CCFD0C-4F3A-4458-A39C-2864E0CE9752}" type="datetime4">
              <a:rPr lang="en-US" smtClean="0">
                <a:latin typeface="Calibri" charset="0"/>
              </a:rPr>
              <a:t>May 18, 2023</a:t>
            </a:fld>
            <a:endParaRPr lang="en-US" dirty="0">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E1A8818-5576-9A4A-A853-80736AFCC6CF}" type="slidenum">
              <a:rPr lang="en-US">
                <a:latin typeface="Calibri" charset="0"/>
              </a:rPr>
              <a:pPr fontAlgn="base">
                <a:spcBef>
                  <a:spcPct val="0"/>
                </a:spcBef>
                <a:spcAft>
                  <a:spcPct val="0"/>
                </a:spcAft>
              </a:pPr>
              <a:t>9</a:t>
            </a:fld>
            <a:endParaRPr lang="en-US" dirty="0">
              <a:latin typeface="Calibri" charset="0"/>
            </a:endParaRPr>
          </a:p>
        </p:txBody>
      </p:sp>
    </p:spTree>
    <p:extLst>
      <p:ext uri="{BB962C8B-B14F-4D97-AF65-F5344CB8AC3E}">
        <p14:creationId xmlns:p14="http://schemas.microsoft.com/office/powerpoint/2010/main" val="378616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5276850"/>
            <a:ext cx="6553200" cy="533400"/>
          </a:xfrm>
          <a:prstGeom prst="rect">
            <a:avLst/>
          </a:prstGeom>
        </p:spPr>
        <p:txBody>
          <a:bodyPr anchor="b">
            <a:noAutofit/>
          </a:bodyPr>
          <a:lstStyle>
            <a:lvl1pPr algn="l">
              <a:lnSpc>
                <a:spcPct val="95000"/>
              </a:lnSpc>
              <a:defRPr sz="30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20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6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DD0BACE0-EEE2-4F87-99C4-4D01E17E4326}" type="datetime4">
              <a:rPr lang="en-US" smtClean="0"/>
              <a:t>May 18, 2023</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28702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10"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1"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May 18, 2023</a:t>
            </a:fld>
            <a:endParaRPr lang="en-US" dirty="0"/>
          </a:p>
        </p:txBody>
      </p:sp>
    </p:spTree>
    <p:extLst>
      <p:ext uri="{BB962C8B-B14F-4D97-AF65-F5344CB8AC3E}">
        <p14:creationId xmlns:p14="http://schemas.microsoft.com/office/powerpoint/2010/main" val="28041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B607DC9-42F1-4682-B46C-6E8D3B7864E1}" type="datetime4">
              <a:rPr lang="en-US" smtClean="0"/>
              <a:t>May 18, 2023</a:t>
            </a:fld>
            <a:endParaRPr lang="en-US" dirty="0"/>
          </a:p>
        </p:txBody>
      </p:sp>
    </p:spTree>
    <p:extLst>
      <p:ext uri="{BB962C8B-B14F-4D97-AF65-F5344CB8AC3E}">
        <p14:creationId xmlns:p14="http://schemas.microsoft.com/office/powerpoint/2010/main" val="195900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729D590C-6DC9-4CFB-B0FB-7C16C7AECE5B}" type="datetime4">
              <a:rPr lang="en-US" smtClean="0"/>
              <a:t>May 18, 2023</a:t>
            </a:fld>
            <a:endParaRPr lang="en-US" dirty="0"/>
          </a:p>
        </p:txBody>
      </p:sp>
    </p:spTree>
    <p:extLst>
      <p:ext uri="{BB962C8B-B14F-4D97-AF65-F5344CB8AC3E}">
        <p14:creationId xmlns:p14="http://schemas.microsoft.com/office/powerpoint/2010/main" val="251482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ED3D4887-6C74-46B2-81BF-7BAD0BCE63A2}" type="datetime4">
              <a:rPr lang="en-US" smtClean="0"/>
              <a:t>May 18, 2023</a:t>
            </a:fld>
            <a:endParaRPr lang="en-US" dirty="0"/>
          </a:p>
        </p:txBody>
      </p:sp>
    </p:spTree>
    <p:extLst>
      <p:ext uri="{BB962C8B-B14F-4D97-AF65-F5344CB8AC3E}">
        <p14:creationId xmlns:p14="http://schemas.microsoft.com/office/powerpoint/2010/main" val="87237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C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385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P Closing Advisor Only and Internal Us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66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P Closing General Disclos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61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517" y="5279571"/>
            <a:ext cx="6553200" cy="533400"/>
          </a:xfrm>
          <a:prstGeom prst="rect">
            <a:avLst/>
          </a:prstGeom>
        </p:spPr>
        <p:txBody>
          <a:bodyPr anchor="b">
            <a:noAutofit/>
          </a:bodyPr>
          <a:lstStyle>
            <a:lvl1pPr algn="l">
              <a:lnSpc>
                <a:spcPct val="95000"/>
              </a:lnSpc>
              <a:defRPr sz="3000" b="0" i="0">
                <a:solidFill>
                  <a:schemeClr val="tx2"/>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517"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7200"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May 18, 2023</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9"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4114735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84A9B6-C087-41C0-9C9B-D8AE4059F689}" type="datetimeFigureOut">
              <a:rPr lang="en-US" smtClean="0"/>
              <a:t>5/18/2023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85DC1FE-36B3-45D6-A0BB-8401C9B74402}" type="slidenum">
              <a:rPr lang="en-US" smtClean="0"/>
              <a:t>‹#›</a:t>
            </a:fld>
            <a:endParaRPr lang="en-US" dirty="0"/>
          </a:p>
        </p:txBody>
      </p:sp>
    </p:spTree>
    <p:extLst>
      <p:ext uri="{BB962C8B-B14F-4D97-AF65-F5344CB8AC3E}">
        <p14:creationId xmlns:p14="http://schemas.microsoft.com/office/powerpoint/2010/main" val="201949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ctrTitle" hasCustomPrompt="1"/>
          </p:nvPr>
        </p:nvSpPr>
        <p:spPr>
          <a:xfrm>
            <a:off x="457200" y="457200"/>
            <a:ext cx="8153400" cy="533400"/>
          </a:xfrm>
          <a:prstGeom prst="rect">
            <a:avLst/>
          </a:prstGeom>
        </p:spPr>
        <p:txBody>
          <a:bodyPr>
            <a:noAutofit/>
          </a:bodyPr>
          <a:lstStyle>
            <a:lvl1pPr algn="l">
              <a:defRPr sz="3000" b="0" i="0">
                <a:solidFill>
                  <a:schemeClr val="tx2"/>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2302"/>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6" name="Date Placeholder 3"/>
          <p:cNvSpPr>
            <a:spLocks noGrp="1"/>
          </p:cNvSpPr>
          <p:nvPr>
            <p:ph type="dt" sz="half" idx="12"/>
          </p:nvPr>
        </p:nvSpPr>
        <p:spPr>
          <a:xfrm>
            <a:off x="762000" y="6372302"/>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9401E1E8-7AEE-4DBF-8689-171A8097AA1B}" type="datetime4">
              <a:rPr lang="en-US" smtClean="0"/>
              <a:t>May 18, 2023</a:t>
            </a:fld>
            <a:endParaRPr lang="en-US" dirty="0"/>
          </a:p>
        </p:txBody>
      </p:sp>
    </p:spTree>
    <p:extLst>
      <p:ext uri="{BB962C8B-B14F-4D97-AF65-F5344CB8AC3E}">
        <p14:creationId xmlns:p14="http://schemas.microsoft.com/office/powerpoint/2010/main" val="221216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8" name="Content Placeholder 2"/>
          <p:cNvSpPr>
            <a:spLocks noGrp="1"/>
          </p:cNvSpPr>
          <p:nvPr>
            <p:ph idx="1"/>
          </p:nvPr>
        </p:nvSpPr>
        <p:spPr>
          <a:xfrm>
            <a:off x="457200" y="1371600"/>
            <a:ext cx="4114800" cy="48006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ctrTitle" hasCustomPrompt="1"/>
          </p:nvPr>
        </p:nvSpPr>
        <p:spPr>
          <a:xfrm>
            <a:off x="457200" y="457200"/>
            <a:ext cx="4114800" cy="533400"/>
          </a:xfrm>
          <a:prstGeom prst="rect">
            <a:avLst/>
          </a:prstGeom>
        </p:spPr>
        <p:txBody>
          <a:bodyPr>
            <a:noAutofit/>
          </a:bodyPr>
          <a:lstStyle>
            <a:lvl1pPr algn="l">
              <a:defRPr sz="3000" b="0" i="0" baseline="0">
                <a:solidFill>
                  <a:schemeClr val="tx2"/>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7"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77435197-A6E8-4E4D-B360-10B78C1E8F56}" type="datetime4">
              <a:rPr lang="en-US" smtClean="0"/>
              <a:t>May 18, 2023</a:t>
            </a:fld>
            <a:endParaRPr lang="en-US" dirty="0"/>
          </a:p>
        </p:txBody>
      </p:sp>
    </p:spTree>
    <p:extLst>
      <p:ext uri="{BB962C8B-B14F-4D97-AF65-F5344CB8AC3E}">
        <p14:creationId xmlns:p14="http://schemas.microsoft.com/office/powerpoint/2010/main" val="270680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457200"/>
            <a:ext cx="6477000" cy="533400"/>
          </a:xfrm>
          <a:prstGeom prst="rect">
            <a:avLst/>
          </a:prstGeom>
        </p:spPr>
        <p:txBody>
          <a:bodyPr>
            <a:noAutofit/>
          </a:bodyPr>
          <a:lstStyle>
            <a:lvl1pPr algn="l">
              <a:defRPr sz="3000" b="0" i="0">
                <a:solidFill>
                  <a:schemeClr val="tx2"/>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967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AB0D5996-C38E-4C54-8CC3-93D44401FA95}" type="datetime4">
              <a:rPr lang="en-US" smtClean="0"/>
              <a:t>May 18, 2023</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199"/>
            <a:ext cx="8153400" cy="533401"/>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09D9D99-0759-4757-BD22-AAC1E2052A19}" type="datetime4">
              <a:rPr lang="en-US" smtClean="0"/>
              <a:t>May 18, 2023</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4099F89C-A489-4924-836B-F37377D71067}" type="datetime4">
              <a:rPr lang="en-US" smtClean="0"/>
              <a:t>May 18, 2023</a:t>
            </a:fld>
            <a:endParaRPr lang="en-US" dirty="0"/>
          </a:p>
        </p:txBody>
      </p:sp>
    </p:spTree>
    <p:extLst>
      <p:ext uri="{BB962C8B-B14F-4D97-AF65-F5344CB8AC3E}">
        <p14:creationId xmlns:p14="http://schemas.microsoft.com/office/powerpoint/2010/main" val="22752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May 18, 2023</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4" r:id="rId10"/>
    <p:sldLayoutId id="2147483765" r:id="rId11"/>
    <p:sldLayoutId id="2147483766" r:id="rId12"/>
    <p:sldLayoutId id="2147483767" r:id="rId13"/>
    <p:sldLayoutId id="2147483760" r:id="rId14"/>
    <p:sldLayoutId id="2147483761" r:id="rId15"/>
    <p:sldLayoutId id="2147483768" r:id="rId16"/>
    <p:sldLayoutId id="2147483769" r:id="rId17"/>
    <p:sldLayoutId id="2147483762" r:id="rId18"/>
    <p:sldLayoutId id="2147483763" r:id="rId19"/>
    <p:sldLayoutId id="2147483771" r:id="rId20"/>
    <p:sldLayoutId id="2147483772" r:id="rId21"/>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1152" userDrawn="1">
          <p15:clr>
            <a:srgbClr val="F26B43"/>
          </p15:clr>
        </p15:guide>
        <p15:guide id="5" orient="horz" pos="1440" userDrawn="1">
          <p15:clr>
            <a:srgbClr val="F26B43"/>
          </p15:clr>
        </p15:guide>
        <p15:guide id="7" orient="horz" pos="864" userDrawn="1">
          <p15:clr>
            <a:srgbClr val="F26B43"/>
          </p15:clr>
        </p15:guide>
        <p15:guide id="8" orient="horz" pos="288" userDrawn="1">
          <p15:clr>
            <a:srgbClr val="F26B43"/>
          </p15:clr>
        </p15:guide>
        <p15:guide id="9" pos="288" userDrawn="1">
          <p15:clr>
            <a:srgbClr val="F26B43"/>
          </p15:clr>
        </p15:guide>
        <p15:guide id="10" pos="5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3.jp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3" y="1600200"/>
            <a:ext cx="14188214" cy="312420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047750"/>
            <a:ext cx="889000" cy="1189269"/>
          </a:xfrm>
          <a:prstGeom prst="rect">
            <a:avLst/>
          </a:prstGeom>
        </p:spPr>
      </p:pic>
      <p:sp>
        <p:nvSpPr>
          <p:cNvPr id="11" name="Title 10"/>
          <p:cNvSpPr>
            <a:spLocks noGrp="1"/>
          </p:cNvSpPr>
          <p:nvPr>
            <p:ph type="title" idx="4294967295"/>
          </p:nvPr>
        </p:nvSpPr>
        <p:spPr>
          <a:xfrm>
            <a:off x="0" y="4667250"/>
            <a:ext cx="9144000" cy="2286000"/>
          </a:xfrm>
          <a:prstGeom prst="rect">
            <a:avLst/>
          </a:prstGeom>
          <a:solidFill>
            <a:srgbClr val="0093D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n-lt"/>
                <a:ea typeface="+mn-ea"/>
                <a:cs typeface="+mn-cs"/>
              </a:rPr>
              <a:t> The Power of a Budget</a:t>
            </a:r>
            <a:br>
              <a:rPr kumimoji="0" lang="en-US" sz="3600" b="0" i="0" u="none" strike="noStrike" kern="1200" cap="none" spc="0" normalizeH="0" baseline="0" noProof="0" dirty="0">
                <a:ln>
                  <a:noFill/>
                </a:ln>
                <a:solidFill>
                  <a:schemeClr val="lt1"/>
                </a:solidFill>
                <a:effectLst/>
                <a:uLnTx/>
                <a:uFillTx/>
                <a:latin typeface="+mn-lt"/>
                <a:ea typeface="+mn-ea"/>
                <a:cs typeface="+mn-cs"/>
              </a:rPr>
            </a:br>
            <a:r>
              <a:rPr kumimoji="0" lang="en-US" sz="3600" b="0" i="0" u="none" strike="noStrike" kern="1200" cap="none" spc="0" normalizeH="0" baseline="0" noProof="0" dirty="0">
                <a:ln>
                  <a:noFill/>
                </a:ln>
                <a:solidFill>
                  <a:schemeClr val="lt1"/>
                </a:solidFill>
                <a:effectLst/>
                <a:uLnTx/>
                <a:uFillTx/>
                <a:latin typeface="+mn-lt"/>
                <a:ea typeface="+mn-ea"/>
                <a:cs typeface="+mn-cs"/>
              </a:rPr>
              <a:t> </a:t>
            </a:r>
            <a:r>
              <a:rPr kumimoji="0" lang="en-US" sz="3200" b="0" i="0" u="none" strike="noStrike" kern="1200" cap="none" spc="0" normalizeH="0" baseline="0" noProof="0" dirty="0">
                <a:ln>
                  <a:noFill/>
                </a:ln>
                <a:solidFill>
                  <a:schemeClr val="lt1"/>
                </a:solidFill>
                <a:effectLst/>
                <a:uLnTx/>
                <a:uFillTx/>
                <a:latin typeface="+mn-lt"/>
                <a:ea typeface="+mn-ea"/>
                <a:cs typeface="+mn-cs"/>
              </a:rPr>
              <a:t>Find Money to Save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mn-lt"/>
                <a:ea typeface="+mn-ea"/>
                <a:cs typeface="+mn-cs"/>
              </a:rPr>
              <a:t>  </a:t>
            </a:r>
            <a:r>
              <a:rPr kumimoji="0" lang="en-US" sz="2000" b="1" i="0" u="none" strike="noStrike" kern="1200" cap="none" spc="0" normalizeH="0" baseline="0" noProof="0" dirty="0">
                <a:ln>
                  <a:noFill/>
                </a:ln>
                <a:solidFill>
                  <a:schemeClr val="lt1"/>
                </a:solidFill>
                <a:effectLst/>
                <a:uLnTx/>
                <a:uFillTx/>
                <a:latin typeface="+mn-lt"/>
                <a:ea typeface="+mn-ea"/>
                <a:cs typeface="+mn-cs"/>
              </a:rPr>
              <a:t>Retirement</a:t>
            </a:r>
            <a:r>
              <a:rPr kumimoji="0" lang="en-US" sz="2000" b="0" i="0" u="none" strike="noStrike" kern="1200" cap="none" spc="0" normalizeH="0" baseline="0" noProof="0" dirty="0">
                <a:ln>
                  <a:noFill/>
                </a:ln>
                <a:solidFill>
                  <a:schemeClr val="lt1"/>
                </a:solidFill>
                <a:effectLst/>
                <a:uLnTx/>
                <a:uFillTx/>
                <a:latin typeface="+mn-lt"/>
                <a:ea typeface="+mn-ea"/>
                <a:cs typeface="+mn-cs"/>
              </a:rPr>
              <a:t> on the </a:t>
            </a:r>
            <a:r>
              <a:rPr kumimoji="0" lang="en-US" sz="2000" b="1" i="0" u="none" strike="noStrike" kern="1200" cap="none" spc="0" normalizeH="0" baseline="0" noProof="0" dirty="0">
                <a:ln>
                  <a:noFill/>
                </a:ln>
                <a:solidFill>
                  <a:schemeClr val="lt1"/>
                </a:solidFill>
                <a:effectLst/>
                <a:uLnTx/>
                <a:uFillTx/>
                <a:latin typeface="+mn-lt"/>
                <a:ea typeface="+mn-ea"/>
                <a:cs typeface="+mn-cs"/>
              </a:rPr>
              <a:t>Brain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111E-6 -0.08657 L 0.1566 0.01759 C 0.18941 0.04097 0.23854 0.05394 0.28958 0.05394 C 0.34809 0.05394 0.39497 0.04097 0.42778 0.01759 L 0.58472 -0.08657 " pathEditMode="relative" rAng="0" ptsTypes="AAAAA">
                                      <p:cBhvr>
                                        <p:cTn id="6" dur="3000" fill="hold"/>
                                        <p:tgtEl>
                                          <p:spTgt spid="6"/>
                                        </p:tgtEl>
                                        <p:attrNameLst>
                                          <p:attrName>ppt_x</p:attrName>
                                          <p:attrName>ppt_y</p:attrName>
                                        </p:attrNameLst>
                                      </p:cBhvr>
                                      <p:rCtr x="29236" y="7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solidFill>
                  <a:srgbClr val="004EA8"/>
                </a:solidFill>
              </a:rPr>
              <a:t>What’s Your Budgeting Style?</a:t>
            </a:r>
          </a:p>
        </p:txBody>
      </p:sp>
      <p:sp>
        <p:nvSpPr>
          <p:cNvPr id="11" name="Oval 10">
            <a:extLst>
              <a:ext uri="{C183D7F6-B498-43B3-948B-1728B52AA6E4}">
                <adec:decorative xmlns:adec="http://schemas.microsoft.com/office/drawing/2017/decorative" val="1"/>
              </a:ext>
            </a:extLst>
          </p:cNvPr>
          <p:cNvSpPr/>
          <p:nvPr/>
        </p:nvSpPr>
        <p:spPr>
          <a:xfrm>
            <a:off x="805381" y="1968146"/>
            <a:ext cx="1689653" cy="1689653"/>
          </a:xfrm>
          <a:prstGeom prst="ellipse">
            <a:avLst/>
          </a:prstGeom>
          <a:solidFill>
            <a:srgbClr val="F89728"/>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337366"/>
            <a:ext cx="845198" cy="830239"/>
          </a:xfrm>
          <a:prstGeom prst="rect">
            <a:avLst/>
          </a:prstGeom>
          <a:noFill/>
          <a:ln>
            <a:noFill/>
          </a:ln>
        </p:spPr>
      </p:pic>
      <p:sp>
        <p:nvSpPr>
          <p:cNvPr id="14" name="Oval 13">
            <a:extLst>
              <a:ext uri="{C183D7F6-B498-43B3-948B-1728B52AA6E4}">
                <adec:decorative xmlns:adec="http://schemas.microsoft.com/office/drawing/2017/decorative" val="1"/>
              </a:ext>
            </a:extLst>
          </p:cNvPr>
          <p:cNvSpPr/>
          <p:nvPr/>
        </p:nvSpPr>
        <p:spPr>
          <a:xfrm>
            <a:off x="3667579" y="1852073"/>
            <a:ext cx="1689654" cy="1689654"/>
          </a:xfrm>
          <a:prstGeom prst="ellipse">
            <a:avLst/>
          </a:prstGeom>
          <a:solidFill>
            <a:srgbClr val="F89728"/>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290643"/>
            <a:ext cx="814967" cy="752277"/>
          </a:xfrm>
          <a:prstGeom prst="rect">
            <a:avLst/>
          </a:prstGeom>
          <a:noFill/>
          <a:ln>
            <a:noFill/>
          </a:ln>
        </p:spPr>
      </p:pic>
      <p:sp>
        <p:nvSpPr>
          <p:cNvPr id="17" name="Oval 16">
            <a:extLst>
              <a:ext uri="{C183D7F6-B498-43B3-948B-1728B52AA6E4}">
                <adec:decorative xmlns:adec="http://schemas.microsoft.com/office/drawing/2017/decorative" val="1"/>
              </a:ext>
            </a:extLst>
          </p:cNvPr>
          <p:cNvSpPr/>
          <p:nvPr/>
        </p:nvSpPr>
        <p:spPr>
          <a:xfrm>
            <a:off x="6460266" y="1850759"/>
            <a:ext cx="1689654" cy="1689654"/>
          </a:xfrm>
          <a:prstGeom prst="ellipse">
            <a:avLst/>
          </a:prstGeom>
          <a:solidFill>
            <a:srgbClr val="F89728"/>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B948"/>
              </a:solidFill>
            </a:endParaRPr>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531" y="2165956"/>
            <a:ext cx="795123" cy="1001649"/>
          </a:xfrm>
          <a:prstGeom prst="rect">
            <a:avLst/>
          </a:prstGeom>
          <a:noFill/>
          <a:ln>
            <a:noFill/>
          </a:ln>
        </p:spPr>
      </p:pic>
      <p:sp>
        <p:nvSpPr>
          <p:cNvPr id="19" name="TextBox 18"/>
          <p:cNvSpPr txBox="1"/>
          <p:nvPr/>
        </p:nvSpPr>
        <p:spPr>
          <a:xfrm>
            <a:off x="701870" y="4021880"/>
            <a:ext cx="2270173" cy="461665"/>
          </a:xfrm>
          <a:prstGeom prst="rect">
            <a:avLst/>
          </a:prstGeom>
          <a:noFill/>
        </p:spPr>
        <p:txBody>
          <a:bodyPr wrap="none" rtlCol="0">
            <a:spAutoFit/>
          </a:bodyPr>
          <a:lstStyle/>
          <a:p>
            <a:r>
              <a:rPr lang="en-US" sz="2400" b="1" dirty="0">
                <a:latin typeface="Arial" charset="0"/>
                <a:ea typeface="Arial" charset="0"/>
                <a:cs typeface="Arial" charset="0"/>
              </a:rPr>
              <a:t>Keep it simple</a:t>
            </a:r>
          </a:p>
        </p:txBody>
      </p:sp>
      <p:sp>
        <p:nvSpPr>
          <p:cNvPr id="21" name="TextBox 20"/>
          <p:cNvSpPr txBox="1"/>
          <p:nvPr/>
        </p:nvSpPr>
        <p:spPr>
          <a:xfrm>
            <a:off x="3647320" y="4034135"/>
            <a:ext cx="1686680" cy="461665"/>
          </a:xfrm>
          <a:prstGeom prst="rect">
            <a:avLst/>
          </a:prstGeom>
          <a:noFill/>
        </p:spPr>
        <p:txBody>
          <a:bodyPr wrap="none" rtlCol="0">
            <a:spAutoFit/>
          </a:bodyPr>
          <a:lstStyle/>
          <a:p>
            <a:r>
              <a:rPr lang="en-US" sz="2400" b="1" dirty="0">
                <a:latin typeface="Arial" charset="0"/>
                <a:ea typeface="Arial" charset="0"/>
                <a:cs typeface="Arial" charset="0"/>
              </a:rPr>
              <a:t>Get online</a:t>
            </a:r>
          </a:p>
        </p:txBody>
      </p:sp>
      <p:sp>
        <p:nvSpPr>
          <p:cNvPr id="20" name="TextBox 19"/>
          <p:cNvSpPr txBox="1"/>
          <p:nvPr/>
        </p:nvSpPr>
        <p:spPr>
          <a:xfrm>
            <a:off x="5943596" y="4038600"/>
            <a:ext cx="2768515" cy="461665"/>
          </a:xfrm>
          <a:prstGeom prst="rect">
            <a:avLst/>
          </a:prstGeom>
          <a:noFill/>
        </p:spPr>
        <p:txBody>
          <a:bodyPr wrap="none" rtlCol="0">
            <a:spAutoFit/>
          </a:bodyPr>
          <a:lstStyle/>
          <a:p>
            <a:pPr algn="ctr"/>
            <a:r>
              <a:rPr lang="en-US" sz="2400" b="1" dirty="0">
                <a:latin typeface="Arial" charset="0"/>
                <a:ea typeface="Arial" charset="0"/>
                <a:cs typeface="Arial" charset="0"/>
              </a:rPr>
              <a:t>Download an app</a:t>
            </a:r>
          </a:p>
        </p:txBody>
      </p:sp>
      <p:sp>
        <p:nvSpPr>
          <p:cNvPr id="22"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93478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19" grpId="0"/>
      <p:bldP spid="21"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t>There's</a:t>
            </a:r>
            <a:r>
              <a:rPr lang="en-US" dirty="0"/>
              <a:t> </a:t>
            </a:r>
            <a:r>
              <a:rPr lang="en-US" b="1" dirty="0"/>
              <a:t>an</a:t>
            </a:r>
            <a:r>
              <a:rPr lang="en-US" dirty="0"/>
              <a:t> </a:t>
            </a:r>
            <a:r>
              <a:rPr lang="en-US" b="1" dirty="0"/>
              <a:t>App </a:t>
            </a:r>
            <a:r>
              <a:rPr lang="en-US" dirty="0"/>
              <a:t>for That</a:t>
            </a:r>
            <a:endParaRPr lang="en-US" dirty="0">
              <a:solidFill>
                <a:srgbClr val="FF0000"/>
              </a:solidFill>
            </a:endParaRPr>
          </a:p>
        </p:txBody>
      </p:sp>
      <p:sp>
        <p:nvSpPr>
          <p:cNvPr id="2" name="Content Placeholder 1"/>
          <p:cNvSpPr>
            <a:spLocks noGrp="1"/>
          </p:cNvSpPr>
          <p:nvPr>
            <p:ph idx="1"/>
          </p:nvPr>
        </p:nvSpPr>
        <p:spPr>
          <a:xfrm>
            <a:off x="457200" y="1371600"/>
            <a:ext cx="2819033" cy="2895600"/>
          </a:xfrm>
        </p:spPr>
        <p:txBody>
          <a:bodyPr/>
          <a:lstStyle/>
          <a:p>
            <a:pPr marL="0" indent="0">
              <a:buNone/>
            </a:pPr>
            <a:r>
              <a:rPr lang="en-US" dirty="0"/>
              <a:t> </a:t>
            </a:r>
          </a:p>
          <a:p>
            <a:r>
              <a:rPr lang="en-US" dirty="0"/>
              <a:t>Mint (free)</a:t>
            </a:r>
          </a:p>
          <a:p>
            <a:r>
              <a:rPr lang="en-US" dirty="0"/>
              <a:t>Wally (free)</a:t>
            </a:r>
          </a:p>
          <a:p>
            <a:r>
              <a:rPr lang="en-US" dirty="0"/>
              <a:t>You Need a Budget </a:t>
            </a:r>
          </a:p>
          <a:p>
            <a:r>
              <a:rPr lang="en-US" dirty="0"/>
              <a:t>PocketGuard</a:t>
            </a:r>
          </a:p>
          <a:p>
            <a:r>
              <a:rPr lang="en-US" dirty="0"/>
              <a:t>Goodbudget </a:t>
            </a:r>
          </a:p>
          <a:p>
            <a:r>
              <a:rPr lang="en-US" dirty="0"/>
              <a:t>Mvelopes</a:t>
            </a:r>
          </a:p>
          <a:p>
            <a:pPr marL="0" indent="0">
              <a:buNone/>
            </a:pPr>
            <a:endParaRPr lang="en-US" dirty="0"/>
          </a:p>
        </p:txBody>
      </p:sp>
      <p:sp>
        <p:nvSpPr>
          <p:cNvPr id="7" name="TextBox 6"/>
          <p:cNvSpPr txBox="1"/>
          <p:nvPr/>
        </p:nvSpPr>
        <p:spPr>
          <a:xfrm>
            <a:off x="451022" y="4724400"/>
            <a:ext cx="5644978" cy="461665"/>
          </a:xfrm>
          <a:prstGeom prst="rect">
            <a:avLst/>
          </a:prstGeom>
          <a:noFill/>
        </p:spPr>
        <p:txBody>
          <a:bodyPr wrap="square" rtlCol="0">
            <a:spAutoFit/>
          </a:bodyPr>
          <a:lstStyle/>
          <a:p>
            <a:r>
              <a:rPr lang="en-US" sz="1200" i="1" dirty="0"/>
              <a:t>The companies listed here are not associated with </a:t>
            </a:r>
            <a:br>
              <a:rPr lang="en-US" sz="1200" i="1" dirty="0"/>
            </a:br>
            <a:r>
              <a:rPr lang="en-US" sz="1200" i="1" dirty="0"/>
              <a:t>or endorsed by The Standard.</a:t>
            </a:r>
          </a:p>
        </p:txBody>
      </p:sp>
      <p:sp>
        <p:nvSpPr>
          <p:cNvPr id="13"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87576"/>
            <a:ext cx="2819033" cy="3509665"/>
          </a:xfrm>
          <a:prstGeom prst="rect">
            <a:avLst/>
          </a:prstGeom>
        </p:spPr>
      </p:pic>
    </p:spTree>
    <p:extLst>
      <p:ext uri="{BB962C8B-B14F-4D97-AF65-F5344CB8AC3E}">
        <p14:creationId xmlns:p14="http://schemas.microsoft.com/office/powerpoint/2010/main" val="153526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7BF7-3955-CD63-0CFE-F8B192F2A9EA}"/>
              </a:ext>
              <a:ext uri="{C183D7F6-B498-43B3-948B-1728B52AA6E4}">
                <adec:decorative xmlns:adec="http://schemas.microsoft.com/office/drawing/2017/decorative" val="1"/>
              </a:ext>
            </a:extLst>
          </p:cNvPr>
          <p:cNvSpPr>
            <a:spLocks noGrp="1"/>
          </p:cNvSpPr>
          <p:nvPr>
            <p:ph type="ctrTitle"/>
          </p:nvPr>
        </p:nvSpPr>
        <p:spPr>
          <a:xfrm>
            <a:off x="457200" y="-533400"/>
            <a:ext cx="8153400" cy="533400"/>
          </a:xfrm>
        </p:spPr>
        <p:txBody>
          <a:bodyPr anchor="b">
            <a:noAutofit/>
          </a:bodyPr>
          <a:lstStyle/>
          <a:p>
            <a:r>
              <a:rPr lang="en-US" dirty="0"/>
              <a:t>Application Example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03909"/>
            <a:ext cx="14188214" cy="3124200"/>
          </a:xfrm>
          <a:prstGeom prst="rect">
            <a:avLst/>
          </a:prstGeom>
        </p:spPr>
      </p:pic>
      <p:sp>
        <p:nvSpPr>
          <p:cNvPr id="11" name="Rounded Rectangle 10"/>
          <p:cNvSpPr/>
          <p:nvPr/>
        </p:nvSpPr>
        <p:spPr>
          <a:xfrm>
            <a:off x="304800" y="553751"/>
            <a:ext cx="3458592" cy="3933566"/>
          </a:xfrm>
          <a:prstGeom prst="roundRect">
            <a:avLst/>
          </a:prstGeom>
          <a:solidFill>
            <a:srgbClr val="0093D1"/>
          </a:solidFill>
          <a:ln w="41275" cmpd="sng">
            <a:solidFill>
              <a:srgbClr val="004EA8"/>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600" b="1" dirty="0">
                <a:solidFill>
                  <a:schemeClr val="bg1"/>
                </a:solidFill>
                <a:latin typeface="Arial" charset="0"/>
                <a:ea typeface="Arial" charset="0"/>
                <a:cs typeface="Arial" charset="0"/>
              </a:rPr>
              <a:t>Rachel</a:t>
            </a:r>
            <a:endParaRPr lang="en-US" sz="2100" b="1" dirty="0">
              <a:solidFill>
                <a:schemeClr val="bg1"/>
              </a:solidFill>
              <a:latin typeface="Arial" charset="0"/>
              <a:ea typeface="Arial" charset="0"/>
              <a:cs typeface="Arial" charset="0"/>
            </a:endParaRPr>
          </a:p>
          <a:p>
            <a:endParaRPr lang="en-US" sz="1400" dirty="0">
              <a:latin typeface="Arial" charset="0"/>
              <a:ea typeface="Arial" charset="0"/>
              <a:cs typeface="Arial" charset="0"/>
            </a:endParaRPr>
          </a:p>
          <a:p>
            <a:pPr marL="285750" indent="-285750">
              <a:spcAft>
                <a:spcPts val="1800"/>
              </a:spcAft>
              <a:buFont typeface="Arial" charset="0"/>
              <a:buChar char="•"/>
            </a:pPr>
            <a:r>
              <a:rPr lang="en-US" dirty="0">
                <a:latin typeface="Arial" charset="0"/>
                <a:ea typeface="Arial" charset="0"/>
                <a:cs typeface="Arial" charset="0"/>
              </a:rPr>
              <a:t>24 years old</a:t>
            </a:r>
          </a:p>
          <a:p>
            <a:pPr marL="285750" indent="-285750">
              <a:spcAft>
                <a:spcPts val="1800"/>
              </a:spcAft>
              <a:buFont typeface="Arial" charset="0"/>
              <a:buChar char="•"/>
            </a:pPr>
            <a:r>
              <a:rPr lang="en-US" dirty="0">
                <a:latin typeface="Arial" charset="0"/>
                <a:ea typeface="Arial" charset="0"/>
                <a:cs typeface="Arial" charset="0"/>
              </a:rPr>
              <a:t>Earns $40K a year</a:t>
            </a:r>
          </a:p>
          <a:p>
            <a:pPr marL="285750" indent="-285750">
              <a:spcAft>
                <a:spcPts val="1800"/>
              </a:spcAft>
              <a:buFont typeface="Arial" charset="0"/>
              <a:buChar char="•"/>
            </a:pPr>
            <a:r>
              <a:rPr lang="en-US" dirty="0">
                <a:latin typeface="Arial" charset="0"/>
                <a:ea typeface="Arial" charset="0"/>
                <a:cs typeface="Arial" charset="0"/>
              </a:rPr>
              <a:t>Wants to save money for retirement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0" y="585002"/>
            <a:ext cx="4182000" cy="6272998"/>
          </a:xfrm>
          <a:prstGeom prst="rect">
            <a:avLst/>
          </a:prstGeom>
        </p:spPr>
      </p:pic>
      <p:sp>
        <p:nvSpPr>
          <p:cNvPr id="5"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740996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7A29E2E-A224-C5D5-6147-7C0855B1B611}"/>
              </a:ext>
              <a:ext uri="{C183D7F6-B498-43B3-948B-1728B52AA6E4}">
                <adec:decorative xmlns:adec="http://schemas.microsoft.com/office/drawing/2017/decorative" val="1"/>
              </a:ext>
            </a:extLst>
          </p:cNvPr>
          <p:cNvSpPr txBox="1">
            <a:spLocks noGrp="1"/>
          </p:cNvSpPr>
          <p:nvPr>
            <p:ph type="title" idx="4294967295"/>
          </p:nvPr>
        </p:nvSpPr>
        <p:spPr>
          <a:xfrm>
            <a:off x="609600" y="617343"/>
            <a:ext cx="8153400"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a:ea typeface="ＭＳ Ｐゴシック" charset="0"/>
                <a:cs typeface="Arial"/>
              </a:rPr>
              <a:t>Application Interface</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35457"/>
            <a:ext cx="14188214" cy="31242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09" y="486603"/>
            <a:ext cx="2756591" cy="5628916"/>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10" name="Content Placeholder 1">
            <a:extLst>
              <a:ext uri="{C183D7F6-B498-43B3-948B-1728B52AA6E4}">
                <adec:decorative xmlns:adec="http://schemas.microsoft.com/office/drawing/2017/decorative" val="1"/>
              </a:ext>
            </a:extLst>
          </p:cNvPr>
          <p:cNvSpPr txBox="1">
            <a:spLocks/>
          </p:cNvSpPr>
          <p:nvPr/>
        </p:nvSpPr>
        <p:spPr>
          <a:xfrm>
            <a:off x="457200" y="1371600"/>
            <a:ext cx="8153400" cy="4114800"/>
          </a:xfrm>
          <a:prstGeom prst="rect">
            <a:avLst/>
          </a:prstGeom>
        </p:spPr>
        <p:txBody>
          <a:bodyPr/>
          <a:lstStyle>
            <a:lvl1pPr marL="233363" indent="-233363" algn="l" rtl="0" eaLnBrk="1" fontAlgn="base" hangingPunct="1">
              <a:lnSpc>
                <a:spcPct val="100000"/>
              </a:lnSpc>
              <a:spcBef>
                <a:spcPct val="20000"/>
              </a:spcBef>
              <a:spcAft>
                <a:spcPts val="300"/>
              </a:spcAft>
              <a:buFont typeface="Arial" pitchFamily="34" charset="0"/>
              <a:buChar char="•"/>
              <a:defRPr sz="2000" kern="1200">
                <a:solidFill>
                  <a:srgbClr val="000000"/>
                </a:solidFill>
                <a:latin typeface="Arial" pitchFamily="34" charset="0"/>
                <a:ea typeface="ＭＳ Ｐゴシック" charset="0"/>
                <a:cs typeface="Arial" pitchFamily="34" charset="0"/>
              </a:defRPr>
            </a:lvl1pPr>
            <a:lvl2pPr marL="690563" indent="-233363" algn="l" rtl="0" eaLnBrk="1" fontAlgn="base" hangingPunct="1">
              <a:lnSpc>
                <a:spcPct val="100000"/>
              </a:lnSpc>
              <a:spcBef>
                <a:spcPct val="20000"/>
              </a:spcBef>
              <a:spcAft>
                <a:spcPts val="400"/>
              </a:spcAft>
              <a:buFont typeface="Arial" pitchFamily="34" charset="0"/>
              <a:buChar char="•"/>
              <a:defRPr sz="1600" kern="1200" baseline="0">
                <a:solidFill>
                  <a:srgbClr val="000000"/>
                </a:solidFill>
                <a:latin typeface="Arial" pitchFamily="34" charset="0"/>
                <a:ea typeface="ＭＳ Ｐゴシック" charset="0"/>
                <a:cs typeface="Arial" pitchFamily="34" charset="0"/>
              </a:defRPr>
            </a:lvl2pPr>
            <a:lvl3pPr marL="1143000" indent="-228600" algn="l" rtl="0" eaLnBrk="1" fontAlgn="base" hangingPunct="1">
              <a:lnSpc>
                <a:spcPct val="100000"/>
              </a:lnSpc>
              <a:spcBef>
                <a:spcPct val="20000"/>
              </a:spcBef>
              <a:spcAft>
                <a:spcPts val="300"/>
              </a:spcAft>
              <a:buFont typeface="Arial" pitchFamily="34" charset="0"/>
              <a:buChar char="–"/>
              <a:defRPr sz="1400" kern="1200">
                <a:solidFill>
                  <a:srgbClr val="000000"/>
                </a:solidFill>
                <a:latin typeface="Arial" pitchFamily="34" charset="0"/>
                <a:ea typeface="ＭＳ Ｐゴシック"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 </a:t>
            </a:r>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endParaRPr lang="en-US" sz="1000" dirty="0"/>
          </a:p>
          <a:p>
            <a:pPr marL="0" indent="0">
              <a:buFont typeface="Arial" pitchFamily="34" charset="0"/>
              <a:buNone/>
            </a:pPr>
            <a:r>
              <a:rPr lang="en-US" sz="1000" dirty="0"/>
              <a:t> </a:t>
            </a:r>
          </a:p>
          <a:p>
            <a:pPr marL="0" indent="0">
              <a:buFont typeface="Arial" pitchFamily="34" charset="0"/>
              <a:buNone/>
            </a:pPr>
            <a:endParaRPr lang="en-US" dirty="0"/>
          </a:p>
        </p:txBody>
      </p:sp>
      <p:pic>
        <p:nvPicPr>
          <p:cNvPr id="4" name="Picture 3" descr="It's Represent that application Showing the Categories of Rachel spendings">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95567"/>
            <a:ext cx="2752200" cy="5619951"/>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0" y="585002"/>
            <a:ext cx="4182000" cy="6272998"/>
          </a:xfrm>
          <a:prstGeom prst="rect">
            <a:avLst/>
          </a:prstGeom>
        </p:spPr>
      </p:pic>
      <p:sp>
        <p:nvSpPr>
          <p:cNvPr id="8"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31957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How </a:t>
            </a:r>
            <a:r>
              <a:rPr lang="en-US" b="1" dirty="0"/>
              <a:t>Budgeting Helped </a:t>
            </a:r>
            <a:r>
              <a:rPr lang="en-US" dirty="0"/>
              <a:t>Me</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5290" t="50984" r="16685" b="31090"/>
          <a:stretch/>
        </p:blipFill>
        <p:spPr>
          <a:xfrm>
            <a:off x="4763041" y="903200"/>
            <a:ext cx="4136272" cy="1998002"/>
          </a:xfrm>
          <a:prstGeom prst="rect">
            <a:avLst/>
          </a:prstGeom>
        </p:spPr>
      </p:pic>
      <p:sp>
        <p:nvSpPr>
          <p:cNvPr id="21" name="Rounded Rectangle 20"/>
          <p:cNvSpPr/>
          <p:nvPr/>
        </p:nvSpPr>
        <p:spPr>
          <a:xfrm>
            <a:off x="5104650" y="838199"/>
            <a:ext cx="3505950" cy="164350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endParaRPr lang="en-US" sz="1400" dirty="0"/>
          </a:p>
          <a:p>
            <a:r>
              <a:rPr lang="en-US" sz="1400" dirty="0"/>
              <a:t>“A budget makes me think twice about buying more stuff. I’m putting aside money for a big trip, so saving money is always on my mind.”</a:t>
            </a:r>
          </a:p>
          <a:p>
            <a:pPr marL="0" indent="0" algn="r">
              <a:buNone/>
            </a:pPr>
            <a:r>
              <a:rPr lang="en-US" sz="1400" b="1" dirty="0"/>
              <a:t>- Marie, 55 </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593" t="10222" r="41382" b="71852"/>
          <a:stretch/>
        </p:blipFill>
        <p:spPr>
          <a:xfrm>
            <a:off x="609600" y="1772660"/>
            <a:ext cx="4255499" cy="2055594"/>
          </a:xfrm>
          <a:prstGeom prst="rect">
            <a:avLst/>
          </a:prstGeom>
        </p:spPr>
      </p:pic>
      <p:sp>
        <p:nvSpPr>
          <p:cNvPr id="12" name="Rounded Rectangle 11"/>
          <p:cNvSpPr/>
          <p:nvPr/>
        </p:nvSpPr>
        <p:spPr>
          <a:xfrm>
            <a:off x="1002875" y="1873688"/>
            <a:ext cx="3577637" cy="159270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400" dirty="0"/>
              <a:t>“I uncovered all of these ‘ghost payments,’ charges for things I no longer used. I got rid of them and it felt like I found extra money.”</a:t>
            </a:r>
          </a:p>
          <a:p>
            <a:pPr marL="0" indent="0" algn="r">
              <a:buNone/>
            </a:pPr>
            <a:r>
              <a:rPr lang="en-US" sz="1400" b="1" dirty="0"/>
              <a:t>- Sara, 38</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764" t="69433" r="32664" b="12641"/>
          <a:stretch/>
        </p:blipFill>
        <p:spPr>
          <a:xfrm>
            <a:off x="2144637" y="3929282"/>
            <a:ext cx="5732325" cy="2014318"/>
          </a:xfrm>
          <a:prstGeom prst="rect">
            <a:avLst/>
          </a:prstGeom>
        </p:spPr>
      </p:pic>
      <p:sp>
        <p:nvSpPr>
          <p:cNvPr id="15" name="Rounded Rectangle 14"/>
          <p:cNvSpPr/>
          <p:nvPr/>
        </p:nvSpPr>
        <p:spPr>
          <a:xfrm>
            <a:off x="2637703" y="4343821"/>
            <a:ext cx="4541534" cy="114257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600" dirty="0"/>
              <a:t>“I’ve been focused on paying off my student loans. After creating a budget, I realized I could afford to do that </a:t>
            </a:r>
            <a:r>
              <a:rPr lang="en-US" sz="1600" i="1" dirty="0"/>
              <a:t>and</a:t>
            </a:r>
            <a:r>
              <a:rPr lang="en-US" sz="1600" dirty="0"/>
              <a:t> save for retirement.”</a:t>
            </a:r>
          </a:p>
          <a:p>
            <a:pPr marL="0" indent="0" algn="r">
              <a:buNone/>
            </a:pPr>
            <a:r>
              <a:rPr lang="en-US" sz="1600" b="1" dirty="0"/>
              <a:t>- Tyler, 27  </a:t>
            </a:r>
          </a:p>
        </p:txBody>
      </p:sp>
      <p:sp>
        <p:nvSpPr>
          <p:cNvPr id="16"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42015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32" presetClass="emph" presetSubtype="0" fill="hold" grpId="1" nodeType="with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par>
                                <p:cTn id="23" presetID="10" presetClass="entr" presetSubtype="0"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1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32" presetClass="emph" presetSubtype="0" fill="hold" grpId="1"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4"/>
                                        </p:tgtEl>
                                        <p:attrNameLst>
                                          <p:attrName>r</p:attrName>
                                        </p:attrNameLst>
                                      </p:cBhvr>
                                    </p:animRot>
                                    <p:animRot by="-240000">
                                      <p:cBhvr>
                                        <p:cTn id="37" dur="200" fill="hold">
                                          <p:stCondLst>
                                            <p:cond delay="200"/>
                                          </p:stCondLst>
                                        </p:cTn>
                                        <p:tgtEl>
                                          <p:spTgt spid="14"/>
                                        </p:tgtEl>
                                        <p:attrNameLst>
                                          <p:attrName>r</p:attrName>
                                        </p:attrNameLst>
                                      </p:cBhvr>
                                    </p:animRot>
                                    <p:animRot by="240000">
                                      <p:cBhvr>
                                        <p:cTn id="38" dur="200" fill="hold">
                                          <p:stCondLst>
                                            <p:cond delay="400"/>
                                          </p:stCondLst>
                                        </p:cTn>
                                        <p:tgtEl>
                                          <p:spTgt spid="14"/>
                                        </p:tgtEl>
                                        <p:attrNameLst>
                                          <p:attrName>r</p:attrName>
                                        </p:attrNameLst>
                                      </p:cBhvr>
                                    </p:animRot>
                                    <p:animRot by="-240000">
                                      <p:cBhvr>
                                        <p:cTn id="39" dur="200" fill="hold">
                                          <p:stCondLst>
                                            <p:cond delay="600"/>
                                          </p:stCondLst>
                                        </p:cTn>
                                        <p:tgtEl>
                                          <p:spTgt spid="14"/>
                                        </p:tgtEl>
                                        <p:attrNameLst>
                                          <p:attrName>r</p:attrName>
                                        </p:attrNameLst>
                                      </p:cBhvr>
                                    </p:animRot>
                                    <p:animRot by="120000">
                                      <p:cBhvr>
                                        <p:cTn id="40" dur="200" fill="hold">
                                          <p:stCondLst>
                                            <p:cond delay="800"/>
                                          </p:stCondLst>
                                        </p:cTn>
                                        <p:tgtEl>
                                          <p:spTgt spid="14"/>
                                        </p:tgtEl>
                                        <p:attrNameLst>
                                          <p:attrName>r</p:attrName>
                                        </p:attrNameLst>
                                      </p:cBhvr>
                                    </p:animRot>
                                  </p:childTnLst>
                                </p:cTn>
                              </p:par>
                              <p:par>
                                <p:cTn id="41" presetID="10" presetClass="entr" presetSubtype="0" fill="hold" grpId="0" nodeType="withEffect">
                                  <p:stCondLst>
                                    <p:cond delay="2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25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32" presetClass="emph" presetSubtype="0" fill="hold" grpId="1" nodeType="withEffect">
                                  <p:stCondLst>
                                    <p:cond delay="2500"/>
                                  </p:stCondLst>
                                  <p:childTnLst>
                                    <p:animRot by="120000">
                                      <p:cBhvr>
                                        <p:cTn id="48" dur="100" fill="hold">
                                          <p:stCondLst>
                                            <p:cond delay="0"/>
                                          </p:stCondLst>
                                        </p:cTn>
                                        <p:tgtEl>
                                          <p:spTgt spid="21"/>
                                        </p:tgtEl>
                                        <p:attrNameLst>
                                          <p:attrName>r</p:attrName>
                                        </p:attrNameLst>
                                      </p:cBhvr>
                                    </p:animRot>
                                    <p:animRot by="-240000">
                                      <p:cBhvr>
                                        <p:cTn id="49" dur="200" fill="hold">
                                          <p:stCondLst>
                                            <p:cond delay="200"/>
                                          </p:stCondLst>
                                        </p:cTn>
                                        <p:tgtEl>
                                          <p:spTgt spid="21"/>
                                        </p:tgtEl>
                                        <p:attrNameLst>
                                          <p:attrName>r</p:attrName>
                                        </p:attrNameLst>
                                      </p:cBhvr>
                                    </p:animRot>
                                    <p:animRot by="240000">
                                      <p:cBhvr>
                                        <p:cTn id="50" dur="200" fill="hold">
                                          <p:stCondLst>
                                            <p:cond delay="400"/>
                                          </p:stCondLst>
                                        </p:cTn>
                                        <p:tgtEl>
                                          <p:spTgt spid="21"/>
                                        </p:tgtEl>
                                        <p:attrNameLst>
                                          <p:attrName>r</p:attrName>
                                        </p:attrNameLst>
                                      </p:cBhvr>
                                    </p:animRot>
                                    <p:animRot by="-240000">
                                      <p:cBhvr>
                                        <p:cTn id="51" dur="200" fill="hold">
                                          <p:stCondLst>
                                            <p:cond delay="600"/>
                                          </p:stCondLst>
                                        </p:cTn>
                                        <p:tgtEl>
                                          <p:spTgt spid="21"/>
                                        </p:tgtEl>
                                        <p:attrNameLst>
                                          <p:attrName>r</p:attrName>
                                        </p:attrNameLst>
                                      </p:cBhvr>
                                    </p:animRot>
                                    <p:animRot by="120000">
                                      <p:cBhvr>
                                        <p:cTn id="52" dur="200" fill="hold">
                                          <p:stCondLst>
                                            <p:cond delay="800"/>
                                          </p:stCondLst>
                                        </p:cTn>
                                        <p:tgtEl>
                                          <p:spTgt spid="21"/>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20"/>
                                        </p:tgtEl>
                                        <p:attrNameLst>
                                          <p:attrName>r</p:attrName>
                                        </p:attrNameLst>
                                      </p:cBhvr>
                                    </p:animRot>
                                    <p:animRot by="-240000">
                                      <p:cBhvr>
                                        <p:cTn id="55" dur="200" fill="hold">
                                          <p:stCondLst>
                                            <p:cond delay="200"/>
                                          </p:stCondLst>
                                        </p:cTn>
                                        <p:tgtEl>
                                          <p:spTgt spid="20"/>
                                        </p:tgtEl>
                                        <p:attrNameLst>
                                          <p:attrName>r</p:attrName>
                                        </p:attrNameLst>
                                      </p:cBhvr>
                                    </p:animRot>
                                    <p:animRot by="240000">
                                      <p:cBhvr>
                                        <p:cTn id="56" dur="200" fill="hold">
                                          <p:stCondLst>
                                            <p:cond delay="400"/>
                                          </p:stCondLst>
                                        </p:cTn>
                                        <p:tgtEl>
                                          <p:spTgt spid="20"/>
                                        </p:tgtEl>
                                        <p:attrNameLst>
                                          <p:attrName>r</p:attrName>
                                        </p:attrNameLst>
                                      </p:cBhvr>
                                    </p:animRot>
                                    <p:animRot by="-240000">
                                      <p:cBhvr>
                                        <p:cTn id="57" dur="200" fill="hold">
                                          <p:stCondLst>
                                            <p:cond delay="600"/>
                                          </p:stCondLst>
                                        </p:cTn>
                                        <p:tgtEl>
                                          <p:spTgt spid="20"/>
                                        </p:tgtEl>
                                        <p:attrNameLst>
                                          <p:attrName>r</p:attrName>
                                        </p:attrNameLst>
                                      </p:cBhvr>
                                    </p:animRot>
                                    <p:animRot by="120000">
                                      <p:cBhvr>
                                        <p:cTn id="58"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2" grpId="0"/>
      <p:bldP spid="12"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b="1" dirty="0"/>
              <a:t>Ready</a:t>
            </a:r>
            <a:r>
              <a:rPr lang="en-US" dirty="0"/>
              <a:t> for </a:t>
            </a:r>
            <a:r>
              <a:rPr lang="en-US" b="1" dirty="0"/>
              <a:t>Retirement</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03909"/>
            <a:ext cx="14188214" cy="3124200"/>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p:txBody>
      </p:sp>
      <p:pic>
        <p:nvPicPr>
          <p:cNvPr id="6" name="Picture 5" descr="Save N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245662"/>
            <a:ext cx="1614409" cy="2251875"/>
          </a:xfrm>
          <a:prstGeom prst="rect">
            <a:avLst/>
          </a:prstGeom>
        </p:spPr>
      </p:pic>
      <p:pic>
        <p:nvPicPr>
          <p:cNvPr id="11" name="Picture 10" descr="It's Eas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99" y="1850579"/>
            <a:ext cx="2153356" cy="3003630"/>
          </a:xfrm>
          <a:prstGeom prst="rect">
            <a:avLst/>
          </a:prstGeom>
        </p:spPr>
      </p:pic>
      <p:sp>
        <p:nvSpPr>
          <p:cNvPr id="12"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0478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22222E-6 0 L -0.10209 0.07176 C -0.12344 0.08796 -0.15538 0.09676 -0.18854 0.09676 C -0.22639 0.09676 -0.25695 0.08796 -0.2783 0.07176 L -0.37986 0 " pathEditMode="relative" rAng="0" ptsTypes="AAAAA">
                                      <p:cBhvr>
                                        <p:cTn id="6" dur="2000" fill="hold"/>
                                        <p:tgtEl>
                                          <p:spTgt spid="6"/>
                                        </p:tgtEl>
                                        <p:attrNameLst>
                                          <p:attrName>ppt_x</p:attrName>
                                          <p:attrName>ppt_y</p:attrName>
                                        </p:attrNameLst>
                                      </p:cBhvr>
                                      <p:rCtr x="-18993" y="4838"/>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1.66667E-6 -0.06667 L 0.13368 0.02268 C 0.1618 0.04305 0.20364 0.05393 0.24739 0.05393 C 0.29722 0.05393 0.33698 0.04305 0.3651 0.02268 L 0.49896 -0.06667 " pathEditMode="relative" rAng="0" ptsTypes="AAAAA">
                                      <p:cBhvr>
                                        <p:cTn id="10" dur="2000" fill="hold"/>
                                        <p:tgtEl>
                                          <p:spTgt spid="11"/>
                                        </p:tgtEl>
                                        <p:attrNameLst>
                                          <p:attrName>ppt_x</p:attrName>
                                          <p:attrName>ppt_y</p:attrName>
                                        </p:attrNameLst>
                                      </p:cBhvr>
                                      <p:rCtr x="24948"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20274"/>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Saving</a:t>
            </a:r>
            <a:r>
              <a:rPr kumimoji="0" lang="en-US" sz="4000" b="1" i="0" u="none" strike="noStrike" kern="1200" cap="none" spc="0" normalizeH="0" baseline="0" noProof="0" dirty="0">
                <a:ln>
                  <a:noFill/>
                </a:ln>
                <a:solidFill>
                  <a:srgbClr val="004EA8"/>
                </a:solidFill>
                <a:effectLst/>
                <a:uLnTx/>
                <a:uFillTx/>
                <a:latin typeface="Arial" charset="0"/>
                <a:ea typeface="Arial" charset="0"/>
                <a:cs typeface="Arial" charset="0"/>
              </a:rPr>
              <a:t>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Mileposts</a:t>
            </a:r>
          </a:p>
        </p:txBody>
      </p:sp>
      <p:pic>
        <p:nvPicPr>
          <p:cNvPr id="24" name="Picture 23" descr="Age 30, Target Savings Goal: 10  to 15% each paycheck ,&#10;Aim to Save: 1x annual sal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36" y="1677449"/>
            <a:ext cx="2467882" cy="1594631"/>
          </a:xfrm>
          <a:prstGeom prst="rect">
            <a:avLst/>
          </a:prstGeom>
        </p:spPr>
      </p:pic>
      <p:pic>
        <p:nvPicPr>
          <p:cNvPr id="17" name="Picture 16" descr="Age 45, Target Savings Goal: 15 to 20% each paycheck, &#10;Aim to Save: 3.5x annual sala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707" y="1677449"/>
            <a:ext cx="2467882" cy="1594631"/>
          </a:xfrm>
          <a:prstGeom prst="rect">
            <a:avLst/>
          </a:prstGeom>
        </p:spPr>
      </p:pic>
      <p:pic>
        <p:nvPicPr>
          <p:cNvPr id="18" name="Picture 17" descr="Age 60, Target Savings Goal: 20% or more each paycheck, &#10;Aim to Save: 7x annual salar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744" y="1677449"/>
            <a:ext cx="2461005" cy="1594631"/>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1106051" y="405516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31251" t="45555" r="57980" b="31462"/>
          <a:stretch/>
        </p:blipFill>
        <p:spPr>
          <a:xfrm>
            <a:off x="1693233" y="2577060"/>
            <a:ext cx="1430216" cy="1975061"/>
          </a:xfrm>
          <a:prstGeom prst="rect">
            <a:avLst/>
          </a:prstGeom>
        </p:spPr>
      </p:pic>
      <p:cxnSp>
        <p:nvCxnSpPr>
          <p:cNvPr id="14" name="Straight Connector 13">
            <a:extLst>
              <a:ext uri="{C183D7F6-B498-43B3-948B-1728B52AA6E4}">
                <adec:decorative xmlns:adec="http://schemas.microsoft.com/office/drawing/2017/decorative" val="1"/>
              </a:ext>
            </a:extLst>
          </p:cNvPr>
          <p:cNvCxnSpPr/>
          <p:nvPr/>
        </p:nvCxnSpPr>
        <p:spPr>
          <a:xfrm flipV="1">
            <a:off x="-1288599" y="427626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50494" t="45555" r="38737" b="31462"/>
          <a:stretch/>
        </p:blipFill>
        <p:spPr>
          <a:xfrm>
            <a:off x="4461833" y="2577060"/>
            <a:ext cx="1430216" cy="1975061"/>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69031" t="45555" r="20200" b="31462"/>
          <a:stretch/>
        </p:blipFill>
        <p:spPr>
          <a:xfrm>
            <a:off x="6988765" y="2577060"/>
            <a:ext cx="1430216" cy="1975061"/>
          </a:xfrm>
          <a:prstGeom prst="rect">
            <a:avLst/>
          </a:prstGeom>
        </p:spPr>
      </p:pic>
      <p:grpSp>
        <p:nvGrpSpPr>
          <p:cNvPr id="15" name="Group 14">
            <a:extLst>
              <a:ext uri="{C183D7F6-B498-43B3-948B-1728B52AA6E4}">
                <adec:decorative xmlns:adec="http://schemas.microsoft.com/office/drawing/2017/decorative" val="1"/>
              </a:ext>
            </a:extLst>
          </p:cNvPr>
          <p:cNvGrpSpPr/>
          <p:nvPr/>
        </p:nvGrpSpPr>
        <p:grpSpPr>
          <a:xfrm>
            <a:off x="-3364238" y="2875887"/>
            <a:ext cx="2260600" cy="1646261"/>
            <a:chOff x="-3364238" y="2875887"/>
            <a:chExt cx="2260600" cy="1646261"/>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4238" y="3302948"/>
              <a:ext cx="2260600" cy="1219200"/>
            </a:xfrm>
            <a:prstGeom prst="rect">
              <a:avLst/>
            </a:prstGeom>
          </p:spPr>
        </p:pic>
        <p:grpSp>
          <p:nvGrpSpPr>
            <p:cNvPr id="19" name="Group 18"/>
            <p:cNvGrpSpPr/>
            <p:nvPr/>
          </p:nvGrpSpPr>
          <p:grpSpPr>
            <a:xfrm>
              <a:off x="-3028464" y="2875887"/>
              <a:ext cx="1155756" cy="854122"/>
              <a:chOff x="-4522407" y="-803177"/>
              <a:chExt cx="2422959" cy="1790606"/>
            </a:xfrm>
          </p:grpSpPr>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26969" t="9846" r="26759" b="19696"/>
              <a:stretch/>
            </p:blipFill>
            <p:spPr>
              <a:xfrm>
                <a:off x="-4090681" y="-803177"/>
                <a:ext cx="1991233" cy="1580388"/>
              </a:xfrm>
              <a:prstGeom prst="rect">
                <a:avLst/>
              </a:prstGeom>
            </p:spPr>
          </p:pic>
          <p:pic>
            <p:nvPicPr>
              <p:cNvPr id="25" name="Picture 24"/>
              <p:cNvPicPr>
                <a:picLocks noChangeAspect="1"/>
              </p:cNvPicPr>
              <p:nvPr/>
            </p:nvPicPr>
            <p:blipFill rotWithShape="1">
              <a:blip r:embed="rId9">
                <a:extLst>
                  <a:ext uri="{28A0092B-C50C-407E-A947-70E740481C1C}">
                    <a14:useLocalDpi xmlns:a14="http://schemas.microsoft.com/office/drawing/2010/main" val="0"/>
                  </a:ext>
                </a:extLst>
              </a:blip>
              <a:srcRect l="29200" t="66208" r="31447" b="10941"/>
              <a:stretch/>
            </p:blipFill>
            <p:spPr>
              <a:xfrm>
                <a:off x="-4522407" y="-269602"/>
                <a:ext cx="1672840" cy="1257031"/>
              </a:xfrm>
              <a:prstGeom prst="rect">
                <a:avLst/>
              </a:prstGeom>
            </p:spPr>
          </p:pic>
        </p:grpSp>
      </p:grpSp>
    </p:spTree>
    <p:extLst>
      <p:ext uri="{BB962C8B-B14F-4D97-AF65-F5344CB8AC3E}">
        <p14:creationId xmlns:p14="http://schemas.microsoft.com/office/powerpoint/2010/main" val="409716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 presetClass="entr" presetSubtype="1" fill="hold" nodeType="withEffect" p14:presetBounceEnd="50000">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14:bounceEnd="50000">
                                          <p:cBhvr additive="base">
                                            <p:cTn id="10"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1" dur="500" fill="hold"/>
                                            <p:tgtEl>
                                              <p:spTgt spid="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2" presetClass="entr" presetSubtype="1" fill="hold" nodeType="withEffect" p14:presetBounceEnd="50000">
                                      <p:stCondLst>
                                        <p:cond delay="2000"/>
                                      </p:stCondLst>
                                      <p:childTnLst>
                                        <p:set>
                                          <p:cBhvr>
                                            <p:cTn id="17" dur="1" fill="hold">
                                              <p:stCondLst>
                                                <p:cond delay="0"/>
                                              </p:stCondLst>
                                            </p:cTn>
                                            <p:tgtEl>
                                              <p:spTgt spid="22"/>
                                            </p:tgtEl>
                                            <p:attrNameLst>
                                              <p:attrName>style.visibility</p:attrName>
                                            </p:attrNameLst>
                                          </p:cBhvr>
                                          <p:to>
                                            <p:strVal val="visible"/>
                                          </p:to>
                                        </p:set>
                                        <p:anim calcmode="lin" valueType="num" p14:bounceEnd="50000">
                                          <p:cBhvr additive="base">
                                            <p:cTn id="18"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22"/>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2" presetClass="entr" presetSubtype="1" fill="hold" nodeType="withEffect" p14:presetBounceEnd="50000">
                                      <p:stCondLst>
                                        <p:cond delay="2000"/>
                                      </p:stCondLst>
                                      <p:childTnLst>
                                        <p:set>
                                          <p:cBhvr>
                                            <p:cTn id="25" dur="1" fill="hold">
                                              <p:stCondLst>
                                                <p:cond delay="0"/>
                                              </p:stCondLst>
                                            </p:cTn>
                                            <p:tgtEl>
                                              <p:spTgt spid="23"/>
                                            </p:tgtEl>
                                            <p:attrNameLst>
                                              <p:attrName>style.visibility</p:attrName>
                                            </p:attrNameLst>
                                          </p:cBhvr>
                                          <p:to>
                                            <p:strVal val="visible"/>
                                          </p:to>
                                        </p:set>
                                        <p:anim calcmode="lin" valueType="num" p14:bounceEnd="50000">
                                          <p:cBhvr additive="base">
                                            <p:cTn id="26"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23"/>
                                            </p:tgtEl>
                                            <p:attrNameLst>
                                              <p:attrName>ppt_y</p:attrName>
                                            </p:attrNameLst>
                                          </p:cBhvr>
                                          <p:tavLst>
                                            <p:tav tm="0">
                                              <p:val>
                                                <p:strVal val="0-#ppt_h/2"/>
                                              </p:val>
                                            </p:tav>
                                            <p:tav tm="100000">
                                              <p:val>
                                                <p:strVal val="#ppt_y"/>
                                              </p:val>
                                            </p:tav>
                                          </p:tavLst>
                                        </p:anim>
                                      </p:childTnLst>
                                    </p:cTn>
                                  </p:par>
                                </p:childTnLst>
                              </p:cTn>
                            </p:par>
                            <p:par>
                              <p:cTn id="28" fill="hold">
                                <p:stCondLst>
                                  <p:cond delay="5500"/>
                                </p:stCondLst>
                                <p:childTnLst>
                                  <p:par>
                                    <p:cTn id="29" presetID="0" presetClass="path" presetSubtype="0" accel="50000" decel="50000" fill="hold" nodeType="afterEffect">
                                      <p:stCondLst>
                                        <p:cond delay="0"/>
                                      </p:stCondLst>
                                      <p:childTnLst>
                                        <p:animMotion origin="layout" path="M 0.1151 0.01158 L 1.47326 0.00463 " pathEditMode="relative" rAng="0" ptsTypes="AA">
                                          <p:cBhvr>
                                            <p:cTn id="30" dur="3000" fill="hold"/>
                                            <p:tgtEl>
                                              <p:spTgt spid="15"/>
                                            </p:tgtEl>
                                            <p:attrNameLst>
                                              <p:attrName>ppt_x</p:attrName>
                                              <p:attrName>ppt_y</p:attrName>
                                            </p:attrNameLst>
                                          </p:cBhvr>
                                          <p:rCtr x="67899"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2" presetClass="entr" presetSubtype="1"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2" presetClass="entr" presetSubtype="1" fill="hold" nodeType="withEffect">
                                      <p:stCondLst>
                                        <p:cond delay="2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childTnLst>
                              </p:cTn>
                            </p:par>
                            <p:par>
                              <p:cTn id="28" fill="hold">
                                <p:stCondLst>
                                  <p:cond delay="5500"/>
                                </p:stCondLst>
                                <p:childTnLst>
                                  <p:par>
                                    <p:cTn id="29" presetID="0" presetClass="path" presetSubtype="0" accel="50000" decel="50000" fill="hold" nodeType="afterEffect">
                                      <p:stCondLst>
                                        <p:cond delay="0"/>
                                      </p:stCondLst>
                                      <p:childTnLst>
                                        <p:animMotion origin="layout" path="M 0.1151 0.01158 L 1.47326 0.00463 " pathEditMode="relative" rAng="0" ptsTypes="AA">
                                          <p:cBhvr>
                                            <p:cTn id="30" dur="3000" fill="hold"/>
                                            <p:tgtEl>
                                              <p:spTgt spid="15"/>
                                            </p:tgtEl>
                                            <p:attrNameLst>
                                              <p:attrName>ppt_x</p:attrName>
                                              <p:attrName>ppt_y</p:attrName>
                                            </p:attrNameLst>
                                          </p:cBhvr>
                                          <p:rCtr x="67899"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03909"/>
            <a:ext cx="14188214" cy="3124200"/>
          </a:xfrm>
          <a:prstGeom prst="rect">
            <a:avLst/>
          </a:prstGeom>
        </p:spPr>
      </p:pic>
      <p:sp>
        <p:nvSpPr>
          <p:cNvPr id="3" name="Title 2"/>
          <p:cNvSpPr>
            <a:spLocks noGrp="1"/>
          </p:cNvSpPr>
          <p:nvPr>
            <p:ph type="ctrTitle"/>
          </p:nvPr>
        </p:nvSpPr>
        <p:spPr/>
        <p:txBody>
          <a:bodyPr/>
          <a:lstStyle/>
          <a:p>
            <a:r>
              <a:rPr lang="en-US" b="1" dirty="0"/>
              <a:t>Questions?</a:t>
            </a:r>
          </a:p>
        </p:txBody>
      </p:sp>
      <p:sp>
        <p:nvSpPr>
          <p:cNvPr id="2" name="Content Placeholder 1"/>
          <p:cNvSpPr>
            <a:spLocks noGrp="1"/>
          </p:cNvSpPr>
          <p:nvPr>
            <p:ph idx="1"/>
          </p:nvPr>
        </p:nvSpPr>
        <p:spPr/>
        <p:txBody>
          <a:bodyPr/>
          <a:lstStyle/>
          <a:p>
            <a:pPr marL="0" indent="0">
              <a:buNone/>
            </a:pPr>
            <a:r>
              <a:rPr lang="en-US" dirty="0"/>
              <a:t>Go to </a:t>
            </a:r>
            <a:r>
              <a:rPr lang="en-US" b="1" dirty="0">
                <a:solidFill>
                  <a:srgbClr val="004EA8"/>
                </a:solidFill>
              </a:rPr>
              <a:t>standard.com/retirement </a:t>
            </a:r>
            <a:r>
              <a:rPr lang="en-US" dirty="0"/>
              <a:t>to </a:t>
            </a:r>
            <a:r>
              <a:rPr lang="en-US" b="1" dirty="0"/>
              <a:t>enroll</a:t>
            </a:r>
            <a:r>
              <a:rPr lang="en-US" dirty="0"/>
              <a:t> in your plan </a:t>
            </a:r>
            <a:br>
              <a:rPr lang="en-US" dirty="0"/>
            </a:br>
            <a:r>
              <a:rPr lang="en-US" dirty="0"/>
              <a:t>or </a:t>
            </a:r>
            <a:r>
              <a:rPr lang="en-US" b="1" dirty="0"/>
              <a:t>increase</a:t>
            </a:r>
            <a:r>
              <a:rPr lang="en-US" dirty="0"/>
              <a:t> your contribution. </a:t>
            </a:r>
          </a:p>
          <a:p>
            <a:pPr marL="0" indent="0">
              <a:buNone/>
            </a:pPr>
            <a:endParaRPr lang="en-US" dirty="0"/>
          </a:p>
        </p:txBody>
      </p:sp>
      <p:sp>
        <p:nvSpPr>
          <p:cNvPr id="12"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10" name="Picture 9" descr="Its Shows Standard Website Homepage.">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765844"/>
            <a:ext cx="6306319" cy="5092156"/>
          </a:xfrm>
          <a:prstGeom prst="rect">
            <a:avLst/>
          </a:prstGeom>
        </p:spPr>
      </p:pic>
    </p:spTree>
    <p:extLst>
      <p:ext uri="{BB962C8B-B14F-4D97-AF65-F5344CB8AC3E}">
        <p14:creationId xmlns:p14="http://schemas.microsoft.com/office/powerpoint/2010/main" val="16226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85482-9365-86CB-B6AB-C5116995BCC7}"/>
              </a:ext>
              <a:ext uri="{C183D7F6-B498-43B3-948B-1728B52AA6E4}">
                <adec:decorative xmlns:adec="http://schemas.microsoft.com/office/drawing/2017/decorative" val="1"/>
              </a:ext>
            </a:extLst>
          </p:cNvPr>
          <p:cNvSpPr>
            <a:spLocks noGrp="1"/>
          </p:cNvSpPr>
          <p:nvPr>
            <p:ph type="title" idx="4294967295"/>
          </p:nvPr>
        </p:nvSpPr>
        <p:spPr>
          <a:xfrm>
            <a:off x="628650" y="-1325563"/>
            <a:ext cx="7886700" cy="1325563"/>
          </a:xfrm>
          <a:prstGeom prst="rect">
            <a:avLst/>
          </a:prstGeom>
        </p:spPr>
        <p:txBody>
          <a:bodyPr anchor="b"/>
          <a:lstStyle/>
          <a:p>
            <a:r>
              <a:rPr lang="en-US" dirty="0"/>
              <a:t>The standard</a:t>
            </a:r>
          </a:p>
        </p:txBody>
      </p:sp>
      <p:pic>
        <p:nvPicPr>
          <p:cNvPr id="4" name="Picture 3" descr="The Standard Logo.">
            <a:extLst>
              <a:ext uri="{FF2B5EF4-FFF2-40B4-BE49-F238E27FC236}">
                <a16:creationId xmlns:a16="http://schemas.microsoft.com/office/drawing/2014/main" id="{648090CB-4B5D-5F91-9C5D-C544CEF55D84}"/>
              </a:ext>
            </a:extLst>
          </p:cNvPr>
          <p:cNvPicPr>
            <a:picLocks noChangeAspect="1"/>
          </p:cNvPicPr>
          <p:nvPr/>
        </p:nvPicPr>
        <p:blipFill rotWithShape="1">
          <a:blip r:embed="rId3"/>
          <a:srcRect l="25834" t="6670" r="24167" b="51087"/>
          <a:stretch/>
        </p:blipFill>
        <p:spPr>
          <a:xfrm>
            <a:off x="2362200" y="457200"/>
            <a:ext cx="4572000" cy="2895600"/>
          </a:xfrm>
          <a:prstGeom prst="rect">
            <a:avLst/>
          </a:prstGeom>
        </p:spPr>
      </p:pic>
      <p:sp>
        <p:nvSpPr>
          <p:cNvPr id="5" name="TextBox 4">
            <a:extLst>
              <a:ext uri="{FF2B5EF4-FFF2-40B4-BE49-F238E27FC236}">
                <a16:creationId xmlns:a16="http://schemas.microsoft.com/office/drawing/2014/main" id="{A838C934-F327-B9C9-EBD9-8422F542166C}"/>
              </a:ext>
              <a:ext uri="{C183D7F6-B498-43B3-948B-1728B52AA6E4}">
                <adec:decorative xmlns:adec="http://schemas.microsoft.com/office/drawing/2017/decorative" val="1"/>
              </a:ext>
            </a:extLst>
          </p:cNvPr>
          <p:cNvSpPr txBox="1"/>
          <p:nvPr/>
        </p:nvSpPr>
        <p:spPr>
          <a:xfrm>
            <a:off x="6934200" y="5448470"/>
            <a:ext cx="2133600" cy="231237"/>
          </a:xfrm>
          <a:prstGeom prst="rect">
            <a:avLst/>
          </a:prstGeom>
          <a:noFill/>
        </p:spPr>
        <p:txBody>
          <a:bodyPr wrap="square" rtlCol="0">
            <a:spAutoFit/>
          </a:bodyPr>
          <a:lstStyle/>
          <a:p>
            <a:r>
              <a:rPr lang="mr-IN" sz="1400" b="1" dirty="0"/>
              <a:t>RP19459 </a:t>
            </a:r>
            <a:r>
              <a:rPr lang="mr-IN" sz="1400" dirty="0"/>
              <a:t>12/17</a:t>
            </a:r>
            <a:endParaRPr lang="en-US" sz="1400" dirty="0"/>
          </a:p>
        </p:txBody>
      </p:sp>
      <p:pic>
        <p:nvPicPr>
          <p:cNvPr id="8" name="Picture 7" descr="Employers and plan participants should carefully consider the investment objectives, risks, charges and expenses of the investment options offered under the retirement plan before investing. The prospectuses for the individual mutual funds and each available investment option in the group annuity contain this and other important information. Prospectuses may be obtained by calling 877.805.1127. Please read the prospectus carefully before investing. Investments are subject to market risk and fluctuate in value. RP19459 12/17">
            <a:extLst>
              <a:ext uri="{FF2B5EF4-FFF2-40B4-BE49-F238E27FC236}">
                <a16:creationId xmlns:a16="http://schemas.microsoft.com/office/drawing/2014/main" id="{0F4AFEB6-474C-45D6-39F4-C09496C108B5}"/>
              </a:ext>
            </a:extLst>
          </p:cNvPr>
          <p:cNvPicPr>
            <a:picLocks noChangeAspect="1"/>
          </p:cNvPicPr>
          <p:nvPr/>
        </p:nvPicPr>
        <p:blipFill rotWithShape="1">
          <a:blip r:embed="rId4"/>
          <a:srcRect t="55555" b="15556"/>
          <a:stretch/>
        </p:blipFill>
        <p:spPr>
          <a:xfrm>
            <a:off x="6458" y="3810000"/>
            <a:ext cx="9144000" cy="1981200"/>
          </a:xfrm>
          <a:prstGeom prst="rect">
            <a:avLst/>
          </a:prstGeom>
        </p:spPr>
      </p:pic>
      <p:pic>
        <p:nvPicPr>
          <p:cNvPr id="11" name="Picture 10" descr="The Standard is the marketing name for StanCorp Financial Group, incorporated, and its subsidiaries. StanCorp Equities, incorporated, member FINRA wholesales a group annuity contract issued by Standard Insurance Company and a mutual fund trust platform for retirement plans. Third-party administrative Services are provided by Standard Retirement Services, incorporated  Investment advisory services are provided by StanCorp Investment Advisers, incorporated, a registered investment advisor. StanCorp Equities, incorporated, Standard Insurance Company, Standard Retirement Services, incorporated, and StanCorp Investment Advisers, incorporated, are subsidiaries of StanCorp Financial Group, incorporated, and all are Oregon corporations.">
            <a:extLst>
              <a:ext uri="{FF2B5EF4-FFF2-40B4-BE49-F238E27FC236}">
                <a16:creationId xmlns:a16="http://schemas.microsoft.com/office/drawing/2014/main" id="{74C0066B-C832-B2DD-8EF6-6B9ED091B903}"/>
              </a:ext>
            </a:extLst>
          </p:cNvPr>
          <p:cNvPicPr>
            <a:picLocks noChangeAspect="1"/>
          </p:cNvPicPr>
          <p:nvPr/>
        </p:nvPicPr>
        <p:blipFill rotWithShape="1">
          <a:blip r:embed="rId5"/>
          <a:srcRect t="84506"/>
          <a:stretch/>
        </p:blipFill>
        <p:spPr>
          <a:xfrm>
            <a:off x="0" y="5791200"/>
            <a:ext cx="9137542" cy="10618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2" y="849675"/>
            <a:ext cx="745730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Speakers</a:t>
            </a:r>
          </a:p>
        </p:txBody>
      </p:sp>
      <p:sp>
        <p:nvSpPr>
          <p:cNvPr id="14" name="Content Placeholder 13"/>
          <p:cNvSpPr txBox="1">
            <a:spLocks/>
          </p:cNvSpPr>
          <p:nvPr/>
        </p:nvSpPr>
        <p:spPr>
          <a:xfrm>
            <a:off x="1274669" y="3741511"/>
            <a:ext cx="3086100" cy="134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5" name="Content Placeholder 13"/>
          <p:cNvSpPr txBox="1">
            <a:spLocks/>
          </p:cNvSpPr>
          <p:nvPr/>
        </p:nvSpPr>
        <p:spPr>
          <a:xfrm>
            <a:off x="4604497" y="3741511"/>
            <a:ext cx="3086100" cy="134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0" name="Subtitle 2">
            <a:extLst>
              <a:ext uri="{C183D7F6-B498-43B3-948B-1728B52AA6E4}">
                <adec:decorative xmlns:adec="http://schemas.microsoft.com/office/drawing/2017/decorative" val="0"/>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3" name="Picture 2" descr="The Standar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400" y="5715000"/>
            <a:ext cx="1526771" cy="11193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344" y="2404011"/>
            <a:ext cx="666750" cy="1085850"/>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172" y="2404011"/>
            <a:ext cx="666750" cy="1085850"/>
          </a:xfrm>
          <a:prstGeom prst="rect">
            <a:avLst/>
          </a:prstGeom>
        </p:spPr>
      </p:pic>
    </p:spTree>
    <p:extLst>
      <p:ext uri="{BB962C8B-B14F-4D97-AF65-F5344CB8AC3E}">
        <p14:creationId xmlns:p14="http://schemas.microsoft.com/office/powerpoint/2010/main" val="138827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Reasons</a:t>
            </a: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 to</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 Save</a:t>
            </a:r>
          </a:p>
        </p:txBody>
      </p:sp>
      <p:sp>
        <p:nvSpPr>
          <p:cNvPr id="15" name="TextBox 14"/>
          <p:cNvSpPr txBox="1"/>
          <p:nvPr/>
        </p:nvSpPr>
        <p:spPr>
          <a:xfrm>
            <a:off x="725717" y="2012286"/>
            <a:ext cx="1896673"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to Live On</a:t>
            </a:r>
          </a:p>
        </p:txBody>
      </p:sp>
      <p:sp>
        <p:nvSpPr>
          <p:cNvPr id="16" name="TextBox 15"/>
          <p:cNvSpPr txBox="1"/>
          <p:nvPr/>
        </p:nvSpPr>
        <p:spPr>
          <a:xfrm>
            <a:off x="3934823" y="1966707"/>
            <a:ext cx="1598515"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for Fun</a:t>
            </a:r>
          </a:p>
        </p:txBody>
      </p:sp>
      <p:sp>
        <p:nvSpPr>
          <p:cNvPr id="17" name="TextBox 16"/>
          <p:cNvSpPr txBox="1"/>
          <p:nvPr/>
        </p:nvSpPr>
        <p:spPr>
          <a:xfrm>
            <a:off x="6593486" y="1732784"/>
            <a:ext cx="1941557" cy="584775"/>
          </a:xfrm>
          <a:prstGeom prst="rect">
            <a:avLst/>
          </a:prstGeom>
          <a:noFill/>
        </p:spPr>
        <p:txBody>
          <a:bodyPr wrap="none" rtlCol="0">
            <a:spAutoFit/>
          </a:bodyPr>
          <a:lstStyle/>
          <a:p>
            <a:pPr algn="ctr"/>
            <a:r>
              <a:rPr lang="en-US" sz="1600" b="1" dirty="0">
                <a:solidFill>
                  <a:srgbClr val="004EA8"/>
                </a:solidFill>
                <a:latin typeface="Arial" charset="0"/>
                <a:ea typeface="Arial" charset="0"/>
                <a:cs typeface="Arial" charset="0"/>
              </a:rPr>
              <a:t>Money for </a:t>
            </a:r>
            <a:br>
              <a:rPr lang="en-US" sz="1600" b="1" dirty="0">
                <a:solidFill>
                  <a:srgbClr val="004EA8"/>
                </a:solidFill>
                <a:latin typeface="Arial" charset="0"/>
                <a:ea typeface="Arial" charset="0"/>
                <a:cs typeface="Arial" charset="0"/>
              </a:rPr>
            </a:br>
            <a:r>
              <a:rPr lang="en-US" sz="1600" b="1" dirty="0">
                <a:solidFill>
                  <a:srgbClr val="004EA8"/>
                </a:solidFill>
                <a:latin typeface="Arial" charset="0"/>
                <a:ea typeface="Arial" charset="0"/>
                <a:cs typeface="Arial" charset="0"/>
              </a:rPr>
              <a:t>Major Purchases  </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52177" y="2806860"/>
            <a:ext cx="822596" cy="1115074"/>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67199" y="2705721"/>
            <a:ext cx="846969" cy="115163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44476" y="2691023"/>
            <a:ext cx="859156" cy="116382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500" y="2564246"/>
            <a:ext cx="2409375" cy="160030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7912" y="2426536"/>
            <a:ext cx="1885542" cy="1875722"/>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600" y="2514600"/>
            <a:ext cx="1743090" cy="1581914"/>
          </a:xfrm>
          <a:prstGeom prst="rect">
            <a:avLst/>
          </a:prstGeom>
        </p:spPr>
      </p:pic>
    </p:spTree>
    <p:extLst>
      <p:ext uri="{BB962C8B-B14F-4D97-AF65-F5344CB8AC3E}">
        <p14:creationId xmlns:p14="http://schemas.microsoft.com/office/powerpoint/2010/main" val="6572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par>
                          <p:cTn id="28" fill="hold">
                            <p:stCondLst>
                              <p:cond delay="4500"/>
                            </p:stCondLst>
                            <p:childTnLst>
                              <p:par>
                                <p:cTn id="29" presetID="10" presetClass="exit" presetSubtype="0" fill="hold" nodeType="after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5000"/>
                            </p:stCondLst>
                            <p:childTnLst>
                              <p:par>
                                <p:cTn id="33" presetID="10" presetClass="exit" presetSubtype="0" fill="hold"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500"/>
                            </p:stCondLst>
                            <p:childTnLst>
                              <p:par>
                                <p:cTn id="37" presetID="10" presetClass="exit" presetSubtype="0" fill="hold" nodeType="after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par>
                          <p:cTn id="40" fill="hold">
                            <p:stCondLst>
                              <p:cond delay="6000"/>
                            </p:stCondLst>
                            <p:childTnLst>
                              <p:par>
                                <p:cTn id="41" presetID="10" presetClass="entr" presetSubtype="0" fill="hold" nodeType="after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7500"/>
                            </p:stCondLst>
                            <p:childTnLst>
                              <p:par>
                                <p:cTn id="45" presetID="10" presetClass="entr" presetSubtype="0" fill="hold" nodeType="after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9000"/>
                            </p:stCondLst>
                            <p:childTnLst>
                              <p:par>
                                <p:cTn id="49" presetID="10" presetClass="entr" presetSubtype="0" fill="hold" nodeType="afterEffect">
                                  <p:stCondLst>
                                    <p:cond delay="10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C183D7F6-B498-43B3-948B-1728B52AA6E4}">
                <adec:decorative xmlns:adec="http://schemas.microsoft.com/office/drawing/2017/decorative" val="1"/>
              </a:ext>
            </a:extLst>
          </p:cNvPr>
          <p:cNvSpPr/>
          <p:nvPr/>
        </p:nvSpPr>
        <p:spPr>
          <a:xfrm>
            <a:off x="4209343" y="4495800"/>
            <a:ext cx="649111" cy="649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p:txBody>
          <a:bodyPr/>
          <a:lstStyle/>
          <a:p>
            <a:r>
              <a:rPr lang="en-US" b="1" dirty="0"/>
              <a:t>Join</a:t>
            </a:r>
            <a:r>
              <a:rPr lang="en-US" dirty="0"/>
              <a:t> Your Company’s </a:t>
            </a:r>
            <a:r>
              <a:rPr lang="en-US" b="1" dirty="0"/>
              <a:t>Retirement Plan</a:t>
            </a:r>
            <a:br>
              <a:rPr lang="en-US" dirty="0"/>
            </a:br>
            <a:br>
              <a:rPr lang="en-US" dirty="0"/>
            </a:br>
            <a:endParaRPr lang="en-US" dirty="0"/>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4114" y="1947553"/>
            <a:ext cx="2439571" cy="3505200"/>
          </a:xfrm>
        </p:spPr>
      </p:pic>
      <p:sp>
        <p:nvSpPr>
          <p:cNvPr id="14"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6395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2411" y="376015"/>
            <a:ext cx="8250237" cy="711200"/>
          </a:xfrm>
          <a:prstGeom prst="rect">
            <a:avLst/>
          </a:prstGeom>
        </p:spPr>
        <p:txBody>
          <a:bodyPr>
            <a:normAutofit/>
          </a:bodyPr>
          <a:lstStyle/>
          <a:p>
            <a:pPr algn="l"/>
            <a:r>
              <a:rPr lang="en-US" sz="3000" b="1" dirty="0">
                <a:solidFill>
                  <a:srgbClr val="004EA8"/>
                </a:solidFill>
                <a:latin typeface="Arial" charset="0"/>
                <a:ea typeface="Arial" charset="0"/>
                <a:cs typeface="Arial" charset="0"/>
              </a:rPr>
              <a:t>Why Join Your Plan?</a:t>
            </a:r>
          </a:p>
        </p:txBody>
      </p:sp>
      <p:sp>
        <p:nvSpPr>
          <p:cNvPr id="12" name="TextBox 11"/>
          <p:cNvSpPr txBox="1"/>
          <p:nvPr/>
        </p:nvSpPr>
        <p:spPr>
          <a:xfrm>
            <a:off x="1751166" y="3077077"/>
            <a:ext cx="1313180" cy="646331"/>
          </a:xfrm>
          <a:prstGeom prst="rect">
            <a:avLst/>
          </a:prstGeom>
          <a:noFill/>
        </p:spPr>
        <p:txBody>
          <a:bodyPr wrap="none" rtlCol="0">
            <a:spAutoFit/>
          </a:bodyPr>
          <a:lstStyle/>
          <a:p>
            <a:pPr algn="ctr"/>
            <a:r>
              <a:rPr lang="en-US" b="1" dirty="0">
                <a:latin typeface="Arial" charset="0"/>
                <a:ea typeface="Arial" charset="0"/>
                <a:cs typeface="Arial" charset="0"/>
              </a:rPr>
              <a:t>Automatic</a:t>
            </a:r>
            <a:br>
              <a:rPr lang="en-US" b="1" dirty="0">
                <a:latin typeface="Arial" charset="0"/>
                <a:ea typeface="Arial" charset="0"/>
                <a:cs typeface="Arial" charset="0"/>
              </a:rPr>
            </a:br>
            <a:r>
              <a:rPr lang="en-US" b="1" dirty="0">
                <a:latin typeface="Arial" charset="0"/>
                <a:ea typeface="Arial" charset="0"/>
                <a:cs typeface="Arial" charset="0"/>
              </a:rPr>
              <a:t>Savings</a:t>
            </a:r>
          </a:p>
        </p:txBody>
      </p:sp>
      <p:sp>
        <p:nvSpPr>
          <p:cNvPr id="13" name="TextBox 12"/>
          <p:cNvSpPr txBox="1"/>
          <p:nvPr/>
        </p:nvSpPr>
        <p:spPr>
          <a:xfrm>
            <a:off x="3707892" y="3077077"/>
            <a:ext cx="1492716" cy="646331"/>
          </a:xfrm>
          <a:prstGeom prst="rect">
            <a:avLst/>
          </a:prstGeom>
          <a:noFill/>
        </p:spPr>
        <p:txBody>
          <a:bodyPr wrap="none" rtlCol="0">
            <a:spAutoFit/>
          </a:bodyPr>
          <a:lstStyle/>
          <a:p>
            <a:pPr algn="ctr"/>
            <a:r>
              <a:rPr lang="en-US" b="1" dirty="0">
                <a:latin typeface="Arial" charset="0"/>
                <a:ea typeface="Arial" charset="0"/>
                <a:cs typeface="Arial" charset="0"/>
              </a:rPr>
              <a:t>Tax</a:t>
            </a:r>
            <a:br>
              <a:rPr lang="en-US" b="1" dirty="0">
                <a:latin typeface="Arial" charset="0"/>
                <a:ea typeface="Arial" charset="0"/>
                <a:cs typeface="Arial" charset="0"/>
              </a:rPr>
            </a:br>
            <a:r>
              <a:rPr lang="en-US" b="1" dirty="0">
                <a:latin typeface="Arial" charset="0"/>
                <a:ea typeface="Arial" charset="0"/>
                <a:cs typeface="Arial" charset="0"/>
              </a:rPr>
              <a:t>Advantages</a:t>
            </a:r>
          </a:p>
        </p:txBody>
      </p:sp>
      <p:sp>
        <p:nvSpPr>
          <p:cNvPr id="15" name="TextBox 14"/>
          <p:cNvSpPr txBox="1"/>
          <p:nvPr/>
        </p:nvSpPr>
        <p:spPr>
          <a:xfrm>
            <a:off x="5806944" y="3077077"/>
            <a:ext cx="1402948" cy="646331"/>
          </a:xfrm>
          <a:prstGeom prst="rect">
            <a:avLst/>
          </a:prstGeom>
          <a:noFill/>
        </p:spPr>
        <p:txBody>
          <a:bodyPr wrap="none" rtlCol="0">
            <a:spAutoFit/>
          </a:bodyPr>
          <a:lstStyle/>
          <a:p>
            <a:pPr algn="ctr"/>
            <a:r>
              <a:rPr lang="en-US" b="1" dirty="0">
                <a:latin typeface="Arial" charset="0"/>
                <a:ea typeface="Arial" charset="0"/>
                <a:cs typeface="Arial" charset="0"/>
              </a:rPr>
              <a:t>Investment</a:t>
            </a:r>
            <a:br>
              <a:rPr lang="en-US" b="1" dirty="0">
                <a:latin typeface="Arial" charset="0"/>
                <a:ea typeface="Arial" charset="0"/>
                <a:cs typeface="Arial" charset="0"/>
              </a:rPr>
            </a:br>
            <a:r>
              <a:rPr lang="en-US" b="1" dirty="0">
                <a:latin typeface="Arial" charset="0"/>
                <a:ea typeface="Arial" charset="0"/>
                <a:cs typeface="Arial" charset="0"/>
              </a:rPr>
              <a:t>Options</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a:r>
              <a:rPr lang="en-US" b="1" dirty="0">
                <a:latin typeface="Arial" charset="0"/>
                <a:ea typeface="Arial" charset="0"/>
                <a:cs typeface="Arial" charset="0"/>
              </a:rPr>
              <a:t>Compounding</a:t>
            </a:r>
          </a:p>
        </p:txBody>
      </p:sp>
      <p:sp>
        <p:nvSpPr>
          <p:cNvPr id="18" name="TextBox 17"/>
          <p:cNvSpPr txBox="1"/>
          <p:nvPr/>
        </p:nvSpPr>
        <p:spPr>
          <a:xfrm>
            <a:off x="4815831" y="5584611"/>
            <a:ext cx="1236236" cy="646331"/>
          </a:xfrm>
          <a:prstGeom prst="rect">
            <a:avLst/>
          </a:prstGeom>
          <a:noFill/>
        </p:spPr>
        <p:txBody>
          <a:bodyPr wrap="none" rtlCol="0">
            <a:spAutoFit/>
          </a:bodyPr>
          <a:lstStyle/>
          <a:p>
            <a:pPr algn="ctr"/>
            <a:r>
              <a:rPr lang="en-US" b="1" dirty="0">
                <a:latin typeface="Arial" charset="0"/>
                <a:ea typeface="Arial" charset="0"/>
                <a:cs typeface="Arial" charset="0"/>
              </a:rPr>
              <a:t>Employer</a:t>
            </a:r>
            <a:br>
              <a:rPr lang="en-US" b="1" dirty="0">
                <a:latin typeface="Arial" charset="0"/>
                <a:ea typeface="Arial" charset="0"/>
                <a:cs typeface="Arial" charset="0"/>
              </a:rPr>
            </a:br>
            <a:r>
              <a:rPr lang="en-US" b="1" dirty="0">
                <a:latin typeface="Arial" charset="0"/>
                <a:ea typeface="Arial" charset="0"/>
                <a:cs typeface="Arial" charset="0"/>
              </a:rPr>
              <a:t>Match</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951" t="36814" r="73599" b="32159"/>
          <a:stretch/>
        </p:blipFill>
        <p:spPr>
          <a:xfrm>
            <a:off x="1703994" y="1594771"/>
            <a:ext cx="1356258" cy="1257032"/>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074" t="36814" r="50476" b="32159"/>
          <a:stretch/>
        </p:blipFill>
        <p:spPr>
          <a:xfrm>
            <a:off x="3794766" y="1820045"/>
            <a:ext cx="1356258" cy="1257032"/>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3968" t="36814" r="28582" b="32159"/>
          <a:stretch/>
        </p:blipFill>
        <p:spPr>
          <a:xfrm>
            <a:off x="5802790" y="1618165"/>
            <a:ext cx="1356258" cy="1257032"/>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3238" t="36814" r="9312" b="32159"/>
          <a:stretch/>
        </p:blipFill>
        <p:spPr>
          <a:xfrm>
            <a:off x="2598286" y="4309764"/>
            <a:ext cx="1356258" cy="1257032"/>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6969" t="9846" r="26759" b="19696"/>
          <a:stretch/>
        </p:blipFill>
        <p:spPr>
          <a:xfrm>
            <a:off x="5029256" y="3600477"/>
            <a:ext cx="1991233" cy="15803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1515590" y="1626518"/>
            <a:ext cx="1672840" cy="1257031"/>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3613604" y="1627755"/>
            <a:ext cx="1672840" cy="125703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4597530" y="4134052"/>
            <a:ext cx="1672840" cy="1257031"/>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5603363" y="1626518"/>
            <a:ext cx="1672840" cy="1257031"/>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2377956" y="4134052"/>
            <a:ext cx="1672840" cy="1257031"/>
          </a:xfrm>
          <a:prstGeom prst="rect">
            <a:avLst/>
          </a:prstGeom>
        </p:spPr>
      </p:pic>
    </p:spTree>
    <p:extLst>
      <p:ext uri="{BB962C8B-B14F-4D97-AF65-F5344CB8AC3E}">
        <p14:creationId xmlns:p14="http://schemas.microsoft.com/office/powerpoint/2010/main" val="20064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20"/>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xit" presetSubtype="0" fill="hold" nodeType="after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1" presetClass="exit" presetSubtype="0" fill="hold" nodeType="afterEffect">
                                      <p:stCondLst>
                                        <p:cond delay="0"/>
                                      </p:stCondLst>
                                      <p:childTnLst>
                                        <p:set>
                                          <p:cBhvr>
                                            <p:cTn id="35" dur="1" fill="hold">
                                              <p:stCondLst>
                                                <p:cond delay="0"/>
                                              </p:stCondLst>
                                            </p:cTn>
                                            <p:tgtEl>
                                              <p:spTgt spid="21"/>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500"/>
                                </p:stCondLst>
                                <p:childTnLst>
                                  <p:par>
                                    <p:cTn id="41" presetID="10" presetClass="exit" presetSubtype="0" fill="hold" nodeType="after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4500"/>
                                </p:stCondLst>
                                <p:childTnLst>
                                  <p:par>
                                    <p:cTn id="49" presetID="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1" presetClass="exit" presetSubtype="0" fill="hold" nodeType="afterEffect">
                                      <p:stCondLst>
                                        <p:cond delay="0"/>
                                      </p:stCondLst>
                                      <p:childTnLst>
                                        <p:set>
                                          <p:cBhvr>
                                            <p:cTn id="55" dur="1" fill="hold">
                                              <p:stCondLst>
                                                <p:cond delay="0"/>
                                              </p:stCondLst>
                                            </p:cTn>
                                            <p:tgtEl>
                                              <p:spTgt spid="22"/>
                                            </p:tgtEl>
                                            <p:attrNameLst>
                                              <p:attrName>style.visibility</p:attrName>
                                            </p:attrNameLst>
                                          </p:cBhvr>
                                          <p:to>
                                            <p:strVal val="hidden"/>
                                          </p:to>
                                        </p:se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5500"/>
                                </p:stCondLst>
                                <p:childTnLst>
                                  <p:par>
                                    <p:cTn id="61" presetID="10" presetClass="exit" presetSubtype="0" fill="hold" nodeType="afterEffect">
                                      <p:stCondLst>
                                        <p:cond delay="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6500"/>
                                </p:stCondLst>
                                <p:childTnLst>
                                  <p:par>
                                    <p:cTn id="69" presetID="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1" presetClass="exit" presetSubtype="0" fill="hold" nodeType="afterEffect">
                                      <p:stCondLst>
                                        <p:cond delay="0"/>
                                      </p:stCondLst>
                                      <p:childTnLst>
                                        <p:set>
                                          <p:cBhvr>
                                            <p:cTn id="75" dur="1" fill="hold">
                                              <p:stCondLst>
                                                <p:cond delay="0"/>
                                              </p:stCondLst>
                                            </p:cTn>
                                            <p:tgtEl>
                                              <p:spTgt spid="23"/>
                                            </p:tgtEl>
                                            <p:attrNameLst>
                                              <p:attrName>style.visibility</p:attrName>
                                            </p:attrNameLst>
                                          </p:cBhvr>
                                          <p:to>
                                            <p:strVal val="hidden"/>
                                          </p:to>
                                        </p:se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par>
                              <p:cTn id="80" fill="hold">
                                <p:stCondLst>
                                  <p:cond delay="7500"/>
                                </p:stCondLst>
                                <p:childTnLst>
                                  <p:par>
                                    <p:cTn id="81" presetID="10" presetClass="exit" presetSubtype="0" fill="hold" nodeType="after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80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8500"/>
                                </p:stCondLst>
                                <p:childTnLst>
                                  <p:par>
                                    <p:cTn id="89" presetID="2" presetClass="entr" presetSubtype="1" fill="hold" nodeType="afterEffect" p14:presetBounceEnd="50000">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14:bounceEnd="50000">
                                          <p:cBhvr additive="base">
                                            <p:cTn id="9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92" dur="500" fill="hold"/>
                                            <p:tgtEl>
                                              <p:spTgt spid="24"/>
                                            </p:tgtEl>
                                            <p:attrNameLst>
                                              <p:attrName>ppt_y</p:attrName>
                                            </p:attrNameLst>
                                          </p:cBhvr>
                                          <p:tavLst>
                                            <p:tav tm="0">
                                              <p:val>
                                                <p:strVal val="0-#ppt_h/2"/>
                                              </p:val>
                                            </p:tav>
                                            <p:tav tm="100000">
                                              <p:val>
                                                <p:strVal val="#ppt_y"/>
                                              </p:val>
                                            </p:tav>
                                          </p:tavLst>
                                        </p:anim>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par>
                              <p:cTn id="97" fill="hold">
                                <p:stCondLst>
                                  <p:cond delay="9500"/>
                                </p:stCondLst>
                                <p:childTnLst>
                                  <p:par>
                                    <p:cTn id="98" presetID="10" presetClass="exit" presetSubtype="0" fill="hold" nodeType="afterEffect">
                                      <p:stCondLst>
                                        <p:cond delay="0"/>
                                      </p:stCondLst>
                                      <p:childTnLst>
                                        <p:animEffect transition="out" filter="fade">
                                          <p:cBhvr>
                                            <p:cTn id="99" dur="500"/>
                                            <p:tgtEl>
                                              <p:spTgt spid="27"/>
                                            </p:tgtEl>
                                          </p:cBhvr>
                                        </p:animEffect>
                                        <p:set>
                                          <p:cBhvr>
                                            <p:cTn id="100" dur="1" fill="hold">
                                              <p:stCondLst>
                                                <p:cond delay="499"/>
                                              </p:stCondLst>
                                            </p:cTn>
                                            <p:tgtEl>
                                              <p:spTgt spid="2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20"/>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xit" presetSubtype="0" fill="hold" nodeType="after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1" presetClass="exit" presetSubtype="0" fill="hold" nodeType="afterEffect">
                                      <p:stCondLst>
                                        <p:cond delay="0"/>
                                      </p:stCondLst>
                                      <p:childTnLst>
                                        <p:set>
                                          <p:cBhvr>
                                            <p:cTn id="35" dur="1" fill="hold">
                                              <p:stCondLst>
                                                <p:cond delay="0"/>
                                              </p:stCondLst>
                                            </p:cTn>
                                            <p:tgtEl>
                                              <p:spTgt spid="21"/>
                                            </p:tgtEl>
                                            <p:attrNameLst>
                                              <p:attrName>style.visibility</p:attrName>
                                            </p:attrNameLst>
                                          </p:cBhvr>
                                          <p:to>
                                            <p:strVal val="hidden"/>
                                          </p:to>
                                        </p:se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3500"/>
                                </p:stCondLst>
                                <p:childTnLst>
                                  <p:par>
                                    <p:cTn id="41" presetID="10" presetClass="exit" presetSubtype="0" fill="hold" nodeType="after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4500"/>
                                </p:stCondLst>
                                <p:childTnLst>
                                  <p:par>
                                    <p:cTn id="49" presetID="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1" presetClass="exit" presetSubtype="0" fill="hold" nodeType="afterEffect">
                                      <p:stCondLst>
                                        <p:cond delay="0"/>
                                      </p:stCondLst>
                                      <p:childTnLst>
                                        <p:set>
                                          <p:cBhvr>
                                            <p:cTn id="55" dur="1" fill="hold">
                                              <p:stCondLst>
                                                <p:cond delay="0"/>
                                              </p:stCondLst>
                                            </p:cTn>
                                            <p:tgtEl>
                                              <p:spTgt spid="22"/>
                                            </p:tgtEl>
                                            <p:attrNameLst>
                                              <p:attrName>style.visibility</p:attrName>
                                            </p:attrNameLst>
                                          </p:cBhvr>
                                          <p:to>
                                            <p:strVal val="hidden"/>
                                          </p:to>
                                        </p:se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5500"/>
                                </p:stCondLst>
                                <p:childTnLst>
                                  <p:par>
                                    <p:cTn id="61" presetID="10" presetClass="exit" presetSubtype="0" fill="hold" nodeType="afterEffect">
                                      <p:stCondLst>
                                        <p:cond delay="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6500"/>
                                </p:stCondLst>
                                <p:childTnLst>
                                  <p:par>
                                    <p:cTn id="69" presetID="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1" presetClass="exit" presetSubtype="0" fill="hold" nodeType="afterEffect">
                                      <p:stCondLst>
                                        <p:cond delay="0"/>
                                      </p:stCondLst>
                                      <p:childTnLst>
                                        <p:set>
                                          <p:cBhvr>
                                            <p:cTn id="75" dur="1" fill="hold">
                                              <p:stCondLst>
                                                <p:cond delay="0"/>
                                              </p:stCondLst>
                                            </p:cTn>
                                            <p:tgtEl>
                                              <p:spTgt spid="23"/>
                                            </p:tgtEl>
                                            <p:attrNameLst>
                                              <p:attrName>style.visibility</p:attrName>
                                            </p:attrNameLst>
                                          </p:cBhvr>
                                          <p:to>
                                            <p:strVal val="hidden"/>
                                          </p:to>
                                        </p:se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par>
                              <p:cTn id="80" fill="hold">
                                <p:stCondLst>
                                  <p:cond delay="7500"/>
                                </p:stCondLst>
                                <p:childTnLst>
                                  <p:par>
                                    <p:cTn id="81" presetID="10" presetClass="exit" presetSubtype="0" fill="hold" nodeType="afterEffect">
                                      <p:stCondLst>
                                        <p:cond delay="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80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8500"/>
                                </p:stCondLst>
                                <p:childTnLst>
                                  <p:par>
                                    <p:cTn id="89" presetID="2" presetClass="entr" presetSubtype="1"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par>
                              <p:cTn id="97" fill="hold">
                                <p:stCondLst>
                                  <p:cond delay="9500"/>
                                </p:stCondLst>
                                <p:childTnLst>
                                  <p:par>
                                    <p:cTn id="98" presetID="10" presetClass="exit" presetSubtype="0" fill="hold" nodeType="afterEffect">
                                      <p:stCondLst>
                                        <p:cond delay="0"/>
                                      </p:stCondLst>
                                      <p:childTnLst>
                                        <p:animEffect transition="out" filter="fade">
                                          <p:cBhvr>
                                            <p:cTn id="99" dur="500"/>
                                            <p:tgtEl>
                                              <p:spTgt spid="27"/>
                                            </p:tgtEl>
                                          </p:cBhvr>
                                        </p:animEffect>
                                        <p:set>
                                          <p:cBhvr>
                                            <p:cTn id="100" dur="1" fill="hold">
                                              <p:stCondLst>
                                                <p:cond delay="499"/>
                                              </p:stCondLst>
                                            </p:cTn>
                                            <p:tgtEl>
                                              <p:spTgt spid="2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700" y="3911600"/>
            <a:ext cx="787400" cy="81280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911600"/>
            <a:ext cx="787400" cy="81280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50" y="3911600"/>
            <a:ext cx="787400" cy="812800"/>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575" y="3911600"/>
            <a:ext cx="787400" cy="812800"/>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46" y="3900449"/>
            <a:ext cx="787400" cy="812800"/>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259" y="3886200"/>
            <a:ext cx="787400" cy="812800"/>
          </a:xfrm>
          <a:prstGeom prst="rect">
            <a:avLst/>
          </a:prstGeom>
        </p:spPr>
      </p:pic>
      <p:sp>
        <p:nvSpPr>
          <p:cNvPr id="16389" name="Content Placeholder 3">
            <a:extLst>
              <a:ext uri="{C183D7F6-B498-43B3-948B-1728B52AA6E4}">
                <adec:decorative xmlns:adec="http://schemas.microsoft.com/office/drawing/2017/decorative" val="1"/>
              </a:ext>
            </a:extLst>
          </p:cNvPr>
          <p:cNvSpPr>
            <a:spLocks noGrp="1"/>
          </p:cNvSpPr>
          <p:nvPr>
            <p:ph idx="1"/>
          </p:nvPr>
        </p:nvSpPr>
        <p:spPr>
          <a:xfrm>
            <a:off x="381000" y="1295400"/>
            <a:ext cx="8153400" cy="4114800"/>
          </a:xfrm>
        </p:spPr>
        <p:txBody>
          <a:bodyPr/>
          <a:lstStyle/>
          <a:p>
            <a:pPr marL="0" indent="0">
              <a:buNone/>
            </a:pPr>
            <a:endParaRPr lang="en-US" dirty="0"/>
          </a:p>
          <a:p>
            <a:pPr marL="0" indent="0">
              <a:buNone/>
            </a:pPr>
            <a:endParaRPr lang="en-US" dirty="0"/>
          </a:p>
          <a:p>
            <a:pPr marL="0" indent="0">
              <a:buNone/>
            </a:pPr>
            <a:r>
              <a:rPr lang="en-US" dirty="0"/>
              <a:t> </a:t>
            </a:r>
          </a:p>
          <a:p>
            <a:pPr marL="0" indent="0">
              <a:buNone/>
            </a:pPr>
            <a:r>
              <a:rPr lang="en-US" dirty="0"/>
              <a:t> </a:t>
            </a:r>
          </a:p>
        </p:txBody>
      </p:sp>
      <p:sp>
        <p:nvSpPr>
          <p:cNvPr id="16385" name="Title 1">
            <a:extLst>
              <a:ext uri="{C183D7F6-B498-43B3-948B-1728B52AA6E4}">
                <adec:decorative xmlns:adec="http://schemas.microsoft.com/office/drawing/2017/decorative" val="0"/>
              </a:ext>
            </a:extLst>
          </p:cNvPr>
          <p:cNvSpPr>
            <a:spLocks noGrp="1"/>
          </p:cNvSpPr>
          <p:nvPr>
            <p:ph type="ctrTitle"/>
          </p:nvPr>
        </p:nvSpPr>
        <p:spPr>
          <a:xfrm>
            <a:off x="448491" y="381000"/>
            <a:ext cx="8153400" cy="1066800"/>
          </a:xfrm>
        </p:spPr>
        <p:txBody>
          <a:bodyPr/>
          <a:lstStyle/>
          <a:p>
            <a:r>
              <a:rPr lang="en-US" dirty="0"/>
              <a:t>Get Rid of Roadblocks</a:t>
            </a:r>
            <a:br>
              <a:rPr lang="en-US" dirty="0"/>
            </a:br>
            <a:r>
              <a:rPr lang="en-US" dirty="0"/>
              <a:t>to </a:t>
            </a:r>
            <a:r>
              <a:rPr lang="en-US" b="1" dirty="0"/>
              <a:t>Retirement Readiness </a:t>
            </a:r>
            <a:br>
              <a:rPr lang="en-US" b="1" dirty="0"/>
            </a:br>
            <a:r>
              <a:rPr lang="en-US" sz="1600" dirty="0">
                <a:solidFill>
                  <a:srgbClr val="FF0000"/>
                </a:solidFill>
              </a:rPr>
              <a:t> </a:t>
            </a:r>
          </a:p>
        </p:txBody>
      </p:sp>
      <p:sp>
        <p:nvSpPr>
          <p:cNvPr id="5" name="TextBox 4">
            <a:extLst>
              <a:ext uri="{C183D7F6-B498-43B3-948B-1728B52AA6E4}">
                <adec:decorative xmlns:adec="http://schemas.microsoft.com/office/drawing/2017/decorative" val="1"/>
              </a:ext>
            </a:extLst>
          </p:cNvPr>
          <p:cNvSpPr txBox="1"/>
          <p:nvPr/>
        </p:nvSpPr>
        <p:spPr>
          <a:xfrm>
            <a:off x="762000" y="2133600"/>
            <a:ext cx="7620000" cy="369332"/>
          </a:xfrm>
          <a:prstGeom prst="rect">
            <a:avLst/>
          </a:prstGeom>
          <a:noFill/>
        </p:spPr>
        <p:txBody>
          <a:bodyPr wrap="square" rtlCol="0">
            <a:spAutoFit/>
          </a:bodyPr>
          <a:lstStyle/>
          <a:p>
            <a:r>
              <a:rPr lang="en-US" dirty="0"/>
              <a:t> </a:t>
            </a:r>
          </a:p>
        </p:txBody>
      </p:sp>
      <p:sp>
        <p:nvSpPr>
          <p:cNvPr id="18"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grpSp>
        <p:nvGrpSpPr>
          <p:cNvPr id="19" name="Group 18">
            <a:extLst>
              <a:ext uri="{C183D7F6-B498-43B3-948B-1728B52AA6E4}">
                <adec:decorative xmlns:adec="http://schemas.microsoft.com/office/drawing/2017/decorative" val="1"/>
              </a:ext>
            </a:extLst>
          </p:cNvPr>
          <p:cNvGrpSpPr/>
          <p:nvPr/>
        </p:nvGrpSpPr>
        <p:grpSpPr>
          <a:xfrm>
            <a:off x="-1600200" y="4699000"/>
            <a:ext cx="13282863" cy="496956"/>
            <a:chOff x="-513347" y="4174435"/>
            <a:chExt cx="13282863" cy="496956"/>
          </a:xfrm>
        </p:grpSpPr>
        <p:sp>
          <p:nvSpPr>
            <p:cNvPr id="20" name="Rectangle 19"/>
            <p:cNvSpPr/>
            <p:nvPr/>
          </p:nvSpPr>
          <p:spPr>
            <a:xfrm>
              <a:off x="-330799" y="417443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flipV="1">
              <a:off x="-513347" y="439553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177" y="1987774"/>
            <a:ext cx="3009900" cy="2133600"/>
          </a:xfrm>
          <a:prstGeom prst="rect">
            <a:avLst/>
          </a:prstGeom>
        </p:spPr>
      </p:pic>
    </p:spTree>
    <p:extLst>
      <p:ext uri="{BB962C8B-B14F-4D97-AF65-F5344CB8AC3E}">
        <p14:creationId xmlns:p14="http://schemas.microsoft.com/office/powerpoint/2010/main" val="28324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1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nodeType="afterEffect">
                                  <p:stCondLst>
                                    <p:cond delay="20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nodeType="afterEffect">
                                  <p:stCondLst>
                                    <p:cond delay="25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8000"/>
                            </p:stCondLst>
                            <p:childTnLst>
                              <p:par>
                                <p:cTn id="24" presetID="1" presetClass="entr" presetSubtype="0" fill="hold" nodeType="afterEffect">
                                  <p:stCondLst>
                                    <p:cond delay="300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11000"/>
                            </p:stCondLst>
                            <p:childTnLst>
                              <p:par>
                                <p:cTn id="27" presetID="0" presetClass="path" presetSubtype="0" accel="50000" decel="50000" fill="hold" nodeType="afterEffect">
                                  <p:stCondLst>
                                    <p:cond delay="0"/>
                                  </p:stCondLst>
                                  <p:childTnLst>
                                    <p:animMotion origin="layout" path="M -0.10295 0.11852 L -1.43958 0.15046 " pathEditMode="relative" rAng="0" ptsTypes="AA">
                                      <p:cBhvr>
                                        <p:cTn id="28" dur="5000" fill="hold"/>
                                        <p:tgtEl>
                                          <p:spTgt spid="9"/>
                                        </p:tgtEl>
                                        <p:attrNameLst>
                                          <p:attrName>ppt_x</p:attrName>
                                          <p:attrName>ppt_y</p:attrName>
                                        </p:attrNameLst>
                                      </p:cBhvr>
                                      <p:rCtr x="-66840" y="1597"/>
                                    </p:animMotion>
                                  </p:childTnLst>
                                </p:cTn>
                              </p:par>
                              <p:par>
                                <p:cTn id="29" presetID="1" presetClass="exit" presetSubtype="0" fill="hold" nodeType="withEffect">
                                  <p:stCondLst>
                                    <p:cond delay="50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100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150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nodeType="withEffect">
                                  <p:stCondLst>
                                    <p:cond delay="200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250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300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03909"/>
            <a:ext cx="14188214" cy="3124200"/>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t> </a:t>
            </a:r>
          </a:p>
          <a:p>
            <a:pPr marL="0" indent="0">
              <a:buNone/>
            </a:pPr>
            <a:endParaRPr lang="en-US" dirty="0"/>
          </a:p>
        </p:txBody>
      </p:sp>
      <p:sp>
        <p:nvSpPr>
          <p:cNvPr id="3" name="Title 2">
            <a:extLst>
              <a:ext uri="{C183D7F6-B498-43B3-948B-1728B52AA6E4}">
                <adec:decorative xmlns:adec="http://schemas.microsoft.com/office/drawing/2017/decorative" val="0"/>
              </a:ext>
            </a:extLst>
          </p:cNvPr>
          <p:cNvSpPr>
            <a:spLocks noGrp="1"/>
          </p:cNvSpPr>
          <p:nvPr>
            <p:ph type="ctrTitle"/>
          </p:nvPr>
        </p:nvSpPr>
        <p:spPr>
          <a:xfrm>
            <a:off x="469307" y="685800"/>
            <a:ext cx="8153400" cy="533400"/>
          </a:xfrm>
        </p:spPr>
        <p:txBody>
          <a:bodyPr/>
          <a:lstStyle/>
          <a:p>
            <a:r>
              <a:rPr lang="en-US" dirty="0"/>
              <a:t>Start Here: </a:t>
            </a:r>
            <a:r>
              <a:rPr lang="en-US" b="1" dirty="0"/>
              <a:t>Create a Budget</a:t>
            </a:r>
          </a:p>
        </p:txBody>
      </p:sp>
      <p:sp>
        <p:nvSpPr>
          <p:cNvPr id="5" name="Rectangle 4"/>
          <p:cNvSpPr/>
          <p:nvPr/>
        </p:nvSpPr>
        <p:spPr>
          <a:xfrm>
            <a:off x="469306" y="1588905"/>
            <a:ext cx="6007694" cy="954107"/>
          </a:xfrm>
          <a:prstGeom prst="rect">
            <a:avLst/>
          </a:prstGeom>
        </p:spPr>
        <p:txBody>
          <a:bodyPr wrap="square">
            <a:spAutoFit/>
          </a:bodyPr>
          <a:lstStyle/>
          <a:p>
            <a:r>
              <a:rPr lang="en-US" sz="2800" dirty="0"/>
              <a:t>You control your money, rather than letting your money control you.</a:t>
            </a:r>
          </a:p>
        </p:txBody>
      </p:sp>
      <p:sp>
        <p:nvSpPr>
          <p:cNvPr id="10"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61994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03909"/>
            <a:ext cx="14188214" cy="3124200"/>
          </a:xfrm>
          <a:prstGeom prst="rect">
            <a:avLst/>
          </a:prstGeom>
        </p:spPr>
      </p:pic>
      <p:sp>
        <p:nvSpPr>
          <p:cNvPr id="16385" name="Title 1"/>
          <p:cNvSpPr>
            <a:spLocks noGrp="1"/>
          </p:cNvSpPr>
          <p:nvPr>
            <p:ph type="ctrTitle"/>
          </p:nvPr>
        </p:nvSpPr>
        <p:spPr>
          <a:xfrm>
            <a:off x="457200" y="609600"/>
            <a:ext cx="8153400" cy="990600"/>
          </a:xfrm>
        </p:spPr>
        <p:txBody>
          <a:bodyPr/>
          <a:lstStyle/>
          <a:p>
            <a:r>
              <a:rPr lang="en-US" b="1" dirty="0"/>
              <a:t>Budgeting</a:t>
            </a:r>
            <a:r>
              <a:rPr lang="en-US" dirty="0"/>
              <a:t> Basics					</a:t>
            </a:r>
          </a:p>
        </p:txBody>
      </p:sp>
      <p:sp>
        <p:nvSpPr>
          <p:cNvPr id="16389" name="Content Placeholder 3">
            <a:extLst>
              <a:ext uri="{C183D7F6-B498-43B3-948B-1728B52AA6E4}">
                <adec:decorative xmlns:adec="http://schemas.microsoft.com/office/drawing/2017/decorative" val="0"/>
              </a:ext>
            </a:extLst>
          </p:cNvPr>
          <p:cNvSpPr>
            <a:spLocks noGrp="1"/>
          </p:cNvSpPr>
          <p:nvPr>
            <p:ph idx="1"/>
          </p:nvPr>
        </p:nvSpPr>
        <p:spPr>
          <a:xfrm>
            <a:off x="609600" y="1600200"/>
            <a:ext cx="8153400" cy="2962199"/>
          </a:xfrm>
        </p:spPr>
        <p:txBody>
          <a:bodyPr numCol="2"/>
          <a:lstStyle/>
          <a:p>
            <a:r>
              <a:rPr lang="en-US" dirty="0"/>
              <a:t>Track your income</a:t>
            </a:r>
          </a:p>
          <a:p>
            <a:r>
              <a:rPr lang="en-US" dirty="0"/>
              <a:t>Compare it to your expenses</a:t>
            </a:r>
          </a:p>
          <a:p>
            <a:r>
              <a:rPr lang="en-US" dirty="0"/>
              <a:t>Find ways to come out ahead </a:t>
            </a:r>
          </a:p>
        </p:txBody>
      </p:sp>
      <p:sp>
        <p:nvSpPr>
          <p:cNvPr id="8"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202470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044214" y="2703909"/>
            <a:ext cx="14188214" cy="3124200"/>
          </a:xfrm>
          <a:prstGeom prst="rect">
            <a:avLst/>
          </a:prstGeom>
        </p:spPr>
      </p:pic>
      <p:sp>
        <p:nvSpPr>
          <p:cNvPr id="16385" name="Title 1"/>
          <p:cNvSpPr>
            <a:spLocks noGrp="1"/>
          </p:cNvSpPr>
          <p:nvPr>
            <p:ph type="ctrTitle"/>
          </p:nvPr>
        </p:nvSpPr>
        <p:spPr/>
        <p:txBody>
          <a:bodyPr/>
          <a:lstStyle/>
          <a:p>
            <a:r>
              <a:rPr lang="en-US" b="1" dirty="0"/>
              <a:t>Less </a:t>
            </a:r>
            <a:r>
              <a:rPr lang="en-US" dirty="0"/>
              <a:t>Stress</a:t>
            </a:r>
            <a:br>
              <a:rPr lang="en-US" dirty="0"/>
            </a:br>
            <a:endParaRPr lang="en-US" dirty="0"/>
          </a:p>
        </p:txBody>
      </p:sp>
      <p:sp>
        <p:nvSpPr>
          <p:cNvPr id="5" name="Rectangle 4">
            <a:extLst>
              <a:ext uri="{C183D7F6-B498-43B3-948B-1728B52AA6E4}">
                <adec:decorative xmlns:adec="http://schemas.microsoft.com/office/drawing/2017/decorative" val="1"/>
              </a:ext>
            </a:extLst>
          </p:cNvPr>
          <p:cNvSpPr/>
          <p:nvPr/>
        </p:nvSpPr>
        <p:spPr>
          <a:xfrm>
            <a:off x="990600" y="3200400"/>
            <a:ext cx="2057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Content Placeholder 3"/>
          <p:cNvSpPr>
            <a:spLocks noGrp="1"/>
          </p:cNvSpPr>
          <p:nvPr>
            <p:ph idx="1"/>
          </p:nvPr>
        </p:nvSpPr>
        <p:spPr>
          <a:xfrm>
            <a:off x="457200" y="1371600"/>
            <a:ext cx="7010400" cy="4648200"/>
          </a:xfrm>
        </p:spPr>
        <p:txBody>
          <a:bodyPr numCol="2"/>
          <a:lstStyle/>
          <a:p>
            <a:pPr marL="0" indent="0">
              <a:buNone/>
            </a:pPr>
            <a:r>
              <a:rPr lang="en-US" dirty="0"/>
              <a:t>A budget helps you: </a:t>
            </a:r>
          </a:p>
          <a:p>
            <a:pPr>
              <a:buFont typeface="Arial" charset="0"/>
              <a:buChar char="•"/>
            </a:pPr>
            <a:r>
              <a:rPr lang="en-US" dirty="0"/>
              <a:t>Build savings </a:t>
            </a:r>
          </a:p>
          <a:p>
            <a:pPr>
              <a:buFont typeface="Arial" charset="0"/>
              <a:buChar char="•"/>
            </a:pPr>
            <a:r>
              <a:rPr lang="en-US" dirty="0"/>
              <a:t>Look for ways to spend less </a:t>
            </a:r>
          </a:p>
          <a:p>
            <a:pPr>
              <a:buFont typeface="Arial" charset="0"/>
              <a:buChar char="•"/>
            </a:pPr>
            <a:r>
              <a:rPr lang="en-US" dirty="0"/>
              <a:t>Meet long-term goals </a:t>
            </a:r>
          </a:p>
          <a:p>
            <a:pPr>
              <a:buFont typeface="Arial" charset="0"/>
              <a:buChar char="•"/>
            </a:pPr>
            <a:r>
              <a:rPr lang="en-US" dirty="0"/>
              <a:t>Get out of debt </a:t>
            </a:r>
          </a:p>
          <a:p>
            <a:pPr>
              <a:buFont typeface="Arial" charset="0"/>
              <a:buChar char="•"/>
            </a:pPr>
            <a:r>
              <a:rPr lang="en-US" dirty="0"/>
              <a:t>Build self-discipline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Source: Mint</a:t>
            </a:r>
            <a:endParaRPr lang="en-US" dirty="0"/>
          </a:p>
        </p:txBody>
      </p:sp>
      <p:sp>
        <p:nvSpPr>
          <p:cNvPr id="9"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3580955031"/>
      </p:ext>
    </p:extLst>
  </p:cSld>
  <p:clrMapOvr>
    <a:masterClrMapping/>
  </p:clrMapOvr>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Standard Template_4x3_ver2.pptx" id="{3BD65DC7-5628-8B46-986D-0D4C2C2BD40C}" vid="{2A8E1374-6B8E-9149-B04E-E126B36138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Saving for Tomorrow PPT</Template>
  <TotalTime>5905</TotalTime>
  <Words>2060</Words>
  <Application>Microsoft Office PowerPoint</Application>
  <PresentationFormat>On-screen Show (4:3)</PresentationFormat>
  <Paragraphs>294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PPT Master TEMPLATE 2015</vt:lpstr>
      <vt:lpstr> The Power of a Budget  Find Money to Save   Retirement on the Brain</vt:lpstr>
      <vt:lpstr>Speakers</vt:lpstr>
      <vt:lpstr>Reasons to Save</vt:lpstr>
      <vt:lpstr>Join Your Company’s Retirement Plan  </vt:lpstr>
      <vt:lpstr>Why Join Your Plan?</vt:lpstr>
      <vt:lpstr>Get Rid of Roadblocks to Retirement Readiness   </vt:lpstr>
      <vt:lpstr>Start Here: Create a Budget</vt:lpstr>
      <vt:lpstr>Budgeting Basics     </vt:lpstr>
      <vt:lpstr>Less Stress </vt:lpstr>
      <vt:lpstr>What’s Your Budgeting Style?</vt:lpstr>
      <vt:lpstr>There's an App for That</vt:lpstr>
      <vt:lpstr>Application Example</vt:lpstr>
      <vt:lpstr>Application Interface</vt:lpstr>
      <vt:lpstr>How Budgeting Helped Me</vt:lpstr>
      <vt:lpstr> Ready for Retirement</vt:lpstr>
      <vt:lpstr>Saving Mileposts</vt:lpstr>
      <vt:lpstr>Questions?</vt:lpstr>
      <vt:lpstr>The standard</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a Budget</dc:title>
  <dc:subject>Find Money to Save</dc:subject>
  <dc:creator>The Standard</dc:creator>
  <cp:keywords>The Power of a Budget</cp:keywords>
  <cp:lastModifiedBy>Manikandan Karuppasamy</cp:lastModifiedBy>
  <cp:revision>187</cp:revision>
  <cp:lastPrinted>2017-11-10T20:03:04Z</cp:lastPrinted>
  <dcterms:created xsi:type="dcterms:W3CDTF">2017-10-03T20:58:50Z</dcterms:created>
  <dcterms:modified xsi:type="dcterms:W3CDTF">2023-05-17T18:37:23Z</dcterms:modified>
</cp:coreProperties>
</file>