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296" r:id="rId2"/>
    <p:sldId id="327" r:id="rId3"/>
    <p:sldId id="346" r:id="rId4"/>
    <p:sldId id="360" r:id="rId5"/>
    <p:sldId id="361" r:id="rId6"/>
    <p:sldId id="362" r:id="rId7"/>
    <p:sldId id="382" r:id="rId8"/>
    <p:sldId id="376" r:id="rId9"/>
    <p:sldId id="378" r:id="rId10"/>
    <p:sldId id="366" r:id="rId11"/>
    <p:sldId id="369" r:id="rId12"/>
    <p:sldId id="379" r:id="rId13"/>
    <p:sldId id="357" r:id="rId14"/>
    <p:sldId id="345" r:id="rId15"/>
    <p:sldId id="353" r:id="rId16"/>
    <p:sldId id="326" r:id="rId17"/>
    <p:sldId id="381" r:id="rId1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template" id="{8230E5E0-70A2-4E45-86FF-BF92AF73E7A3}">
          <p14:sldIdLst>
            <p14:sldId id="296"/>
            <p14:sldId id="327"/>
            <p14:sldId id="346"/>
            <p14:sldId id="360"/>
            <p14:sldId id="361"/>
            <p14:sldId id="362"/>
            <p14:sldId id="382"/>
            <p14:sldId id="376"/>
            <p14:sldId id="378"/>
            <p14:sldId id="366"/>
            <p14:sldId id="369"/>
            <p14:sldId id="379"/>
            <p14:sldId id="357"/>
            <p14:sldId id="345"/>
            <p14:sldId id="353"/>
            <p14:sldId id="326"/>
            <p14:sldId id="381"/>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anne Chin" initials="M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28"/>
    <a:srgbClr val="54B948"/>
    <a:srgbClr val="004EA6"/>
    <a:srgbClr val="A3C4FF"/>
    <a:srgbClr val="000000"/>
    <a:srgbClr val="6BA7EA"/>
    <a:srgbClr val="0093D1"/>
    <a:srgbClr val="004EA8"/>
    <a:srgbClr val="FCFCFC"/>
    <a:srgbClr val="7E7CB3"/>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29" autoAdjust="0"/>
    <p:restoredTop sz="95126" autoAdjust="0"/>
  </p:normalViewPr>
  <p:slideViewPr>
    <p:cSldViewPr>
      <p:cViewPr varScale="1">
        <p:scale>
          <a:sx n="81" d="100"/>
          <a:sy n="81" d="100"/>
        </p:scale>
        <p:origin x="1338" y="96"/>
      </p:cViewPr>
      <p:guideLst/>
    </p:cSldViewPr>
  </p:slideViewPr>
  <p:outlineViewPr>
    <p:cViewPr>
      <p:scale>
        <a:sx n="33" d="100"/>
        <a:sy n="33" d="100"/>
      </p:scale>
      <p:origin x="0" y="-2034"/>
    </p:cViewPr>
  </p:outlineViewPr>
  <p:notesTextViewPr>
    <p:cViewPr>
      <p:scale>
        <a:sx n="3" d="2"/>
        <a:sy n="3" d="2"/>
      </p:scale>
      <p:origin x="0" y="0"/>
    </p:cViewPr>
  </p:notesTextViewPr>
  <p:sorterViewPr>
    <p:cViewPr>
      <p:scale>
        <a:sx n="110" d="100"/>
        <a:sy n="110" d="100"/>
      </p:scale>
      <p:origin x="0" y="0"/>
    </p:cViewPr>
  </p:sorterViewPr>
  <p:notesViewPr>
    <p:cSldViewPr>
      <p:cViewPr>
        <p:scale>
          <a:sx n="110" d="100"/>
          <a:sy n="110" d="100"/>
        </p:scale>
        <p:origin x="1428" y="-16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5371C64-A821-424F-91AD-E087AAFCC13B}" type="datetime4">
              <a:rPr lang="en-US" smtClean="0"/>
              <a:t>December 15, 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BC7FA04-88A4-5341-A941-F2704798689E}" type="slidenum">
              <a:rPr lang="en-US"/>
              <a:pPr>
                <a:defRPr/>
              </a:pPr>
              <a:t>‹#›</a:t>
            </a:fld>
            <a:endParaRPr lang="en-US" dirty="0"/>
          </a:p>
        </p:txBody>
      </p:sp>
    </p:spTree>
    <p:extLst>
      <p:ext uri="{BB962C8B-B14F-4D97-AF65-F5344CB8AC3E}">
        <p14:creationId xmlns:p14="http://schemas.microsoft.com/office/powerpoint/2010/main" val="29383479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4EE803D-8C60-4F8B-9456-94B43560CCA2}" type="datetime4">
              <a:rPr lang="en-US" smtClean="0"/>
              <a:t>December 15, 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86CA6B5E-4A80-174E-ACF3-3E1260549E77}" type="slidenum">
              <a:rPr lang="en-US"/>
              <a:pPr>
                <a:defRPr/>
              </a:pPr>
              <a:t>‹#›</a:t>
            </a:fld>
            <a:endParaRPr lang="en-US" dirty="0"/>
          </a:p>
        </p:txBody>
      </p:sp>
    </p:spTree>
    <p:extLst>
      <p:ext uri="{BB962C8B-B14F-4D97-AF65-F5344CB8AC3E}">
        <p14:creationId xmlns:p14="http://schemas.microsoft.com/office/powerpoint/2010/main" val="4144343227"/>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a:t>
            </a:r>
          </a:p>
          <a:p>
            <a:endParaRPr lang="en-US" dirty="0"/>
          </a:p>
          <a:p>
            <a:endParaRPr lang="en-US" dirty="0"/>
          </a:p>
          <a:p>
            <a:r>
              <a:rPr lang="en-US" dirty="0"/>
              <a:t>Staying healthy now, while you’re working and earning a paycheck, is important. </a:t>
            </a:r>
          </a:p>
          <a:p>
            <a:endParaRPr lang="en-US" dirty="0"/>
          </a:p>
          <a:p>
            <a:r>
              <a:rPr lang="en-US" dirty="0"/>
              <a:t>But how much thought have you given to how you’ll stay healthy </a:t>
            </a:r>
            <a:r>
              <a:rPr lang="en-US" b="1" dirty="0"/>
              <a:t>after</a:t>
            </a:r>
            <a:r>
              <a:rPr lang="en-US" dirty="0"/>
              <a:t> you’ve retired? </a:t>
            </a:r>
          </a:p>
          <a:p>
            <a:endParaRPr lang="en-US" dirty="0"/>
          </a:p>
          <a:p>
            <a:r>
              <a:rPr lang="en-US" dirty="0"/>
              <a:t>How will you cover your routine medical expenses? Or take care of unexpected illnesses or injuries? And what about long-term care?</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Today’s session is</a:t>
            </a:r>
            <a:r>
              <a:rPr lang="en-US" baseline="0" dirty="0"/>
              <a:t> called Future Wealth </a:t>
            </a:r>
            <a:r>
              <a:rPr lang="en-US" b="1" baseline="0" dirty="0"/>
              <a:t>and Health</a:t>
            </a:r>
            <a:r>
              <a:rPr lang="en-US" dirty="0"/>
              <a:t>, because </a:t>
            </a:r>
            <a:r>
              <a:rPr lang="en-US" baseline="0" dirty="0"/>
              <a:t>planning for </a:t>
            </a:r>
            <a:r>
              <a:rPr lang="en-US" dirty="0"/>
              <a:t>both goes hand in hand. </a:t>
            </a:r>
            <a:r>
              <a:rPr lang="en-US" baseline="0" dirty="0"/>
              <a:t> </a:t>
            </a:r>
            <a:endParaRPr lang="en-US" dirty="0"/>
          </a:p>
          <a:p>
            <a:r>
              <a:rPr lang="en-US" dirty="0"/>
              <a:t> </a:t>
            </a:r>
          </a:p>
          <a:p>
            <a:endParaRPr lang="en-US" dirty="0"/>
          </a:p>
          <a:p>
            <a:endParaRPr lang="en-US" dirty="0"/>
          </a:p>
          <a:p>
            <a:endParaRPr lang="en-US" dirty="0"/>
          </a:p>
          <a:p>
            <a:r>
              <a:rPr lang="en-US" dirty="0"/>
              <a:t>  </a:t>
            </a:r>
          </a:p>
          <a:p>
            <a:endParaRPr lang="en-US" dirty="0"/>
          </a:p>
        </p:txBody>
      </p:sp>
      <p:sp>
        <p:nvSpPr>
          <p:cNvPr id="4" name="Date Placeholder 3"/>
          <p:cNvSpPr>
            <a:spLocks noGrp="1"/>
          </p:cNvSpPr>
          <p:nvPr>
            <p:ph type="dt" idx="10"/>
          </p:nvPr>
        </p:nvSpPr>
        <p:spPr/>
        <p:txBody>
          <a:bodyPr/>
          <a:lstStyle/>
          <a:p>
            <a:pPr>
              <a:defRPr/>
            </a:pPr>
            <a:fld id="{6EE64464-369D-4E69-B8E7-DBBA06259929}"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a:t>
            </a:fld>
            <a:endParaRPr lang="en-US" dirty="0"/>
          </a:p>
        </p:txBody>
      </p:sp>
    </p:spTree>
    <p:extLst>
      <p:ext uri="{BB962C8B-B14F-4D97-AF65-F5344CB8AC3E}">
        <p14:creationId xmlns:p14="http://schemas.microsoft.com/office/powerpoint/2010/main" val="1483699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a:t>
            </a:r>
          </a:p>
          <a:p>
            <a:endParaRPr lang="en-US" dirty="0"/>
          </a:p>
          <a:p>
            <a:endParaRPr lang="en-US" dirty="0"/>
          </a:p>
          <a:p>
            <a:r>
              <a:rPr lang="en-US" dirty="0"/>
              <a:t>If you’re early in your career, in the 20-35 age range, the best action could be to start saving as early as you can. </a:t>
            </a:r>
          </a:p>
          <a:p>
            <a:endParaRPr lang="en-US" dirty="0"/>
          </a:p>
          <a:p>
            <a:r>
              <a:rPr lang="en-US" dirty="0"/>
              <a:t>Don’t wait to enroll in your employer’s retirement plan. The sooner you start saving, the more money you'll likely have to use for health care and other expenses after you retire.</a:t>
            </a:r>
          </a:p>
          <a:p>
            <a:endParaRPr lang="en-US" dirty="0"/>
          </a:p>
          <a:p>
            <a:r>
              <a:rPr lang="en-US" dirty="0"/>
              <a:t>W</a:t>
            </a:r>
            <a:r>
              <a:rPr lang="en-US" baseline="0" dirty="0"/>
              <a:t>hen you start early, you can really enjoy the power of compounding. That’s what happens when your earnings generate even more earnings. You get interest not only on your original investments, but also on the interest that accumulates. So your money can grow faster and faster over the years that you’re saving. </a:t>
            </a:r>
          </a:p>
          <a:p>
            <a:endParaRPr lang="en-US" dirty="0"/>
          </a:p>
          <a:p>
            <a:r>
              <a:rPr lang="en-US" dirty="0"/>
              <a:t>If you’ve already joined your employer’s plan, you may want to take a minute to increase your contribution so you’re saving as much as you can.</a:t>
            </a:r>
          </a:p>
          <a:p>
            <a:r>
              <a:rPr lang="en-US" dirty="0"/>
              <a:t>It’s a good idea to plan for regular saving increases, such as on your work anniversary or at the beginning of each year.  </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10</a:t>
            </a:fld>
            <a:endParaRPr lang="en-US" dirty="0"/>
          </a:p>
        </p:txBody>
      </p:sp>
    </p:spTree>
    <p:extLst>
      <p:ext uri="{BB962C8B-B14F-4D97-AF65-F5344CB8AC3E}">
        <p14:creationId xmlns:p14="http://schemas.microsoft.com/office/powerpoint/2010/main" val="3259520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in the 36-50 age range, you may already be enrolled and contributing to your retirement plan. (It’s not too late to join, however, if you haven’t.)</a:t>
            </a:r>
          </a:p>
          <a:p>
            <a:endParaRPr lang="en-US" dirty="0"/>
          </a:p>
          <a:p>
            <a:r>
              <a:rPr lang="en-US" dirty="0"/>
              <a:t>This might be a good time to meet with a financial adviser. </a:t>
            </a:r>
          </a:p>
          <a:p>
            <a:endParaRPr lang="en-US" dirty="0"/>
          </a:p>
          <a:p>
            <a:r>
              <a:rPr lang="en-US" dirty="0"/>
              <a:t>An advisor can help you estimate your health</a:t>
            </a:r>
            <a:r>
              <a:rPr lang="en-US" baseline="0" dirty="0"/>
              <a:t> </a:t>
            </a:r>
            <a:r>
              <a:rPr lang="en-US" dirty="0"/>
              <a:t>care costs now and in the future, analyze your current savings and recommend steps to meet your retirement goals. An advisor can</a:t>
            </a:r>
            <a:r>
              <a:rPr lang="en-US" baseline="0" dirty="0"/>
              <a:t> also provide investment guidance and explain how certain actions may affect your taxes. </a:t>
            </a:r>
          </a:p>
          <a:p>
            <a:endParaRPr lang="en-US" baseline="0" dirty="0"/>
          </a:p>
          <a:p>
            <a:r>
              <a:rPr lang="en-US" baseline="0" dirty="0"/>
              <a:t>According to the National Retirement Planning Coalition, more Baby Boomers have saved $100,000 or more for retirement with the help of a financial professional than those who haven’t met with one.  For GenXers, those who work with a financial adviser are twice as likely to have saved $100,000 or more for retirement. </a:t>
            </a:r>
          </a:p>
          <a:p>
            <a:endParaRPr lang="en-US" baseline="0" dirty="0"/>
          </a:p>
          <a:p>
            <a:endParaRPr lang="en-US" baseline="0" dirty="0"/>
          </a:p>
          <a:p>
            <a:r>
              <a:rPr lang="en-US" baseline="0" dirty="0"/>
              <a:t>If you haven’t started saving, it’s not too late to enroll. A financial advisor can help you find options to save the most.</a:t>
            </a:r>
          </a:p>
          <a:p>
            <a:endParaRPr lang="en-US" baseline="0"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11</a:t>
            </a:fld>
            <a:endParaRPr lang="en-US" dirty="0"/>
          </a:p>
        </p:txBody>
      </p:sp>
    </p:spTree>
    <p:extLst>
      <p:ext uri="{BB962C8B-B14F-4D97-AF65-F5344CB8AC3E}">
        <p14:creationId xmlns:p14="http://schemas.microsoft.com/office/powerpoint/2010/main" val="1321468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you’re 51 or older, you may already have a retirement date in mind. </a:t>
            </a:r>
          </a:p>
          <a:p>
            <a:endParaRPr lang="en-US" dirty="0"/>
          </a:p>
          <a:p>
            <a:r>
              <a:rPr lang="en-US" dirty="0"/>
              <a:t>Keep saving and start</a:t>
            </a:r>
            <a:r>
              <a:rPr lang="en-US" baseline="0" dirty="0"/>
              <a:t> researching </a:t>
            </a:r>
            <a:r>
              <a:rPr lang="en-US" dirty="0"/>
              <a:t>Medicare plans. Keep in mind that Medicare may only cover about 51 percent of your health</a:t>
            </a:r>
            <a:r>
              <a:rPr lang="en-US" baseline="0" dirty="0"/>
              <a:t> </a:t>
            </a:r>
            <a:r>
              <a:rPr lang="en-US" dirty="0"/>
              <a:t>care costs, and eligibility begins at age 65. If you plan to retire earlier than age 65, you might want to determine your plan to cover health</a:t>
            </a:r>
            <a:r>
              <a:rPr lang="en-US" baseline="0" dirty="0"/>
              <a:t> </a:t>
            </a:r>
            <a:r>
              <a:rPr lang="en-US" dirty="0"/>
              <a:t>care</a:t>
            </a:r>
            <a:r>
              <a:rPr lang="en-US" baseline="0" dirty="0"/>
              <a:t> costs before you are eligible for Medicare coverage.</a:t>
            </a:r>
            <a:r>
              <a:rPr lang="en-US" dirty="0"/>
              <a:t> </a:t>
            </a:r>
          </a:p>
          <a:p>
            <a:endParaRPr lang="en-US" dirty="0"/>
          </a:p>
          <a:p>
            <a:r>
              <a:rPr lang="en-US" dirty="0"/>
              <a:t>Go</a:t>
            </a:r>
            <a:r>
              <a:rPr lang="en-US" baseline="0" dirty="0"/>
              <a:t> </a:t>
            </a:r>
            <a:r>
              <a:rPr lang="en-US" dirty="0"/>
              <a:t>to medicare.gov for more information.</a:t>
            </a:r>
          </a:p>
          <a:p>
            <a:endParaRPr lang="en-US" dirty="0"/>
          </a:p>
          <a:p>
            <a:endParaRPr lang="en-US" dirty="0"/>
          </a:p>
          <a:p>
            <a:pPr marL="0" indent="0">
              <a:buFont typeface="Arial" panose="020B0604020202020204" pitchFamily="34" charset="0"/>
              <a:buNone/>
            </a:pPr>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12</a:t>
            </a:fld>
            <a:endParaRPr lang="en-US" dirty="0"/>
          </a:p>
        </p:txBody>
      </p:sp>
    </p:spTree>
    <p:extLst>
      <p:ext uri="{BB962C8B-B14F-4D97-AF65-F5344CB8AC3E}">
        <p14:creationId xmlns:p14="http://schemas.microsoft.com/office/powerpoint/2010/main" val="248764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400"/>
            <a:ext cx="5486400" cy="3733800"/>
          </a:xfrm>
        </p:spPr>
        <p:txBody>
          <a:bodyPr/>
          <a:lstStyle/>
          <a:p>
            <a:r>
              <a:rPr lang="en-US" dirty="0"/>
              <a:t>Check out these guidelines to saving for retirement at each life stage. </a:t>
            </a:r>
          </a:p>
          <a:p>
            <a:pPr>
              <a:spcBef>
                <a:spcPct val="0"/>
              </a:spcBef>
            </a:pPr>
            <a:r>
              <a:rPr lang="en-US" dirty="0">
                <a:latin typeface="Calibri" charset="0"/>
              </a:rPr>
              <a:t>We’ve consulted expert sources to find these suggested guidelines for saving when you’re 30, 45 and 60.</a:t>
            </a:r>
          </a:p>
          <a:p>
            <a:pPr>
              <a:spcBef>
                <a:spcPct val="0"/>
              </a:spcBef>
            </a:pPr>
            <a:endParaRPr lang="en-US" dirty="0">
              <a:latin typeface="Calibri" charset="0"/>
            </a:endParaRPr>
          </a:p>
          <a:p>
            <a:pPr>
              <a:spcBef>
                <a:spcPct val="0"/>
              </a:spcBef>
            </a:pPr>
            <a:r>
              <a:rPr lang="en-US" dirty="0">
                <a:latin typeface="Calibri" charset="0"/>
              </a:rPr>
              <a:t>As an example, the ideal target savings goal for a 45-year-old is 15 to 20 percent of your paycheck. </a:t>
            </a:r>
          </a:p>
          <a:p>
            <a:pPr>
              <a:spcBef>
                <a:spcPct val="0"/>
              </a:spcBef>
            </a:pPr>
            <a:endParaRPr lang="en-US" dirty="0">
              <a:latin typeface="Calibri" charset="0"/>
            </a:endParaRPr>
          </a:p>
          <a:p>
            <a:pPr>
              <a:spcBef>
                <a:spcPct val="0"/>
              </a:spcBef>
            </a:pPr>
            <a:r>
              <a:rPr lang="en-US" dirty="0">
                <a:latin typeface="Calibri" charset="0"/>
              </a:rPr>
              <a:t>At this life stage, you're in good shape if you have 3.5 times your current annual salary already saved in a retirement account.</a:t>
            </a:r>
          </a:p>
          <a:p>
            <a:endParaRPr lang="en-US" dirty="0"/>
          </a:p>
          <a:p>
            <a:pPr>
              <a:spcBef>
                <a:spcPct val="0"/>
              </a:spcBef>
            </a:pPr>
            <a:endParaRPr lang="en-US" dirty="0">
              <a:latin typeface="Calibri" charset="0"/>
            </a:endParaRPr>
          </a:p>
          <a:p>
            <a:pPr>
              <a:spcBef>
                <a:spcPct val="0"/>
              </a:spcBef>
            </a:pPr>
            <a:r>
              <a:rPr lang="en-US" dirty="0">
                <a:latin typeface="Calibri" charset="0"/>
              </a:rPr>
              <a:t> </a:t>
            </a: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13</a:t>
            </a:fld>
            <a:endParaRPr lang="en-US" dirty="0"/>
          </a:p>
        </p:txBody>
      </p:sp>
    </p:spTree>
    <p:extLst>
      <p:ext uri="{BB962C8B-B14F-4D97-AF65-F5344CB8AC3E}">
        <p14:creationId xmlns:p14="http://schemas.microsoft.com/office/powerpoint/2010/main" val="195964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520" y="4620577"/>
            <a:ext cx="5852160" cy="4193858"/>
          </a:xfrm>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DBB63"/>
                </a:solidFill>
              </a:rPr>
              <a:t>[1 Click for Animation]</a:t>
            </a:r>
          </a:p>
          <a:p>
            <a:endParaRPr lang="en-US" dirty="0"/>
          </a:p>
          <a:p>
            <a:r>
              <a:rPr lang="en-US" dirty="0"/>
              <a:t>Here are five of the best reasons to enroll in your employer’s retirement</a:t>
            </a:r>
            <a:r>
              <a:rPr lang="en-US" baseline="0" dirty="0"/>
              <a:t> </a:t>
            </a:r>
            <a:r>
              <a:rPr lang="en-US" dirty="0"/>
              <a:t>plan:</a:t>
            </a:r>
          </a:p>
          <a:p>
            <a:r>
              <a:rPr lang="en-US" dirty="0"/>
              <a:t> </a:t>
            </a:r>
          </a:p>
          <a:p>
            <a:pPr marL="457200" indent="-457200">
              <a:buFont typeface="+mj-lt"/>
              <a:buAutoNum type="arabicPeriod"/>
            </a:pPr>
            <a:r>
              <a:rPr lang="en-US" dirty="0"/>
              <a:t>It’s easy – saving is automatic. Contributions to your retirement plan are taken directly out of your paycheck. This makes saving easy and seamless. And you can take your savings with you if you leave your job.</a:t>
            </a:r>
          </a:p>
          <a:p>
            <a:pPr marL="457200" indent="-457200">
              <a:buFont typeface="+mj-lt"/>
              <a:buAutoNum type="arabicPeriod"/>
            </a:pPr>
            <a:r>
              <a:rPr lang="en-US" dirty="0"/>
              <a:t>There are tax advantages. Your contributions are made before taxes are withheld. This reduces your taxable income and income taxes. </a:t>
            </a:r>
          </a:p>
          <a:p>
            <a:pPr marL="457200" indent="-457200">
              <a:buFont typeface="+mj-lt"/>
              <a:buAutoNum type="arabicPeriod"/>
            </a:pPr>
            <a:r>
              <a:rPr lang="en-US" dirty="0"/>
              <a:t>We’ve partnered with your advisor to deliver investment options in your plan that have been through a thorough review process. This helps ensure that you have a diverse and appropriate selection of options to choose from.</a:t>
            </a:r>
          </a:p>
          <a:p>
            <a:pPr marL="457200" indent="-457200">
              <a:buFont typeface="+mj-lt"/>
              <a:buAutoNum type="arabicPeriod"/>
            </a:pPr>
            <a:r>
              <a:rPr lang="en-US" dirty="0"/>
              <a:t>Compounding happens.</a:t>
            </a:r>
            <a:r>
              <a:rPr lang="en-US" baseline="0" dirty="0"/>
              <a:t> The earnings on your savings are reinvested and start earning an investment return of their own</a:t>
            </a:r>
            <a:r>
              <a:rPr lang="en-US" baseline="0"/>
              <a:t>. The </a:t>
            </a:r>
            <a:r>
              <a:rPr lang="en-US" baseline="0" dirty="0"/>
              <a:t>earlier you start saving, the more likely you'll benefit from compounding.</a:t>
            </a:r>
            <a:endParaRPr lang="en-US" dirty="0"/>
          </a:p>
          <a:p>
            <a:pPr marL="457200" indent="-457200">
              <a:buFont typeface="+mj-lt"/>
              <a:buAutoNum type="arabicPeriod"/>
            </a:pPr>
            <a:endParaRPr lang="en-US" dirty="0"/>
          </a:p>
          <a:p>
            <a:pPr marL="457200" indent="-457200">
              <a:buFont typeface="+mj-lt"/>
              <a:buAutoNum type="arabicPeriod"/>
            </a:pPr>
            <a:r>
              <a:rPr lang="en-US" dirty="0"/>
              <a:t>“Free money.” Your employer may match part of your contribution. That means you may be able to double your contributions up to a limit.  </a:t>
            </a:r>
          </a:p>
          <a:p>
            <a:pPr marL="457200" indent="-457200">
              <a:buFont typeface="+mj-lt"/>
              <a:buAutoNum type="arabicPeriod"/>
            </a:pPr>
            <a:endParaRPr lang="en-US" dirty="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b="1" dirty="0">
                <a:solidFill>
                  <a:srgbClr val="FDBB63"/>
                </a:solidFill>
              </a:rPr>
              <a:t>[1 Click for Animation to Next Slide]</a:t>
            </a:r>
          </a:p>
          <a:p>
            <a:pPr marL="0" indent="0">
              <a:buFont typeface="+mj-lt"/>
              <a:buNone/>
            </a:pPr>
            <a:endParaRPr lang="en-US" dirty="0"/>
          </a:p>
          <a:p>
            <a:pPr marL="457200" indent="-457200">
              <a:buFont typeface="+mj-lt"/>
              <a:buAutoNum type="arabicPeriod"/>
            </a:pPr>
            <a:endParaRPr lang="en-US" dirty="0"/>
          </a:p>
          <a:p>
            <a:pPr marL="0" indent="0">
              <a:buFont typeface="+mj-lt"/>
              <a:buNone/>
            </a:pPr>
            <a:endParaRPr lang="en-US" dirty="0"/>
          </a:p>
          <a:p>
            <a:endParaRPr lang="en-US" dirty="0"/>
          </a:p>
        </p:txBody>
      </p:sp>
      <p:sp>
        <p:nvSpPr>
          <p:cNvPr id="4" name="Slide Number Placeholder 3"/>
          <p:cNvSpPr>
            <a:spLocks noGrp="1"/>
          </p:cNvSpPr>
          <p:nvPr>
            <p:ph type="sldNum" sz="quarter" idx="10"/>
          </p:nvPr>
        </p:nvSpPr>
        <p:spPr/>
        <p:txBody>
          <a:bodyPr/>
          <a:lstStyle/>
          <a:p>
            <a:fld id="{54BE8B25-A91D-A640-A32C-41D5F03152EC}" type="slidenum">
              <a:rPr lang="en-US" smtClean="0"/>
              <a:t>14</a:t>
            </a:fld>
            <a:endParaRPr lang="en-US" dirty="0"/>
          </a:p>
        </p:txBody>
      </p:sp>
    </p:spTree>
    <p:extLst>
      <p:ext uri="{BB962C8B-B14F-4D97-AF65-F5344CB8AC3E}">
        <p14:creationId xmlns:p14="http://schemas.microsoft.com/office/powerpoint/2010/main" val="3010564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2606"/>
            <a:ext cx="5486400" cy="4114800"/>
          </a:xfrm>
        </p:spPr>
        <p:txBody>
          <a:bodyPr/>
          <a:lstStyle/>
          <a:p>
            <a:endParaRPr lang="en-US" dirty="0"/>
          </a:p>
          <a:p>
            <a:r>
              <a:rPr lang="en-US" dirty="0"/>
              <a:t>Congratulations to all of</a:t>
            </a:r>
            <a:r>
              <a:rPr lang="en-US" baseline="0" dirty="0"/>
              <a:t> you who came here today to talk about your future wealth and health.  </a:t>
            </a:r>
          </a:p>
          <a:p>
            <a:endParaRPr lang="en-US" baseline="0" dirty="0"/>
          </a:p>
          <a:p>
            <a:r>
              <a:rPr lang="en-US" baseline="0" dirty="0"/>
              <a:t>Your future self will thank you!   </a:t>
            </a:r>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15</a:t>
            </a:fld>
            <a:endParaRPr lang="en-US" dirty="0"/>
          </a:p>
        </p:txBody>
      </p:sp>
    </p:spTree>
    <p:extLst>
      <p:ext uri="{BB962C8B-B14F-4D97-AF65-F5344CB8AC3E}">
        <p14:creationId xmlns:p14="http://schemas.microsoft.com/office/powerpoint/2010/main" val="3046213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When</a:t>
            </a:r>
            <a:r>
              <a:rPr lang="en-US" baseline="0" dirty="0"/>
              <a:t> you’re ready, h</a:t>
            </a:r>
            <a:r>
              <a:rPr lang="en-US" dirty="0"/>
              <a:t>ere’s where to go to enroll in your retirement plan or increase your current contribution:</a:t>
            </a:r>
          </a:p>
          <a:p>
            <a:endParaRPr lang="en-US" dirty="0"/>
          </a:p>
          <a:p>
            <a:r>
              <a:rPr lang="en-US" dirty="0"/>
              <a:t>standard.com/retirement </a:t>
            </a:r>
          </a:p>
          <a:p>
            <a:endParaRPr lang="en-US" dirty="0"/>
          </a:p>
          <a:p>
            <a:r>
              <a:rPr lang="en-US" dirty="0"/>
              <a:t>Thank you for being here today. I’m here to answer questions. </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16</a:t>
            </a:fld>
            <a:endParaRPr lang="en-US" dirty="0"/>
          </a:p>
        </p:txBody>
      </p:sp>
    </p:spTree>
    <p:extLst>
      <p:ext uri="{BB962C8B-B14F-4D97-AF65-F5344CB8AC3E}">
        <p14:creationId xmlns:p14="http://schemas.microsoft.com/office/powerpoint/2010/main" val="36370435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a:latin typeface="Calibri" charset="0"/>
            </a:endParaRPr>
          </a:p>
        </p:txBody>
      </p:sp>
      <p:sp>
        <p:nvSpPr>
          <p:cNvPr id="40963" name="Date Placeholder 3"/>
          <p:cNvSpPr>
            <a:spLocks noGrp="1"/>
          </p:cNvSpPr>
          <p:nvPr>
            <p:ph type="dt"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919E3446-2FBB-4149-B0A2-8E323DC9FF2A}" type="datetime4">
              <a:rPr lang="en-US" smtClean="0">
                <a:latin typeface="Calibri" charset="0"/>
              </a:rPr>
              <a:t>December 15, 2022</a:t>
            </a:fld>
            <a:endParaRPr lang="en-US" dirty="0">
              <a:latin typeface="Calibri" charset="0"/>
            </a:endParaRPr>
          </a:p>
        </p:txBody>
      </p:sp>
      <p:sp>
        <p:nvSpPr>
          <p:cNvPr id="40964" name="Slide Number Placeholder 4"/>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fontAlgn="base">
              <a:spcBef>
                <a:spcPct val="0"/>
              </a:spcBef>
              <a:spcAft>
                <a:spcPct val="0"/>
              </a:spcAft>
            </a:pPr>
            <a:fld id="{6EED1847-B33F-7943-9B9B-010B4271F1D1}" type="slidenum">
              <a:rPr lang="en-US">
                <a:latin typeface="Calibri" charset="0"/>
              </a:rPr>
              <a:pPr fontAlgn="base">
                <a:spcBef>
                  <a:spcPct val="0"/>
                </a:spcBef>
                <a:spcAft>
                  <a:spcPct val="0"/>
                </a:spcAft>
              </a:pPr>
              <a:t>17</a:t>
            </a:fld>
            <a:endParaRPr lang="en-US" dirty="0">
              <a:latin typeface="Calibri" charset="0"/>
            </a:endParaRPr>
          </a:p>
        </p:txBody>
      </p:sp>
    </p:spTree>
    <p:extLst>
      <p:ext uri="{BB962C8B-B14F-4D97-AF65-F5344CB8AC3E}">
        <p14:creationId xmlns:p14="http://schemas.microsoft.com/office/powerpoint/2010/main" val="1360922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a:t>
            </a:r>
          </a:p>
        </p:txBody>
      </p:sp>
      <p:sp>
        <p:nvSpPr>
          <p:cNvPr id="4" name="Slide Number Placeholder 3"/>
          <p:cNvSpPr>
            <a:spLocks noGrp="1"/>
          </p:cNvSpPr>
          <p:nvPr>
            <p:ph type="sldNum" sz="quarter" idx="10"/>
          </p:nvPr>
        </p:nvSpPr>
        <p:spPr/>
        <p:txBody>
          <a:bodyPr/>
          <a:lstStyle/>
          <a:p>
            <a:fld id="{54BE8B25-A91D-A640-A32C-41D5F03152EC}" type="slidenum">
              <a:rPr lang="en-US" smtClean="0"/>
              <a:t>2</a:t>
            </a:fld>
            <a:endParaRPr lang="en-US" dirty="0"/>
          </a:p>
        </p:txBody>
      </p:sp>
    </p:spTree>
    <p:extLst>
      <p:ext uri="{BB962C8B-B14F-4D97-AF65-F5344CB8AC3E}">
        <p14:creationId xmlns:p14="http://schemas.microsoft.com/office/powerpoint/2010/main" val="726609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685800" y="4724399"/>
            <a:ext cx="5486400" cy="4418014"/>
          </a:xfrm>
        </p:spPr>
        <p:txBody>
          <a:bodyPr>
            <a:normAutofit fontScale="77500" lnSpcReduction="20000"/>
          </a:bodyPr>
          <a:lstStyle/>
          <a:p>
            <a:pPr>
              <a:spcBef>
                <a:spcPct val="0"/>
              </a:spcBef>
            </a:pPr>
            <a:r>
              <a:rPr lang="en-US" dirty="0">
                <a:latin typeface="Calibri" charset="0"/>
              </a:rPr>
              <a:t>First let’s talk about some retirement basics. </a:t>
            </a:r>
          </a:p>
          <a:p>
            <a:pPr>
              <a:spcBef>
                <a:spcPct val="0"/>
              </a:spcBef>
            </a:pPr>
            <a:endParaRPr lang="en-US" dirty="0">
              <a:latin typeface="Calibri" charset="0"/>
            </a:endParaRPr>
          </a:p>
          <a:p>
            <a:pPr>
              <a:spcBef>
                <a:spcPct val="0"/>
              </a:spcBef>
            </a:pPr>
            <a:r>
              <a:rPr lang="en-US" dirty="0">
                <a:latin typeface="Calibri" charset="0"/>
              </a:rPr>
              <a:t>When you’re retired and not getting a regular paycheck, you’ll still have to cover many of the same expenses you have now.  And some new ones, too. </a:t>
            </a:r>
          </a:p>
          <a:p>
            <a:pPr>
              <a:spcBef>
                <a:spcPct val="0"/>
              </a:spcBef>
            </a:pPr>
            <a:r>
              <a:rPr lang="en-US" dirty="0">
                <a:latin typeface="Calibri" charset="0"/>
              </a:rPr>
              <a:t> </a:t>
            </a:r>
          </a:p>
          <a:p>
            <a:pPr>
              <a:spcBef>
                <a:spcPct val="0"/>
              </a:spcBef>
            </a:pPr>
            <a:r>
              <a:rPr lang="en-US" dirty="0">
                <a:latin typeface="Calibri" charset="0"/>
              </a:rPr>
              <a:t>You’ll need:</a:t>
            </a:r>
          </a:p>
          <a:p>
            <a:pPr>
              <a:spcBef>
                <a:spcPct val="0"/>
              </a:spcBef>
            </a:pPr>
            <a:endParaRPr lang="en-US" dirty="0">
              <a:latin typeface="Calibri" charset="0"/>
            </a:endParaRPr>
          </a:p>
          <a:p>
            <a:pPr marL="0" indent="0">
              <a:buNone/>
            </a:pPr>
            <a:r>
              <a:rPr lang="en-US" b="1" dirty="0"/>
              <a:t>Money to live on for:</a:t>
            </a:r>
          </a:p>
          <a:p>
            <a:pPr marL="171450" indent="-171450">
              <a:buFont typeface="Arial" panose="020B0604020202020204" pitchFamily="34" charset="0"/>
              <a:buChar char="•"/>
            </a:pPr>
            <a:r>
              <a:rPr lang="en-US" dirty="0"/>
              <a:t>Rent or mortgage</a:t>
            </a:r>
          </a:p>
          <a:p>
            <a:pPr marL="171450" indent="-171450">
              <a:buFont typeface="Arial" panose="020B0604020202020204" pitchFamily="34" charset="0"/>
              <a:buChar char="•"/>
            </a:pPr>
            <a:r>
              <a:rPr lang="en-US" dirty="0"/>
              <a:t>Food and necessities</a:t>
            </a:r>
          </a:p>
          <a:p>
            <a:pPr marL="171450" indent="-171450">
              <a:buFont typeface="Arial" panose="020B0604020202020204" pitchFamily="34" charset="0"/>
              <a:buChar char="•"/>
            </a:pPr>
            <a:r>
              <a:rPr lang="en-US" dirty="0"/>
              <a:t>Utilities and other expenses</a:t>
            </a:r>
          </a:p>
          <a:p>
            <a:pPr marL="171450" indent="-171450">
              <a:buFont typeface="Arial" panose="020B0604020202020204" pitchFamily="34" charset="0"/>
              <a:buChar char="•"/>
            </a:pPr>
            <a:r>
              <a:rPr lang="en-US" dirty="0"/>
              <a:t>Insurance</a:t>
            </a:r>
          </a:p>
          <a:p>
            <a:pPr marL="171450" indent="-171450">
              <a:buFont typeface="Arial" panose="020B0604020202020204" pitchFamily="34" charset="0"/>
              <a:buChar char="•"/>
            </a:pPr>
            <a:r>
              <a:rPr lang="en-US" dirty="0"/>
              <a:t>Transportation</a:t>
            </a:r>
          </a:p>
          <a:p>
            <a:r>
              <a:rPr lang="en-US" dirty="0"/>
              <a:t>AND of course,</a:t>
            </a:r>
          </a:p>
          <a:p>
            <a:pPr marL="171450" indent="-171450">
              <a:buFont typeface="Arial" panose="020B0604020202020204" pitchFamily="34" charset="0"/>
              <a:buChar char="•"/>
            </a:pPr>
            <a:r>
              <a:rPr lang="en-US" dirty="0"/>
              <a:t>Medical expenses</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You’ll want:</a:t>
            </a:r>
          </a:p>
          <a:p>
            <a:pPr marL="0" indent="0">
              <a:buNone/>
            </a:pPr>
            <a:r>
              <a:rPr lang="en-US" b="1" dirty="0"/>
              <a:t>Money for fun</a:t>
            </a:r>
          </a:p>
          <a:p>
            <a:pPr marL="171450" indent="-171450">
              <a:buFont typeface="Arial" panose="020B0604020202020204" pitchFamily="34" charset="0"/>
              <a:buChar char="•"/>
            </a:pPr>
            <a:r>
              <a:rPr lang="en-US" dirty="0"/>
              <a:t>Travel expenses</a:t>
            </a:r>
          </a:p>
          <a:p>
            <a:pPr marL="171450" indent="-171450">
              <a:buFont typeface="Arial" panose="020B0604020202020204" pitchFamily="34" charset="0"/>
              <a:buChar char="•"/>
            </a:pPr>
            <a:r>
              <a:rPr lang="en-US" dirty="0"/>
              <a:t>Club memberships</a:t>
            </a:r>
          </a:p>
          <a:p>
            <a:pPr marL="171450" indent="-171450">
              <a:buFont typeface="Arial" panose="020B0604020202020204" pitchFamily="34" charset="0"/>
              <a:buChar char="•"/>
            </a:pPr>
            <a:r>
              <a:rPr lang="en-US" dirty="0"/>
              <a:t>Hobbies and activities	</a:t>
            </a:r>
            <a:br>
              <a:rPr lang="en-US" dirty="0"/>
            </a:br>
            <a:endParaRPr lang="en-US" dirty="0"/>
          </a:p>
          <a:p>
            <a:pPr marL="0" indent="0">
              <a:buFont typeface="Arial" panose="020B0604020202020204" pitchFamily="34" charset="0"/>
              <a:buNone/>
            </a:pPr>
            <a:r>
              <a:rPr lang="en-US" dirty="0"/>
              <a:t>You</a:t>
            </a:r>
            <a:r>
              <a:rPr lang="en-US" baseline="0" dirty="0"/>
              <a:t> </a:t>
            </a:r>
            <a:r>
              <a:rPr lang="en-US" dirty="0"/>
              <a:t>may also need:		</a:t>
            </a:r>
          </a:p>
          <a:p>
            <a:pPr marL="0" indent="0">
              <a:buNone/>
            </a:pPr>
            <a:r>
              <a:rPr lang="en-US" b="1" dirty="0"/>
              <a:t>Money for major purchases</a:t>
            </a:r>
          </a:p>
          <a:p>
            <a:pPr marL="171450" indent="-171450">
              <a:buFont typeface="Arial" panose="020B0604020202020204" pitchFamily="34" charset="0"/>
              <a:buChar char="•"/>
            </a:pPr>
            <a:r>
              <a:rPr lang="en-US" dirty="0"/>
              <a:t>Car</a:t>
            </a:r>
          </a:p>
          <a:p>
            <a:pPr marL="171450" indent="-171450">
              <a:buFont typeface="Arial" panose="020B0604020202020204" pitchFamily="34" charset="0"/>
              <a:buChar char="•"/>
            </a:pPr>
            <a:r>
              <a:rPr lang="en-US" dirty="0"/>
              <a:t>Home projects</a:t>
            </a:r>
          </a:p>
          <a:p>
            <a:pPr marL="171450" indent="-171450">
              <a:buFont typeface="Arial" panose="020B0604020202020204" pitchFamily="34" charset="0"/>
              <a:buChar char="•"/>
            </a:pPr>
            <a:r>
              <a:rPr lang="en-US" dirty="0"/>
              <a:t>Real estate</a:t>
            </a:r>
          </a:p>
          <a:p>
            <a:pPr marL="171450" indent="-171450">
              <a:buFont typeface="Arial" panose="020B0604020202020204" pitchFamily="34" charset="0"/>
              <a:buChar char="•"/>
            </a:pPr>
            <a:r>
              <a:rPr lang="en-US" dirty="0"/>
              <a:t>Technology, like new phones and computers</a:t>
            </a:r>
          </a:p>
          <a:p>
            <a:endParaRPr lang="en-US" dirty="0"/>
          </a:p>
          <a:p>
            <a:pPr>
              <a:spcBef>
                <a:spcPct val="0"/>
              </a:spcBef>
            </a:pPr>
            <a:endParaRPr lang="en-US" dirty="0">
              <a:latin typeface="Calibri" charset="0"/>
            </a:endParaRPr>
          </a:p>
          <a:p>
            <a:pPr>
              <a:spcBef>
                <a:spcPct val="0"/>
              </a:spcBef>
            </a:pPr>
            <a:endParaRPr lang="en-US" dirty="0">
              <a:latin typeface="Calibri" charset="0"/>
            </a:endParaRPr>
          </a:p>
        </p:txBody>
      </p:sp>
      <p:sp>
        <p:nvSpPr>
          <p:cNvPr id="4" name="Slide Number Placeholder 3"/>
          <p:cNvSpPr>
            <a:spLocks noGrp="1"/>
          </p:cNvSpPr>
          <p:nvPr>
            <p:ph type="sldNum" sz="quarter" idx="10"/>
          </p:nvPr>
        </p:nvSpPr>
        <p:spPr/>
        <p:txBody>
          <a:bodyPr/>
          <a:lstStyle/>
          <a:p>
            <a:fld id="{54BE8B25-A91D-A640-A32C-41D5F03152EC}" type="slidenum">
              <a:rPr lang="en-US" smtClean="0"/>
              <a:t>3</a:t>
            </a:fld>
            <a:endParaRPr lang="en-US" dirty="0"/>
          </a:p>
        </p:txBody>
      </p:sp>
    </p:spTree>
    <p:extLst>
      <p:ext uri="{BB962C8B-B14F-4D97-AF65-F5344CB8AC3E}">
        <p14:creationId xmlns:p14="http://schemas.microsoft.com/office/powerpoint/2010/main" val="299024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5257800"/>
          </a:xfrm>
        </p:spPr>
        <p:txBody>
          <a:bodyPr>
            <a:normAutofit lnSpcReduction="10000"/>
          </a:bodyPr>
          <a:lstStyle/>
          <a:p>
            <a:r>
              <a:rPr lang="en-US" dirty="0"/>
              <a:t>You’ll want to be able to enjoy</a:t>
            </a:r>
            <a:r>
              <a:rPr lang="en-US" baseline="0" dirty="0"/>
              <a:t> your life in retirement, whether </a:t>
            </a:r>
            <a:r>
              <a:rPr lang="en-US" dirty="0"/>
              <a:t>you’re planning to travel, take up a new sport or garden every minute of the day. </a:t>
            </a:r>
          </a:p>
          <a:p>
            <a:endParaRPr lang="en-US" dirty="0"/>
          </a:p>
          <a:p>
            <a:r>
              <a:rPr lang="en-US" dirty="0"/>
              <a:t>Good health care will help make these plans real.</a:t>
            </a:r>
          </a:p>
          <a:p>
            <a:endParaRPr lang="en-US" dirty="0"/>
          </a:p>
          <a:p>
            <a:r>
              <a:rPr lang="en-US" dirty="0"/>
              <a:t>Here </a:t>
            </a:r>
            <a:r>
              <a:rPr lang="en-US" baseline="0" dirty="0"/>
              <a:t>are </a:t>
            </a:r>
            <a:r>
              <a:rPr lang="en-US" dirty="0"/>
              <a:t>some other factors to consider when you’re thinking about saving for your future health: </a:t>
            </a:r>
          </a:p>
          <a:p>
            <a:endParaRPr lang="en-US" dirty="0"/>
          </a:p>
          <a:p>
            <a:pPr marL="285750" lvl="0" indent="-285750">
              <a:buFont typeface="Arial" panose="020B0604020202020204" pitchFamily="34" charset="0"/>
              <a:buChar char="•"/>
            </a:pPr>
            <a:r>
              <a:rPr lang="en-US" dirty="0"/>
              <a:t>We’re living longer. </a:t>
            </a:r>
            <a:br>
              <a:rPr lang="en-US" dirty="0"/>
            </a:br>
            <a:r>
              <a:rPr lang="en-US" dirty="0"/>
              <a:t>For those who live to age 65, the average life span for a man is about 84; for a woman, it's 86 1/2.*</a:t>
            </a:r>
            <a:br>
              <a:rPr lang="en-US" dirty="0"/>
            </a:br>
            <a:r>
              <a:rPr lang="en-US" dirty="0"/>
              <a:t>That means you need a plan to cover your health-care expenses for the stretch of years after your retirement. </a:t>
            </a:r>
          </a:p>
          <a:p>
            <a:pPr marL="0" lvl="0" indent="0">
              <a:buFont typeface="Arial" panose="020B0604020202020204" pitchFamily="34" charset="0"/>
              <a:buNone/>
            </a:pPr>
            <a:endParaRPr lang="en-US" dirty="0"/>
          </a:p>
          <a:p>
            <a:pPr marL="285750" lvl="0" indent="-285750">
              <a:buFont typeface="Arial" panose="020B0604020202020204" pitchFamily="34" charset="0"/>
              <a:buChar char="•"/>
            </a:pPr>
            <a:r>
              <a:rPr lang="en-US" b="0" dirty="0"/>
              <a:t>We face more</a:t>
            </a:r>
            <a:r>
              <a:rPr lang="en-US" b="0" baseline="0" dirty="0"/>
              <a:t> </a:t>
            </a:r>
            <a:r>
              <a:rPr lang="en-US" b="0" dirty="0"/>
              <a:t>health challenges as we get older.</a:t>
            </a:r>
            <a:br>
              <a:rPr lang="en-US" b="0" dirty="0"/>
            </a:br>
            <a:r>
              <a:rPr lang="en-US" b="0" dirty="0"/>
              <a:t>About</a:t>
            </a:r>
            <a:r>
              <a:rPr lang="en-US" b="0" baseline="0" dirty="0"/>
              <a:t> </a:t>
            </a:r>
            <a:r>
              <a:rPr lang="en-US" sz="1200" b="0" i="0" kern="1200" dirty="0">
                <a:solidFill>
                  <a:schemeClr val="tx1"/>
                </a:solidFill>
                <a:effectLst/>
                <a:latin typeface="+mn-lt"/>
                <a:ea typeface="ＭＳ Ｐゴシック" charset="0"/>
                <a:cs typeface="ＭＳ Ｐゴシック" charset="0"/>
              </a:rPr>
              <a:t>80 percent of older adults have at least one</a:t>
            </a:r>
            <a:r>
              <a:rPr lang="en-US" sz="1200" b="0" i="0" kern="1200" baseline="0" dirty="0">
                <a:solidFill>
                  <a:schemeClr val="tx1"/>
                </a:solidFill>
                <a:effectLst/>
                <a:latin typeface="+mn-lt"/>
                <a:ea typeface="ＭＳ Ｐゴシック" charset="0"/>
                <a:cs typeface="ＭＳ Ｐゴシック" charset="0"/>
              </a:rPr>
              <a:t> chronic disease,</a:t>
            </a:r>
            <a:r>
              <a:rPr lang="en-US" sz="1200" b="0" i="0" kern="1200" dirty="0">
                <a:solidFill>
                  <a:schemeClr val="tx1"/>
                </a:solidFill>
                <a:effectLst/>
                <a:latin typeface="+mn-lt"/>
                <a:ea typeface="ＭＳ Ｐゴシック" charset="0"/>
                <a:cs typeface="ＭＳ Ｐゴシック" charset="0"/>
              </a:rPr>
              <a:t> and 77 percent have at least two. **</a:t>
            </a:r>
            <a:br>
              <a:rPr lang="en-US" sz="1200" b="0" i="0" kern="1200" dirty="0">
                <a:solidFill>
                  <a:schemeClr val="tx1"/>
                </a:solidFill>
                <a:effectLst/>
                <a:latin typeface="+mn-lt"/>
                <a:ea typeface="ＭＳ Ｐゴシック" charset="0"/>
                <a:cs typeface="ＭＳ Ｐゴシック" charset="0"/>
              </a:rPr>
            </a:br>
            <a:r>
              <a:rPr lang="en-US" sz="1200" b="0" i="0" kern="1200" dirty="0">
                <a:solidFill>
                  <a:schemeClr val="tx1"/>
                </a:solidFill>
                <a:effectLst/>
                <a:latin typeface="+mn-lt"/>
                <a:ea typeface="ＭＳ Ｐゴシック" charset="0"/>
                <a:cs typeface="ＭＳ Ｐゴシック" charset="0"/>
              </a:rPr>
              <a:t>Every 15 seconds, an older adult is treated in the emergency room for a fall.** </a:t>
            </a:r>
            <a:br>
              <a:rPr lang="en-US" sz="1200" b="0" i="0" kern="1200" dirty="0">
                <a:solidFill>
                  <a:schemeClr val="tx1"/>
                </a:solidFill>
                <a:effectLst/>
                <a:latin typeface="+mn-lt"/>
                <a:ea typeface="ＭＳ Ｐゴシック" charset="0"/>
                <a:cs typeface="ＭＳ Ｐゴシック" charset="0"/>
              </a:rPr>
            </a:br>
            <a:endParaRPr lang="en-US" sz="1200" b="0" i="0" kern="1200" dirty="0">
              <a:solidFill>
                <a:schemeClr val="tx1"/>
              </a:solidFill>
              <a:effectLst/>
              <a:latin typeface="+mn-lt"/>
              <a:ea typeface="ＭＳ Ｐゴシック" charset="0"/>
              <a:cs typeface="ＭＳ Ｐゴシック" charset="0"/>
            </a:endParaRPr>
          </a:p>
          <a:p>
            <a:pPr marL="285750" lvl="0" indent="-285750">
              <a:buFont typeface="Arial" panose="020B0604020202020204" pitchFamily="34" charset="0"/>
              <a:buChar char="•"/>
            </a:pPr>
            <a:r>
              <a:rPr lang="en-US" sz="1200" kern="1200" dirty="0">
                <a:solidFill>
                  <a:schemeClr val="tx1"/>
                </a:solidFill>
                <a:effectLst/>
                <a:latin typeface="+mn-lt"/>
                <a:ea typeface="ＭＳ Ｐゴシック" charset="0"/>
                <a:cs typeface="ＭＳ Ｐゴシック" charset="0"/>
              </a:rPr>
              <a:t>Health care, especially prescriptions, will continue to get more expensive.</a:t>
            </a:r>
          </a:p>
          <a:p>
            <a:pPr marL="0" lvl="0" indent="0">
              <a:buFont typeface="Arial" panose="020B0604020202020204" pitchFamily="34" charset="0"/>
              <a:buNone/>
            </a:pPr>
            <a:endParaRPr lang="en-US" b="1" dirty="0"/>
          </a:p>
          <a:p>
            <a:pPr marL="285750" lvl="0" indent="-285750">
              <a:buFont typeface="Arial" panose="020B0604020202020204" pitchFamily="34" charset="0"/>
              <a:buChar char="•"/>
            </a:pPr>
            <a:r>
              <a:rPr lang="en-US" dirty="0"/>
              <a:t>Insurance may cover fewer expenses. Medicare, for example, may cover only about half of your</a:t>
            </a:r>
            <a:r>
              <a:rPr lang="en-US" baseline="0" dirty="0"/>
              <a:t> </a:t>
            </a:r>
            <a:r>
              <a:rPr lang="en-US" dirty="0"/>
              <a:t>health-care costs. </a:t>
            </a:r>
          </a:p>
          <a:p>
            <a:pPr marL="285750" lvl="0" indent="-285750">
              <a:buFont typeface="Arial" panose="020B0604020202020204" pitchFamily="34" charset="0"/>
              <a:buChar char="•"/>
            </a:pPr>
            <a:endParaRPr lang="en-US" dirty="0"/>
          </a:p>
          <a:p>
            <a:pPr marL="0" lvl="0" indent="0">
              <a:buFont typeface="Arial" panose="020B0604020202020204" pitchFamily="34" charset="0"/>
              <a:buNone/>
            </a:pPr>
            <a:r>
              <a:rPr lang="en-US" dirty="0"/>
              <a:t>*Social Security Administration</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sz="1200" b="0" i="0" kern="1200" dirty="0">
                <a:solidFill>
                  <a:schemeClr val="tx1"/>
                </a:solidFill>
                <a:effectLst/>
                <a:latin typeface="+mn-lt"/>
                <a:ea typeface="ＭＳ Ｐゴシック" charset="0"/>
                <a:cs typeface="ＭＳ Ｐゴシック" charset="0"/>
              </a:rPr>
              <a:t>**National Council</a:t>
            </a:r>
            <a:r>
              <a:rPr lang="en-US" sz="1200" b="0" i="0" kern="1200" baseline="0" dirty="0">
                <a:solidFill>
                  <a:schemeClr val="tx1"/>
                </a:solidFill>
                <a:effectLst/>
                <a:latin typeface="+mn-lt"/>
                <a:ea typeface="ＭＳ Ｐゴシック" charset="0"/>
                <a:cs typeface="ＭＳ Ｐゴシック" charset="0"/>
              </a:rPr>
              <a:t> on Aging</a:t>
            </a:r>
            <a:endParaRPr lang="en-US" b="0" dirty="0"/>
          </a:p>
          <a:p>
            <a:pPr marL="285750" lvl="0" indent="-285750">
              <a:buFont typeface="Arial" panose="020B0604020202020204" pitchFamily="34" charset="0"/>
              <a:buChar char="•"/>
            </a:pPr>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4</a:t>
            </a:fld>
            <a:endParaRPr lang="en-US" dirty="0"/>
          </a:p>
        </p:txBody>
      </p:sp>
    </p:spTree>
    <p:extLst>
      <p:ext uri="{BB962C8B-B14F-4D97-AF65-F5344CB8AC3E}">
        <p14:creationId xmlns:p14="http://schemas.microsoft.com/office/powerpoint/2010/main" val="257112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day comes that you no longer have employer-paid health insurance, you will have to pay for all insurance premiums and out-of-pocket medical costs. </a:t>
            </a:r>
          </a:p>
          <a:p>
            <a:r>
              <a:rPr lang="en-US" dirty="0"/>
              <a:t>You may end up spending a large part of your retirement income on health-related expenses,</a:t>
            </a:r>
            <a:r>
              <a:rPr lang="en-US" baseline="0" dirty="0"/>
              <a:t> so it’s smart to be saving for them now.</a:t>
            </a:r>
            <a:endParaRPr lang="en-US" dirty="0"/>
          </a:p>
          <a:p>
            <a:endParaRPr lang="en-US" dirty="0"/>
          </a:p>
          <a:p>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5</a:t>
            </a:fld>
            <a:endParaRPr lang="en-US" dirty="0"/>
          </a:p>
        </p:txBody>
      </p:sp>
    </p:spTree>
    <p:extLst>
      <p:ext uri="{BB962C8B-B14F-4D97-AF65-F5344CB8AC3E}">
        <p14:creationId xmlns:p14="http://schemas.microsoft.com/office/powerpoint/2010/main" val="2890017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a look at these statistics. They’re good reminders to budget for health care as you continue to save</a:t>
            </a:r>
            <a:r>
              <a:rPr lang="en-US" baseline="0" dirty="0"/>
              <a:t> for retirement.</a:t>
            </a:r>
          </a:p>
          <a:p>
            <a:endParaRPr lang="en-US" dirty="0"/>
          </a:p>
          <a:p>
            <a:r>
              <a:rPr lang="en-US" dirty="0"/>
              <a:t>[READ STATISTICS]</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6</a:t>
            </a:fld>
            <a:endParaRPr lang="en-US" dirty="0"/>
          </a:p>
        </p:txBody>
      </p:sp>
    </p:spTree>
    <p:extLst>
      <p:ext uri="{BB962C8B-B14F-4D97-AF65-F5344CB8AC3E}">
        <p14:creationId xmlns:p14="http://schemas.microsoft.com/office/powerpoint/2010/main" val="1919904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you thought about where your health</a:t>
            </a:r>
            <a:r>
              <a:rPr lang="en-US" baseline="0" dirty="0"/>
              <a:t> </a:t>
            </a:r>
            <a:r>
              <a:rPr lang="en-US" dirty="0"/>
              <a:t>care dollars will go when you’re retired? </a:t>
            </a:r>
          </a:p>
          <a:p>
            <a:endParaRPr lang="en-US" dirty="0"/>
          </a:p>
          <a:p>
            <a:r>
              <a:rPr lang="en-US" dirty="0"/>
              <a:t>Here’s a breakdown of projections for the year 2027, based on a report from 2017.</a:t>
            </a:r>
          </a:p>
          <a:p>
            <a:endParaRPr lang="en-US" dirty="0"/>
          </a:p>
          <a:p>
            <a:r>
              <a:rPr lang="en-US" dirty="0"/>
              <a:t>As you can see, you’ll probably spend the most money – 30 percent — on hospitalization, doctor visits and medical tests. </a:t>
            </a:r>
          </a:p>
          <a:p>
            <a:endParaRPr lang="en-US" dirty="0"/>
          </a:p>
          <a:p>
            <a:r>
              <a:rPr lang="en-US" dirty="0"/>
              <a:t>You may spend almost an equal amount – 29 percent – on insurance to supplement your Medicare coverage.</a:t>
            </a:r>
          </a:p>
          <a:p>
            <a:endParaRPr lang="en-US" dirty="0"/>
          </a:p>
          <a:p>
            <a:r>
              <a:rPr lang="en-US" dirty="0"/>
              <a:t>Prescription drug costs are expected to take up 27 percent of your health</a:t>
            </a:r>
            <a:r>
              <a:rPr lang="en-US" baseline="0" dirty="0"/>
              <a:t> </a:t>
            </a:r>
            <a:r>
              <a:rPr lang="en-US" dirty="0"/>
              <a:t>care budget, with dental, hearing and vision expenses eating up the remainder.</a:t>
            </a:r>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7</a:t>
            </a:fld>
            <a:endParaRPr lang="en-US" dirty="0"/>
          </a:p>
        </p:txBody>
      </p:sp>
    </p:spTree>
    <p:extLst>
      <p:ext uri="{BB962C8B-B14F-4D97-AF65-F5344CB8AC3E}">
        <p14:creationId xmlns:p14="http://schemas.microsoft.com/office/powerpoint/2010/main" val="102279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74688"/>
            <a:ext cx="4572000" cy="3429000"/>
          </a:xfrm>
        </p:spPr>
      </p:sp>
      <p:sp>
        <p:nvSpPr>
          <p:cNvPr id="3" name="Notes Placeholder 2"/>
          <p:cNvSpPr>
            <a:spLocks noGrp="1"/>
          </p:cNvSpPr>
          <p:nvPr>
            <p:ph type="body" idx="1"/>
          </p:nvPr>
        </p:nvSpPr>
        <p:spPr/>
        <p:txBody>
          <a:bodyPr>
            <a:normAutofit/>
          </a:bodyPr>
          <a:lstStyle/>
          <a:p>
            <a:r>
              <a:rPr lang="en-US" dirty="0"/>
              <a:t>As</a:t>
            </a:r>
            <a:r>
              <a:rPr lang="en-US" baseline="0" dirty="0"/>
              <a:t> you can see, your future wealth and future health are closely connected. </a:t>
            </a:r>
          </a:p>
          <a:p>
            <a:r>
              <a:rPr lang="en-US" baseline="0" dirty="0"/>
              <a:t>As you budget for one, you should budget for the other. </a:t>
            </a:r>
          </a:p>
          <a:p>
            <a:endParaRPr lang="en-US" dirty="0">
              <a:solidFill>
                <a:srgbClr val="FF0000"/>
              </a:solidFill>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Let’s look at specific actions you can take</a:t>
            </a:r>
            <a:r>
              <a:rPr lang="en-US" dirty="0">
                <a:solidFill>
                  <a:srgbClr val="FF0000"/>
                </a:solidFill>
              </a:rPr>
              <a:t> </a:t>
            </a:r>
            <a:r>
              <a:rPr lang="en-US" dirty="0"/>
              <a:t>to protect</a:t>
            </a:r>
            <a:r>
              <a:rPr lang="en-US" baseline="0" dirty="0"/>
              <a:t> </a:t>
            </a:r>
            <a:r>
              <a:rPr lang="en-US" dirty="0"/>
              <a:t>your future health</a:t>
            </a:r>
            <a:r>
              <a:rPr lang="en-US" baseline="0" dirty="0"/>
              <a:t>.</a:t>
            </a:r>
            <a:endParaRPr lang="en-US" dirty="0"/>
          </a:p>
          <a:p>
            <a:pPr marL="285750" lvl="0" indent="-285750">
              <a:buFont typeface="Arial" panose="020B0604020202020204" pitchFamily="34" charset="0"/>
              <a:buChar char="•"/>
            </a:pPr>
            <a:endParaRPr lang="en-US" dirty="0"/>
          </a:p>
          <a:p>
            <a:pPr lvl="0"/>
            <a:r>
              <a:rPr lang="en-US" dirty="0"/>
              <a:t>Think about adding tax-free funds to your Health Savings Account, if your company offers one.</a:t>
            </a:r>
            <a:r>
              <a:rPr lang="en-US" baseline="0" dirty="0"/>
              <a:t> </a:t>
            </a:r>
            <a:r>
              <a:rPr lang="en-US" dirty="0"/>
              <a:t>HSAs allow you to save money to help</a:t>
            </a:r>
            <a:r>
              <a:rPr lang="en-US" baseline="0" dirty="0"/>
              <a:t> pay for health care in retirement. And accounts are portable, which is a great if you change jobs.</a:t>
            </a:r>
          </a:p>
          <a:p>
            <a:pPr marL="0" lvl="0" indent="0">
              <a:buFont typeface="Arial" panose="020B0604020202020204" pitchFamily="34" charset="0"/>
              <a:buNone/>
            </a:pPr>
            <a:r>
              <a:rPr lang="en-US" baseline="0" dirty="0"/>
              <a:t> </a:t>
            </a:r>
            <a:endParaRPr lang="en-US" dirty="0"/>
          </a:p>
          <a:p>
            <a:pPr lvl="0"/>
            <a:r>
              <a:rPr lang="en-US" dirty="0"/>
              <a:t>Invest for the long term. Diversify</a:t>
            </a:r>
            <a:r>
              <a:rPr lang="en-US" baseline="0" dirty="0"/>
              <a:t> your portfolio, which can protect you during market downturns. Your plan may offer pre-made portfolios or target date funds that address this. </a:t>
            </a:r>
          </a:p>
          <a:p>
            <a:pPr marL="285750" lvl="0" indent="-285750">
              <a:buFont typeface="Arial" panose="020B0604020202020204" pitchFamily="34" charset="0"/>
              <a:buChar char="•"/>
            </a:pPr>
            <a:endParaRPr lang="en-US" dirty="0"/>
          </a:p>
          <a:p>
            <a:pPr marR="0" lvl="0" algn="l" defTabSz="914400" rtl="0" eaLnBrk="1" fontAlgn="base" latinLnBrk="0" hangingPunct="1">
              <a:lnSpc>
                <a:spcPct val="100000"/>
              </a:lnSpc>
              <a:spcBef>
                <a:spcPct val="30000"/>
              </a:spcBef>
              <a:spcAft>
                <a:spcPct val="0"/>
              </a:spcAft>
              <a:buClrTx/>
              <a:buSzTx/>
              <a:tabLst/>
              <a:defRPr/>
            </a:pPr>
            <a:r>
              <a:rPr lang="en-US" dirty="0"/>
              <a:t>Stick</a:t>
            </a:r>
            <a:r>
              <a:rPr lang="en-US" baseline="0" dirty="0"/>
              <a:t> to healthy habits. Don’t skip checkups and preventive care. </a:t>
            </a:r>
            <a:r>
              <a:rPr lang="en-US" dirty="0"/>
              <a:t>This can help you spend less on medical care, now and in the future.</a:t>
            </a:r>
          </a:p>
          <a:p>
            <a:pPr lvl="0"/>
            <a:r>
              <a:rPr lang="en-US" sz="1200" b="1" dirty="0">
                <a:solidFill>
                  <a:srgbClr val="0093D1"/>
                </a:solidFill>
              </a:rPr>
              <a:t>Keep saving for retirement. Enroll in your plan or increase your contribution now.</a:t>
            </a:r>
          </a:p>
          <a:p>
            <a:pPr marL="285750" marR="0" lvl="0"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lang="en-US" dirty="0"/>
          </a:p>
          <a:p>
            <a:pPr marL="285750" lvl="0" indent="-285750">
              <a:buFont typeface="Arial" panose="020B0604020202020204" pitchFamily="34" charset="0"/>
              <a:buChar char="•"/>
            </a:pPr>
            <a:endParaRPr lang="en-US" dirty="0"/>
          </a:p>
          <a:p>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8</a:t>
            </a:fld>
            <a:endParaRPr lang="en-US" dirty="0"/>
          </a:p>
        </p:txBody>
      </p:sp>
    </p:spTree>
    <p:extLst>
      <p:ext uri="{BB962C8B-B14F-4D97-AF65-F5344CB8AC3E}">
        <p14:creationId xmlns:p14="http://schemas.microsoft.com/office/powerpoint/2010/main" val="72445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a:p>
            <a:r>
              <a:rPr lang="en-US" dirty="0"/>
              <a:t>In</a:t>
            </a:r>
            <a:r>
              <a:rPr lang="en-US" baseline="0" dirty="0"/>
              <a:t> addition to the actions we’ve already talked about, there are specific steps you can take that are tied to your life stage. Let’s take a look at these.</a:t>
            </a:r>
            <a:endParaRPr lang="en-US" dirty="0"/>
          </a:p>
        </p:txBody>
      </p:sp>
      <p:sp>
        <p:nvSpPr>
          <p:cNvPr id="4" name="Date Placeholder 3"/>
          <p:cNvSpPr>
            <a:spLocks noGrp="1"/>
          </p:cNvSpPr>
          <p:nvPr>
            <p:ph type="dt" idx="10"/>
          </p:nvPr>
        </p:nvSpPr>
        <p:spPr/>
        <p:txBody>
          <a:bodyPr/>
          <a:lstStyle/>
          <a:p>
            <a:pPr>
              <a:defRPr/>
            </a:pPr>
            <a:fld id="{F4EE803D-8C60-4F8B-9456-94B43560CCA2}" type="datetime4">
              <a:rPr lang="en-US" smtClean="0"/>
              <a:t>December 15, 2022</a:t>
            </a:fld>
            <a:endParaRPr lang="en-US" dirty="0"/>
          </a:p>
        </p:txBody>
      </p:sp>
      <p:sp>
        <p:nvSpPr>
          <p:cNvPr id="5" name="Slide Number Placeholder 4"/>
          <p:cNvSpPr>
            <a:spLocks noGrp="1"/>
          </p:cNvSpPr>
          <p:nvPr>
            <p:ph type="sldNum" sz="quarter" idx="11"/>
          </p:nvPr>
        </p:nvSpPr>
        <p:spPr/>
        <p:txBody>
          <a:bodyPr/>
          <a:lstStyle/>
          <a:p>
            <a:pPr>
              <a:defRPr/>
            </a:pPr>
            <a:fld id="{86CA6B5E-4A80-174E-ACF3-3E1260549E77}" type="slidenum">
              <a:rPr lang="en-US" smtClean="0"/>
              <a:pPr>
                <a:defRPr/>
              </a:pPr>
              <a:t>9</a:t>
            </a:fld>
            <a:endParaRPr lang="en-US" dirty="0"/>
          </a:p>
        </p:txBody>
      </p:sp>
    </p:spTree>
    <p:extLst>
      <p:ext uri="{BB962C8B-B14F-4D97-AF65-F5344CB8AC3E}">
        <p14:creationId xmlns:p14="http://schemas.microsoft.com/office/powerpoint/2010/main" val="16253470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5276850"/>
            <a:ext cx="6553200" cy="533400"/>
          </a:xfrm>
          <a:prstGeom prst="rect">
            <a:avLst/>
          </a:prstGeom>
        </p:spPr>
        <p:txBody>
          <a:bodyPr anchor="b">
            <a:noAutofit/>
          </a:bodyPr>
          <a:lstStyle>
            <a:lvl1pPr algn="l">
              <a:lnSpc>
                <a:spcPct val="95000"/>
              </a:lnSpc>
              <a:defRPr sz="3000" b="0" i="0">
                <a:solidFill>
                  <a:schemeClr val="bg1"/>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200" y="5829300"/>
            <a:ext cx="6553200" cy="381000"/>
          </a:xfrm>
          <a:prstGeom prst="rect">
            <a:avLst/>
          </a:prstGeom>
        </p:spPr>
        <p:txBody>
          <a:bodyPr vert="horz" anchor="b"/>
          <a:lstStyle>
            <a:lvl1pPr>
              <a:buNone/>
              <a:defRPr sz="1600" baseline="0">
                <a:solidFill>
                  <a:schemeClr val="bg1"/>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6883"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DD0BACE0-EEE2-4F87-99C4-4D01E17E4326}" type="datetime4">
              <a:rPr lang="en-US" smtClean="0"/>
              <a:t>December 15, 2022</a:t>
            </a:fld>
            <a:endParaRPr lang="en-US" dirty="0"/>
          </a:p>
        </p:txBody>
      </p:sp>
    </p:spTree>
    <p:extLst>
      <p:ext uri="{BB962C8B-B14F-4D97-AF65-F5344CB8AC3E}">
        <p14:creationId xmlns:p14="http://schemas.microsoft.com/office/powerpoint/2010/main" val="1866160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all Out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28702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6"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10"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1"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December 15, 2022</a:t>
            </a:fld>
            <a:endParaRPr lang="en-US" dirty="0"/>
          </a:p>
        </p:txBody>
      </p:sp>
    </p:spTree>
    <p:extLst>
      <p:ext uri="{BB962C8B-B14F-4D97-AF65-F5344CB8AC3E}">
        <p14:creationId xmlns:p14="http://schemas.microsoft.com/office/powerpoint/2010/main" val="280413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all Out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B607DC9-42F1-4682-B46C-6E8D3B7864E1}" type="datetime4">
              <a:rPr lang="en-US" smtClean="0"/>
              <a:t>December 15, 2022</a:t>
            </a:fld>
            <a:endParaRPr lang="en-US" dirty="0"/>
          </a:p>
        </p:txBody>
      </p:sp>
    </p:spTree>
    <p:extLst>
      <p:ext uri="{BB962C8B-B14F-4D97-AF65-F5344CB8AC3E}">
        <p14:creationId xmlns:p14="http://schemas.microsoft.com/office/powerpoint/2010/main" val="1959000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all Out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729D590C-6DC9-4CFB-B0FB-7C16C7AECE5B}" type="datetime4">
              <a:rPr lang="en-US" smtClean="0"/>
              <a:t>December 15, 2022</a:t>
            </a:fld>
            <a:endParaRPr lang="en-US" dirty="0"/>
          </a:p>
        </p:txBody>
      </p:sp>
    </p:spTree>
    <p:extLst>
      <p:ext uri="{BB962C8B-B14F-4D97-AF65-F5344CB8AC3E}">
        <p14:creationId xmlns:p14="http://schemas.microsoft.com/office/powerpoint/2010/main" val="251482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95300" y="2895600"/>
            <a:ext cx="8153400" cy="533400"/>
          </a:xfrm>
          <a:prstGeom prst="rect">
            <a:avLst/>
          </a:prstGeom>
        </p:spPr>
        <p:txBody>
          <a:bodyPr anchor="ctr" anchorCtr="0">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8" name="Slide Number Placeholder 5"/>
          <p:cNvSpPr>
            <a:spLocks noGrp="1"/>
          </p:cNvSpPr>
          <p:nvPr>
            <p:ph type="sldNum" sz="quarter" idx="10"/>
          </p:nvPr>
        </p:nvSpPr>
        <p:spPr>
          <a:xfrm>
            <a:off x="155448" y="6373368"/>
            <a:ext cx="457200" cy="365125"/>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4A2B1605-E7CE-D54B-BE9E-F1AFECCD8D21}" type="slidenum">
              <a:rPr lang="en-US"/>
              <a:pPr>
                <a:defRPr/>
              </a:pPr>
              <a:t>‹#›</a:t>
            </a:fld>
            <a:endParaRPr lang="en-US" dirty="0"/>
          </a:p>
        </p:txBody>
      </p:sp>
      <p:sp>
        <p:nvSpPr>
          <p:cNvPr id="9" name="Footer Placeholder 4"/>
          <p:cNvSpPr>
            <a:spLocks noGrp="1"/>
          </p:cNvSpPr>
          <p:nvPr>
            <p:ph type="ftr" sz="quarter" idx="11"/>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2"/>
          </p:nvPr>
        </p:nvSpPr>
        <p:spPr>
          <a:xfrm>
            <a:off x="758952" y="6373368"/>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ED3D4887-6C74-46B2-81BF-7BAD0BCE63A2}" type="datetime4">
              <a:rPr lang="en-US" smtClean="0"/>
              <a:t>December 15, 2022</a:t>
            </a:fld>
            <a:endParaRPr lang="en-US" dirty="0"/>
          </a:p>
        </p:txBody>
      </p:sp>
    </p:spTree>
    <p:extLst>
      <p:ext uri="{BB962C8B-B14F-4D97-AF65-F5344CB8AC3E}">
        <p14:creationId xmlns:p14="http://schemas.microsoft.com/office/powerpoint/2010/main" val="872372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Slide with logo">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2874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IC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3938512"/>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P Closing Advisor Only and Internal Us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0066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P Closing General Disclosur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41616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NY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538947"/>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JOINT 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1847693"/>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ver Slide - Half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517" y="5279571"/>
            <a:ext cx="6553200" cy="533400"/>
          </a:xfrm>
          <a:prstGeom prst="rect">
            <a:avLst/>
          </a:prstGeom>
        </p:spPr>
        <p:txBody>
          <a:bodyPr anchor="b">
            <a:noAutofit/>
          </a:bodyPr>
          <a:lstStyle>
            <a:lvl1pPr algn="l">
              <a:lnSpc>
                <a:spcPct val="95000"/>
              </a:lnSpc>
              <a:defRPr sz="3000" b="0" i="0">
                <a:solidFill>
                  <a:schemeClr val="tx2"/>
                </a:solidFill>
                <a:latin typeface="Arial"/>
                <a:cs typeface="Arial"/>
              </a:defRPr>
            </a:lvl1pPr>
          </a:lstStyle>
          <a:p>
            <a:r>
              <a:rPr lang="en-US"/>
              <a:t>Click to edit Master title style</a:t>
            </a:r>
            <a:endParaRPr lang="en-US" dirty="0"/>
          </a:p>
        </p:txBody>
      </p:sp>
      <p:sp>
        <p:nvSpPr>
          <p:cNvPr id="9" name="Text Placeholder 8"/>
          <p:cNvSpPr>
            <a:spLocks noGrp="1"/>
          </p:cNvSpPr>
          <p:nvPr>
            <p:ph type="body" sz="quarter" idx="15"/>
          </p:nvPr>
        </p:nvSpPr>
        <p:spPr>
          <a:xfrm>
            <a:off x="457517" y="5829300"/>
            <a:ext cx="6553200" cy="381000"/>
          </a:xfrm>
          <a:prstGeom prst="rect">
            <a:avLst/>
          </a:prstGeom>
        </p:spPr>
        <p:txBody>
          <a:bodyPr vert="horz" anchor="b"/>
          <a:lstStyle>
            <a:lvl1pPr>
              <a:buNone/>
              <a:defRPr sz="1600" baseline="0">
                <a:solidFill>
                  <a:schemeClr val="tx2"/>
                </a:solidFill>
                <a:latin typeface="Arial"/>
                <a:cs typeface="Arial"/>
              </a:defRPr>
            </a:lvl1pPr>
          </a:lstStyle>
          <a:p>
            <a:pPr lvl="0"/>
            <a:r>
              <a:rPr lang="en-US"/>
              <a:t>Click to edit Master text styles</a:t>
            </a:r>
          </a:p>
        </p:txBody>
      </p:sp>
      <p:sp>
        <p:nvSpPr>
          <p:cNvPr id="5" name="Date Placeholder 3"/>
          <p:cNvSpPr>
            <a:spLocks noGrp="1"/>
          </p:cNvSpPr>
          <p:nvPr>
            <p:ph type="dt" sz="half" idx="16"/>
          </p:nvPr>
        </p:nvSpPr>
        <p:spPr>
          <a:xfrm>
            <a:off x="457200" y="6210300"/>
            <a:ext cx="1524000" cy="365125"/>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3919CDC3-D313-499C-800A-01B5AD0E267B}" type="datetime4">
              <a:rPr lang="en-US" smtClean="0"/>
              <a:t>December 15, 2022</a:t>
            </a:fld>
            <a:endParaRPr lang="en-US" dirty="0"/>
          </a:p>
        </p:txBody>
      </p:sp>
    </p:spTree>
    <p:extLst>
      <p:ext uri="{BB962C8B-B14F-4D97-AF65-F5344CB8AC3E}">
        <p14:creationId xmlns:p14="http://schemas.microsoft.com/office/powerpoint/2010/main" val="38401892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B84A9B6-C087-41C0-9C9B-D8AE4059F689}" type="datetimeFigureOut">
              <a:rPr lang="en-US" smtClean="0"/>
              <a:t>12/15/2022</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F85DC1FE-36B3-45D6-A0BB-8401C9B74402}" type="slidenum">
              <a:rPr lang="en-US" smtClean="0"/>
              <a:t>‹#›</a:t>
            </a:fld>
            <a:endParaRPr lang="en-US" dirty="0"/>
          </a:p>
        </p:txBody>
      </p:sp>
    </p:spTree>
    <p:extLst>
      <p:ext uri="{BB962C8B-B14F-4D97-AF65-F5344CB8AC3E}">
        <p14:creationId xmlns:p14="http://schemas.microsoft.com/office/powerpoint/2010/main" val="3867107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Vertical Title and Tex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131" y="5615609"/>
            <a:ext cx="1667445" cy="1222512"/>
          </a:xfrm>
          <a:prstGeom prst="rect">
            <a:avLst/>
          </a:prstGeom>
        </p:spPr>
      </p:pic>
      <p:sp>
        <p:nvSpPr>
          <p:cNvPr id="9" name="Subtitle 2"/>
          <p:cNvSpPr txBox="1">
            <a:spLocks/>
          </p:cNvSpPr>
          <p:nvPr userDrawn="1"/>
        </p:nvSpPr>
        <p:spPr>
          <a:xfrm>
            <a:off x="373143" y="6384060"/>
            <a:ext cx="3006163" cy="3447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spTree>
    <p:extLst>
      <p:ext uri="{BB962C8B-B14F-4D97-AF65-F5344CB8AC3E}">
        <p14:creationId xmlns:p14="http://schemas.microsoft.com/office/powerpoint/2010/main" val="41147352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itle 1"/>
          <p:cNvSpPr>
            <a:spLocks noGrp="1"/>
          </p:cNvSpPr>
          <p:nvPr>
            <p:ph type="ctrTitle" hasCustomPrompt="1"/>
          </p:nvPr>
        </p:nvSpPr>
        <p:spPr>
          <a:xfrm>
            <a:off x="457200" y="457200"/>
            <a:ext cx="8153400" cy="533400"/>
          </a:xfrm>
          <a:prstGeom prst="rect">
            <a:avLst/>
          </a:prstGeom>
        </p:spPr>
        <p:txBody>
          <a:bodyPr>
            <a:noAutofit/>
          </a:bodyPr>
          <a:lstStyle>
            <a:lvl1pPr algn="l">
              <a:defRPr sz="3000" b="0" i="0">
                <a:solidFill>
                  <a:schemeClr val="tx2"/>
                </a:solidFill>
                <a:latin typeface="Arial"/>
                <a:cs typeface="Arial"/>
              </a:defRPr>
            </a:lvl1pPr>
          </a:lstStyle>
          <a:p>
            <a:r>
              <a:rPr lang="en-US" dirty="0"/>
              <a:t>Click To Edit Master Title Style</a:t>
            </a:r>
          </a:p>
        </p:txBody>
      </p:sp>
      <p:sp>
        <p:nvSpPr>
          <p:cNvPr id="4" name="Slide Number Placeholder 5"/>
          <p:cNvSpPr>
            <a:spLocks noGrp="1"/>
          </p:cNvSpPr>
          <p:nvPr>
            <p:ph type="sldNum" sz="quarter" idx="10"/>
          </p:nvPr>
        </p:nvSpPr>
        <p:spPr>
          <a:xfrm>
            <a:off x="152400" y="6372302"/>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B721C6-B02D-8045-8C83-F3873172C969}" type="slidenum">
              <a:rPr lang="en-US" smtClean="0"/>
              <a:pPr>
                <a:defRPr/>
              </a:pPr>
              <a:t>‹#›</a:t>
            </a:fld>
            <a:endParaRPr lang="en-US" dirty="0"/>
          </a:p>
        </p:txBody>
      </p:sp>
      <p:sp>
        <p:nvSpPr>
          <p:cNvPr id="5" name="Footer Placeholder 4"/>
          <p:cNvSpPr>
            <a:spLocks noGrp="1"/>
          </p:cNvSpPr>
          <p:nvPr>
            <p:ph type="ftr" sz="quarter" idx="11"/>
          </p:nvPr>
        </p:nvSpPr>
        <p:spPr>
          <a:xfrm>
            <a:off x="2286000" y="6372302"/>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6" name="Date Placeholder 3"/>
          <p:cNvSpPr>
            <a:spLocks noGrp="1"/>
          </p:cNvSpPr>
          <p:nvPr>
            <p:ph type="dt" sz="half" idx="12"/>
          </p:nvPr>
        </p:nvSpPr>
        <p:spPr>
          <a:xfrm>
            <a:off x="762000" y="6372302"/>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9401E1E8-7AEE-4DBF-8689-171A8097AA1B}" type="datetime4">
              <a:rPr lang="en-US" smtClean="0"/>
              <a:t>December 15, 2022</a:t>
            </a:fld>
            <a:endParaRPr lang="en-US" dirty="0"/>
          </a:p>
        </p:txBody>
      </p:sp>
    </p:spTree>
    <p:extLst>
      <p:ext uri="{BB962C8B-B14F-4D97-AF65-F5344CB8AC3E}">
        <p14:creationId xmlns:p14="http://schemas.microsoft.com/office/powerpoint/2010/main" val="221216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de imag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p:spPr>
        <p:txBody>
          <a:bodyPr vert="horz"/>
          <a:lstStyle>
            <a:lvl1pPr>
              <a:defRPr sz="2800"/>
            </a:lvl1pPr>
          </a:lstStyle>
          <a:p>
            <a:pPr lvl="0"/>
            <a:r>
              <a:rPr lang="en-US" noProof="0" dirty="0"/>
              <a:t>Click icon to add picture</a:t>
            </a:r>
          </a:p>
        </p:txBody>
      </p:sp>
      <p:sp>
        <p:nvSpPr>
          <p:cNvPr id="8" name="Content Placeholder 2"/>
          <p:cNvSpPr>
            <a:spLocks noGrp="1"/>
          </p:cNvSpPr>
          <p:nvPr>
            <p:ph idx="1"/>
          </p:nvPr>
        </p:nvSpPr>
        <p:spPr>
          <a:xfrm>
            <a:off x="457200" y="1371600"/>
            <a:ext cx="4114800" cy="48006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5875" indent="0">
              <a:spcBef>
                <a:spcPts val="2400"/>
              </a:spcBef>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itle 1"/>
          <p:cNvSpPr>
            <a:spLocks noGrp="1"/>
          </p:cNvSpPr>
          <p:nvPr>
            <p:ph type="ctrTitle" hasCustomPrompt="1"/>
          </p:nvPr>
        </p:nvSpPr>
        <p:spPr>
          <a:xfrm>
            <a:off x="457200" y="457200"/>
            <a:ext cx="4114800" cy="533400"/>
          </a:xfrm>
          <a:prstGeom prst="rect">
            <a:avLst/>
          </a:prstGeom>
        </p:spPr>
        <p:txBody>
          <a:bodyPr>
            <a:noAutofit/>
          </a:bodyPr>
          <a:lstStyle>
            <a:lvl1pPr algn="l">
              <a:defRPr sz="3000" b="0" i="0" baseline="0">
                <a:solidFill>
                  <a:schemeClr val="tx2"/>
                </a:solidFill>
                <a:latin typeface="Arial"/>
                <a:cs typeface="Arial"/>
              </a:defRPr>
            </a:lvl1pPr>
          </a:lstStyle>
          <a:p>
            <a:r>
              <a:rPr lang="en-US" dirty="0"/>
              <a:t>Click To Edit Master Title Style</a:t>
            </a:r>
          </a:p>
        </p:txBody>
      </p:sp>
      <p:sp>
        <p:nvSpPr>
          <p:cNvPr id="5"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tx2"/>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6"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tx2"/>
                </a:solidFill>
                <a:latin typeface="Arial" pitchFamily="34" charset="0"/>
                <a:ea typeface="+mn-ea"/>
                <a:cs typeface="Arial" pitchFamily="34" charset="0"/>
              </a:defRPr>
            </a:lvl1pPr>
          </a:lstStyle>
          <a:p>
            <a:pPr>
              <a:defRPr/>
            </a:pPr>
            <a:r>
              <a:rPr lang="da-DK"/>
              <a:t>Company Confidential</a:t>
            </a:r>
            <a:endParaRPr lang="en-US" dirty="0"/>
          </a:p>
        </p:txBody>
      </p:sp>
      <p:sp>
        <p:nvSpPr>
          <p:cNvPr id="7"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tx2"/>
                </a:solidFill>
                <a:latin typeface="Arial"/>
                <a:ea typeface="+mn-ea"/>
                <a:cs typeface="Arial"/>
              </a:defRPr>
            </a:lvl1pPr>
          </a:lstStyle>
          <a:p>
            <a:pPr>
              <a:defRPr/>
            </a:pPr>
            <a:fld id="{77435197-A6E8-4E4D-B360-10B78C1E8F56}" type="datetime4">
              <a:rPr lang="en-US" smtClean="0"/>
              <a:t>December 15, 2022</a:t>
            </a:fld>
            <a:endParaRPr lang="en-US" dirty="0"/>
          </a:p>
        </p:txBody>
      </p:sp>
    </p:spTree>
    <p:extLst>
      <p:ext uri="{BB962C8B-B14F-4D97-AF65-F5344CB8AC3E}">
        <p14:creationId xmlns:p14="http://schemas.microsoft.com/office/powerpoint/2010/main" val="270680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dr - Full image">
    <p:spTree>
      <p:nvGrpSpPr>
        <p:cNvPr id="1" name=""/>
        <p:cNvGrpSpPr/>
        <p:nvPr/>
      </p:nvGrpSpPr>
      <p:grpSpPr>
        <a:xfrm>
          <a:off x="0" y="0"/>
          <a:ext cx="0" cy="0"/>
          <a:chOff x="0" y="0"/>
          <a:chExt cx="0" cy="0"/>
        </a:xfrm>
      </p:grpSpPr>
      <p:sp>
        <p:nvSpPr>
          <p:cNvPr id="10" name="Picture Placeholder 27"/>
          <p:cNvSpPr>
            <a:spLocks noGrp="1"/>
          </p:cNvSpPr>
          <p:nvPr>
            <p:ph type="pic" sz="quarter" idx="14"/>
          </p:nvPr>
        </p:nvSpPr>
        <p:spPr>
          <a:xfrm>
            <a:off x="0" y="0"/>
            <a:ext cx="9144000" cy="6858000"/>
          </a:xfrm>
          <a:prstGeom prst="rect">
            <a:avLst/>
          </a:prstGeom>
          <a:solidFill>
            <a:schemeClr val="bg1">
              <a:lumMod val="95000"/>
            </a:schemeClr>
          </a:solidFill>
        </p:spPr>
        <p:txBody>
          <a:bodyPr vert="horz"/>
          <a:lstStyle>
            <a:lvl1pPr>
              <a:defRPr sz="2800"/>
            </a:lvl1pPr>
          </a:lstStyle>
          <a:p>
            <a:pPr lvl="0"/>
            <a:r>
              <a:rPr lang="en-US" noProof="0" dirty="0"/>
              <a:t>Click icon to add picture</a:t>
            </a:r>
          </a:p>
        </p:txBody>
      </p:sp>
      <p:sp>
        <p:nvSpPr>
          <p:cNvPr id="2" name="Title 1"/>
          <p:cNvSpPr>
            <a:spLocks noGrp="1"/>
          </p:cNvSpPr>
          <p:nvPr>
            <p:ph type="ctrTitle"/>
          </p:nvPr>
        </p:nvSpPr>
        <p:spPr>
          <a:xfrm>
            <a:off x="457200" y="457200"/>
            <a:ext cx="6477000" cy="533400"/>
          </a:xfrm>
          <a:prstGeom prst="rect">
            <a:avLst/>
          </a:prstGeom>
        </p:spPr>
        <p:txBody>
          <a:bodyPr>
            <a:noAutofit/>
          </a:bodyPr>
          <a:lstStyle>
            <a:lvl1pPr algn="l">
              <a:defRPr sz="3000" b="0" i="0">
                <a:solidFill>
                  <a:schemeClr val="tx2"/>
                </a:solidFill>
                <a:latin typeface="Arial"/>
                <a:cs typeface="Arial"/>
              </a:defRPr>
            </a:lvl1pPr>
          </a:lstStyle>
          <a:p>
            <a:r>
              <a:rPr lang="en-US"/>
              <a:t>Click to edit Master title style</a:t>
            </a:r>
            <a:endParaRPr lang="en-US" dirty="0"/>
          </a:p>
        </p:txBody>
      </p:sp>
    </p:spTree>
    <p:extLst>
      <p:ext uri="{BB962C8B-B14F-4D97-AF65-F5344CB8AC3E}">
        <p14:creationId xmlns:p14="http://schemas.microsoft.com/office/powerpoint/2010/main" val="4196789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vdr - Blu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AB0D5996-C38E-4C54-8CC3-93D44401FA95}" type="datetime4">
              <a:rPr lang="en-US" smtClean="0"/>
              <a:t>December 15, 2022</a:t>
            </a:fld>
            <a:endParaRPr lang="en-US" dirty="0"/>
          </a:p>
        </p:txBody>
      </p:sp>
    </p:spTree>
    <p:extLst>
      <p:ext uri="{BB962C8B-B14F-4D97-AF65-F5344CB8AC3E}">
        <p14:creationId xmlns:p14="http://schemas.microsoft.com/office/powerpoint/2010/main" val="1643933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vdr - Gree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199"/>
            <a:ext cx="8153400" cy="533401"/>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C09D9D99-0759-4757-BD22-AAC1E2052A19}" type="datetime4">
              <a:rPr lang="en-US" smtClean="0"/>
              <a:t>December 15, 2022</a:t>
            </a:fld>
            <a:endParaRPr lang="en-US" dirty="0"/>
          </a:p>
        </p:txBody>
      </p:sp>
    </p:spTree>
    <p:extLst>
      <p:ext uri="{BB962C8B-B14F-4D97-AF65-F5344CB8AC3E}">
        <p14:creationId xmlns:p14="http://schemas.microsoft.com/office/powerpoint/2010/main" val="3941834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dr - Cya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4099F89C-A489-4924-836B-F37377D71067}" type="datetime4">
              <a:rPr lang="en-US" smtClean="0"/>
              <a:t>December 15, 2022</a:t>
            </a:fld>
            <a:endParaRPr lang="en-US" dirty="0"/>
          </a:p>
        </p:txBody>
      </p:sp>
    </p:spTree>
    <p:extLst>
      <p:ext uri="{BB962C8B-B14F-4D97-AF65-F5344CB8AC3E}">
        <p14:creationId xmlns:p14="http://schemas.microsoft.com/office/powerpoint/2010/main" val="2275252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dr - Yellow">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ctrTitle"/>
          </p:nvPr>
        </p:nvSpPr>
        <p:spPr>
          <a:xfrm>
            <a:off x="457200" y="457200"/>
            <a:ext cx="8153400" cy="533400"/>
          </a:xfrm>
          <a:prstGeom prst="rect">
            <a:avLst/>
          </a:prstGeom>
        </p:spPr>
        <p:txBody>
          <a:bodyPr>
            <a:noAutofit/>
          </a:bodyPr>
          <a:lstStyle>
            <a:lvl1pPr algn="l">
              <a:defRPr sz="3000" b="0" i="0">
                <a:solidFill>
                  <a:schemeClr val="bg1"/>
                </a:solidFill>
                <a:latin typeface="Arial"/>
                <a:cs typeface="Arial"/>
              </a:defRPr>
            </a:lvl1pPr>
          </a:lstStyle>
          <a:p>
            <a:r>
              <a:rPr lang="en-US"/>
              <a:t>Click to edit Master title style</a:t>
            </a:r>
            <a:endParaRPr lang="en-US" dirty="0"/>
          </a:p>
        </p:txBody>
      </p:sp>
      <p:sp>
        <p:nvSpPr>
          <p:cNvPr id="7" name="Content Placeholder 2"/>
          <p:cNvSpPr>
            <a:spLocks noGrp="1"/>
          </p:cNvSpPr>
          <p:nvPr>
            <p:ph idx="1"/>
          </p:nvPr>
        </p:nvSpPr>
        <p:spPr>
          <a:xfrm>
            <a:off x="457200" y="1371600"/>
            <a:ext cx="8153400" cy="4114800"/>
          </a:xfrm>
          <a:prstGeom prst="rect">
            <a:avLst/>
          </a:prstGeom>
        </p:spPr>
        <p:txBody>
          <a:bodyPr/>
          <a:lstStyle>
            <a:lvl1pPr marL="233363" indent="-233363">
              <a:lnSpc>
                <a:spcPct val="100000"/>
              </a:lnSpc>
              <a:spcAft>
                <a:spcPts val="300"/>
              </a:spcAft>
              <a:buFont typeface="Arial" pitchFamily="34" charset="0"/>
              <a:buChar char="•"/>
              <a:defRPr sz="2000">
                <a:solidFill>
                  <a:srgbClr val="000000"/>
                </a:solidFill>
                <a:latin typeface="Arial" pitchFamily="34" charset="0"/>
                <a:cs typeface="Arial" pitchFamily="34" charset="0"/>
              </a:defRPr>
            </a:lvl1pPr>
            <a:lvl2pPr marL="690563" indent="-233363">
              <a:lnSpc>
                <a:spcPct val="100000"/>
              </a:lnSpc>
              <a:spcAft>
                <a:spcPts val="400"/>
              </a:spcAft>
              <a:buFont typeface="Arial" pitchFamily="34" charset="0"/>
              <a:buChar char="•"/>
              <a:defRPr sz="1600" baseline="0">
                <a:solidFill>
                  <a:srgbClr val="000000"/>
                </a:solidFill>
                <a:latin typeface="Arial" pitchFamily="34" charset="0"/>
                <a:cs typeface="Arial" pitchFamily="34" charset="0"/>
              </a:defRPr>
            </a:lvl2pPr>
            <a:lvl3pPr>
              <a:lnSpc>
                <a:spcPct val="100000"/>
              </a:lnSpc>
              <a:spcAft>
                <a:spcPts val="300"/>
              </a:spcAft>
              <a:buFont typeface="Arial" pitchFamily="34" charset="0"/>
              <a:buChar char="–"/>
              <a:defRPr sz="1400">
                <a:solidFill>
                  <a:srgbClr val="000000"/>
                </a:solidFill>
                <a:latin typeface="Arial" pitchFamily="34" charset="0"/>
                <a:cs typeface="Arial" pitchFamily="34" charset="0"/>
              </a:defRPr>
            </a:lvl3pPr>
            <a:lvl4pPr marL="14288" marR="0" indent="0" algn="l" defTabSz="914400" rtl="0" eaLnBrk="1" fontAlgn="base" latinLnBrk="0" hangingPunct="1">
              <a:lnSpc>
                <a:spcPct val="100000"/>
              </a:lnSpc>
              <a:spcBef>
                <a:spcPts val="2400"/>
              </a:spcBef>
              <a:spcAft>
                <a:spcPct val="0"/>
              </a:spcAft>
              <a:buClrTx/>
              <a:buSzTx/>
              <a:buFontTx/>
              <a:buNone/>
              <a:tabLst/>
              <a:defRPr sz="11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5"/>
          <p:cNvSpPr>
            <a:spLocks noGrp="1"/>
          </p:cNvSpPr>
          <p:nvPr>
            <p:ph type="sldNum" sz="quarter" idx="15"/>
          </p:nvPr>
        </p:nvSpPr>
        <p:spPr>
          <a:xfrm>
            <a:off x="152400" y="6373368"/>
            <a:ext cx="457200" cy="342901"/>
          </a:xfrm>
          <a:prstGeom prst="rect">
            <a:avLst/>
          </a:prstGeom>
        </p:spPr>
        <p:txBody>
          <a:bodyPr anchor="b"/>
          <a:lstStyle>
            <a:lvl1pPr algn="l" fontAlgn="auto">
              <a:spcBef>
                <a:spcPts val="0"/>
              </a:spcBef>
              <a:spcAft>
                <a:spcPts val="0"/>
              </a:spcAft>
              <a:defRPr sz="1100" smtClean="0">
                <a:solidFill>
                  <a:schemeClr val="bg1"/>
                </a:solidFill>
                <a:latin typeface="Arial" pitchFamily="34" charset="0"/>
                <a:ea typeface="+mn-ea"/>
                <a:cs typeface="Arial" pitchFamily="34" charset="0"/>
              </a:defRPr>
            </a:lvl1pPr>
          </a:lstStyle>
          <a:p>
            <a:pPr>
              <a:defRPr/>
            </a:pPr>
            <a:fld id="{FA1FE219-1DED-1748-980C-283AAD9EF276}" type="slidenum">
              <a:rPr lang="en-US" smtClean="0"/>
              <a:pPr>
                <a:defRPr/>
              </a:pPr>
              <a:t>‹#›</a:t>
            </a:fld>
            <a:endParaRPr lang="en-US" dirty="0"/>
          </a:p>
        </p:txBody>
      </p:sp>
      <p:sp>
        <p:nvSpPr>
          <p:cNvPr id="9" name="Footer Placeholder 4"/>
          <p:cNvSpPr>
            <a:spLocks noGrp="1"/>
          </p:cNvSpPr>
          <p:nvPr>
            <p:ph type="ftr" sz="quarter" idx="16"/>
          </p:nvPr>
        </p:nvSpPr>
        <p:spPr>
          <a:xfrm>
            <a:off x="2286000" y="6373368"/>
            <a:ext cx="2895600" cy="342900"/>
          </a:xfrm>
          <a:prstGeom prst="rect">
            <a:avLst/>
          </a:prstGeom>
        </p:spPr>
        <p:txBody>
          <a:bodyPr anchor="b"/>
          <a:lstStyle>
            <a:lvl1pPr algn="ctr" fontAlgn="auto">
              <a:spcBef>
                <a:spcPts val="0"/>
              </a:spcBef>
              <a:spcAft>
                <a:spcPts val="0"/>
              </a:spcAft>
              <a:defRPr sz="1100" dirty="0">
                <a:solidFill>
                  <a:schemeClr val="bg1"/>
                </a:solidFill>
                <a:latin typeface="Arial" pitchFamily="34" charset="0"/>
                <a:ea typeface="+mn-ea"/>
                <a:cs typeface="Arial" pitchFamily="34" charset="0"/>
              </a:defRPr>
            </a:lvl1pPr>
          </a:lstStyle>
          <a:p>
            <a:pPr>
              <a:defRPr/>
            </a:pPr>
            <a:r>
              <a:rPr lang="da-DK"/>
              <a:t>Company Confidential</a:t>
            </a:r>
            <a:endParaRPr lang="en-US" dirty="0"/>
          </a:p>
        </p:txBody>
      </p:sp>
      <p:sp>
        <p:nvSpPr>
          <p:cNvPr id="10" name="Date Placeholder 3"/>
          <p:cNvSpPr>
            <a:spLocks noGrp="1"/>
          </p:cNvSpPr>
          <p:nvPr>
            <p:ph type="dt" sz="half" idx="17"/>
          </p:nvPr>
        </p:nvSpPr>
        <p:spPr>
          <a:xfrm>
            <a:off x="762000" y="6373368"/>
            <a:ext cx="1524000" cy="342901"/>
          </a:xfrm>
          <a:prstGeom prst="rect">
            <a:avLst/>
          </a:prstGeom>
        </p:spPr>
        <p:txBody>
          <a:bodyPr vert="horz" lIns="91440" tIns="45720" rIns="91440" bIns="45720" rtlCol="0" anchor="b"/>
          <a:lstStyle>
            <a:lvl1pPr algn="l" fontAlgn="auto">
              <a:spcBef>
                <a:spcPts val="0"/>
              </a:spcBef>
              <a:spcAft>
                <a:spcPts val="0"/>
              </a:spcAft>
              <a:defRPr sz="1100" smtClean="0">
                <a:solidFill>
                  <a:schemeClr val="bg1"/>
                </a:solidFill>
                <a:latin typeface="Arial"/>
                <a:ea typeface="+mn-ea"/>
                <a:cs typeface="Arial"/>
              </a:defRPr>
            </a:lvl1pPr>
          </a:lstStyle>
          <a:p>
            <a:pPr>
              <a:defRPr/>
            </a:pPr>
            <a:fld id="{95574A02-31F7-4274-AD84-030CB69F1D0B}" type="datetime4">
              <a:rPr lang="en-US" smtClean="0"/>
              <a:t>December 15, 2022</a:t>
            </a:fld>
            <a:endParaRPr lang="en-US" dirty="0"/>
          </a:p>
        </p:txBody>
      </p:sp>
    </p:spTree>
    <p:extLst>
      <p:ext uri="{BB962C8B-B14F-4D97-AF65-F5344CB8AC3E}">
        <p14:creationId xmlns:p14="http://schemas.microsoft.com/office/powerpoint/2010/main" val="2845795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4" r:id="rId10"/>
    <p:sldLayoutId id="2147483765" r:id="rId11"/>
    <p:sldLayoutId id="2147483766" r:id="rId12"/>
    <p:sldLayoutId id="2147483767" r:id="rId13"/>
    <p:sldLayoutId id="2147483760" r:id="rId14"/>
    <p:sldLayoutId id="2147483761" r:id="rId15"/>
    <p:sldLayoutId id="2147483768" r:id="rId16"/>
    <p:sldLayoutId id="2147483769" r:id="rId17"/>
    <p:sldLayoutId id="2147483762" r:id="rId18"/>
    <p:sldLayoutId id="2147483763" r:id="rId19"/>
    <p:sldLayoutId id="2147483770" r:id="rId20"/>
    <p:sldLayoutId id="2147483771" r:id="rId21"/>
  </p:sldLayoutIdLst>
  <p:hf hdr="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4" orient="horz" pos="1152" userDrawn="1">
          <p15:clr>
            <a:srgbClr val="F26B43"/>
          </p15:clr>
        </p15:guide>
        <p15:guide id="5" orient="horz" pos="1440" userDrawn="1">
          <p15:clr>
            <a:srgbClr val="F26B43"/>
          </p15:clr>
        </p15:guide>
        <p15:guide id="7" orient="horz" pos="864" userDrawn="1">
          <p15:clr>
            <a:srgbClr val="F26B43"/>
          </p15:clr>
        </p15:guide>
        <p15:guide id="8" orient="horz" pos="288" userDrawn="1">
          <p15:clr>
            <a:srgbClr val="F26B43"/>
          </p15:clr>
        </p15:guide>
        <p15:guide id="9" pos="288" userDrawn="1">
          <p15:clr>
            <a:srgbClr val="F26B43"/>
          </p15:clr>
        </p15:guide>
        <p15:guide id="10" pos="542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27.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2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14.gif"/></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C183D7F6-B498-43B3-948B-1728B52AA6E4}">
                <adec:decorative xmlns:adec="http://schemas.microsoft.com/office/drawing/2017/decorative" val="1"/>
              </a:ext>
            </a:extLst>
          </p:cNvPr>
          <p:cNvSpPr/>
          <p:nvPr/>
        </p:nvSpPr>
        <p:spPr>
          <a:xfrm>
            <a:off x="0" y="4572000"/>
            <a:ext cx="9144000" cy="2286000"/>
          </a:xfrm>
          <a:prstGeom prst="rect">
            <a:avLst/>
          </a:prstGeom>
          <a:solidFill>
            <a:srgbClr val="6BA7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solidFill>
                  <a:schemeClr val="tx1"/>
                </a:solidFill>
              </a:rPr>
              <a:t>  </a:t>
            </a:r>
            <a:endParaRPr lang="en-US" sz="1600" b="1" dirty="0">
              <a:solidFill>
                <a:schemeClr val="tx1"/>
              </a:solidFill>
            </a:endParaRPr>
          </a:p>
        </p:txBody>
      </p:sp>
      <p:sp>
        <p:nvSpPr>
          <p:cNvPr id="12" name="Title 1"/>
          <p:cNvSpPr>
            <a:spLocks noGrp="1"/>
          </p:cNvSpPr>
          <p:nvPr>
            <p:ph type="ctrTitle"/>
          </p:nvPr>
        </p:nvSpPr>
        <p:spPr>
          <a:xfrm>
            <a:off x="291274" y="4970542"/>
            <a:ext cx="6490526" cy="721110"/>
          </a:xfrm>
        </p:spPr>
        <p:txBody>
          <a:bodyPr>
            <a:noAutofit/>
          </a:bodyPr>
          <a:lstStyle/>
          <a:p>
            <a:r>
              <a:rPr lang="en-US" sz="4000" dirty="0">
                <a:solidFill>
                  <a:schemeClr val="tx1"/>
                </a:solidFill>
              </a:rPr>
              <a:t>Future Wealth and Health</a:t>
            </a:r>
            <a:endParaRPr lang="en-US" sz="4000" dirty="0"/>
          </a:p>
        </p:txBody>
      </p:sp>
      <p:sp>
        <p:nvSpPr>
          <p:cNvPr id="14" name="TextBox 13"/>
          <p:cNvSpPr txBox="1"/>
          <p:nvPr/>
        </p:nvSpPr>
        <p:spPr>
          <a:xfrm>
            <a:off x="308113" y="5729605"/>
            <a:ext cx="6324600" cy="369332"/>
          </a:xfrm>
          <a:prstGeom prst="rect">
            <a:avLst/>
          </a:prstGeom>
          <a:noFill/>
        </p:spPr>
        <p:txBody>
          <a:bodyPr wrap="square" rtlCol="0">
            <a:spAutoFit/>
          </a:bodyPr>
          <a:lstStyle/>
          <a:p>
            <a:r>
              <a:rPr lang="en-US" dirty="0">
                <a:solidFill>
                  <a:srgbClr val="FFFF00"/>
                </a:solidFill>
              </a:rPr>
              <a:t>Plan for health care as you plan for retirement</a:t>
            </a:r>
          </a:p>
        </p:txBody>
      </p:sp>
      <p:sp>
        <p:nvSpPr>
          <p:cNvPr id="15" name="TextBox 14"/>
          <p:cNvSpPr txBox="1"/>
          <p:nvPr/>
        </p:nvSpPr>
        <p:spPr>
          <a:xfrm>
            <a:off x="308113" y="6139914"/>
            <a:ext cx="4724400" cy="338554"/>
          </a:xfrm>
          <a:prstGeom prst="rect">
            <a:avLst/>
          </a:prstGeom>
          <a:noFill/>
        </p:spPr>
        <p:txBody>
          <a:bodyPr wrap="square" rtlCol="0">
            <a:spAutoFit/>
          </a:bodyPr>
          <a:lstStyle/>
          <a:p>
            <a:r>
              <a:rPr lang="en-US" sz="1600" b="1" dirty="0">
                <a:solidFill>
                  <a:schemeClr val="bg1"/>
                </a:solidFill>
              </a:rPr>
              <a:t>Retirement</a:t>
            </a:r>
            <a:r>
              <a:rPr lang="en-US" sz="1600" dirty="0">
                <a:solidFill>
                  <a:schemeClr val="bg1"/>
                </a:solidFill>
              </a:rPr>
              <a:t> on the </a:t>
            </a:r>
            <a:r>
              <a:rPr lang="en-US" sz="1600" b="1" dirty="0">
                <a:solidFill>
                  <a:schemeClr val="bg1"/>
                </a:solidFill>
              </a:rPr>
              <a:t>Brain</a:t>
            </a:r>
          </a:p>
        </p:txBody>
      </p:sp>
      <p:pic>
        <p:nvPicPr>
          <p:cNvPr id="8" name="Picture 7" descr="The Standard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0800" y="4928268"/>
            <a:ext cx="2451926" cy="1797667"/>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557271"/>
            <a:ext cx="9144000" cy="2812855"/>
          </a:xfrm>
          <a:prstGeom prst="rect">
            <a:avLst/>
          </a:prstGeom>
        </p:spPr>
      </p:pic>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3100" y="1166348"/>
            <a:ext cx="5257800" cy="2430129"/>
          </a:xfrm>
          <a:prstGeom prst="rect">
            <a:avLst/>
          </a:prstGeom>
        </p:spPr>
      </p:pic>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990600"/>
            <a:ext cx="5983063" cy="3531405"/>
          </a:xfrm>
          <a:prstGeom prst="rect">
            <a:avLst/>
          </a:prstGeom>
        </p:spPr>
      </p:pic>
      <p:sp>
        <p:nvSpPr>
          <p:cNvPr id="6" name="Title 5">
            <a:extLst>
              <a:ext uri="{FF2B5EF4-FFF2-40B4-BE49-F238E27FC236}">
                <a16:creationId xmlns:a16="http://schemas.microsoft.com/office/drawing/2014/main" id="{2BD7B06C-C67A-3F71-2E09-2BDED2AFDB1E}"/>
              </a:ext>
              <a:ext uri="{C183D7F6-B498-43B3-948B-1728B52AA6E4}">
                <adec:decorative xmlns:adec="http://schemas.microsoft.com/office/drawing/2017/decorative" val="1"/>
              </a:ext>
            </a:extLst>
          </p:cNvPr>
          <p:cNvSpPr>
            <a:spLocks noGrp="1"/>
          </p:cNvSpPr>
          <p:nvPr>
            <p:ph type="title" idx="4294967295"/>
          </p:nvPr>
        </p:nvSpPr>
        <p:spPr>
          <a:xfrm>
            <a:off x="628650" y="-762000"/>
            <a:ext cx="7886700" cy="762000"/>
          </a:xfrm>
          <a:prstGeom prst="rect">
            <a:avLst/>
          </a:prstGeom>
        </p:spPr>
        <p:txBody>
          <a:bodyPr anchor="b"/>
          <a:lstStyle/>
          <a:p>
            <a:r>
              <a:rPr lang="en-US" b="1" dirty="0">
                <a:solidFill>
                  <a:srgbClr val="004EA8"/>
                </a:solidFill>
                <a:latin typeface="Arial" charset="0"/>
                <a:ea typeface="Arial" charset="0"/>
                <a:cs typeface="Arial" charset="0"/>
              </a:rPr>
              <a:t>Saving</a:t>
            </a:r>
            <a:r>
              <a:rPr lang="en-US" sz="5400" b="1" dirty="0">
                <a:solidFill>
                  <a:srgbClr val="004EA8"/>
                </a:solidFill>
                <a:latin typeface="Arial" charset="0"/>
                <a:ea typeface="Arial" charset="0"/>
                <a:cs typeface="Arial" charset="0"/>
              </a:rPr>
              <a:t> </a:t>
            </a:r>
            <a:r>
              <a:rPr lang="en-US" b="1" dirty="0">
                <a:solidFill>
                  <a:srgbClr val="004EA8"/>
                </a:solidFill>
                <a:latin typeface="Arial" charset="0"/>
                <a:ea typeface="Arial" charset="0"/>
                <a:cs typeface="Arial" charset="0"/>
              </a:rPr>
              <a:t>Mileposts </a:t>
            </a:r>
            <a:r>
              <a:rPr lang="en-US" dirty="0">
                <a:solidFill>
                  <a:srgbClr val="54B948"/>
                </a:solidFill>
                <a:ea typeface="Arial" charset="0"/>
                <a:cs typeface="Arial" charset="0"/>
              </a:rPr>
              <a:t>Age </a:t>
            </a:r>
            <a:r>
              <a:rPr lang="en-US" b="1" dirty="0">
                <a:solidFill>
                  <a:srgbClr val="54B948"/>
                </a:solidFill>
                <a:ea typeface="Arial" charset="0"/>
                <a:cs typeface="Arial" charset="0"/>
              </a:rPr>
              <a:t>20-35</a:t>
            </a:r>
            <a:endParaRPr lang="en-US" dirty="0"/>
          </a:p>
        </p:txBody>
      </p:sp>
      <p:sp>
        <p:nvSpPr>
          <p:cNvPr id="3" name="TextBox 2"/>
          <p:cNvSpPr txBox="1"/>
          <p:nvPr/>
        </p:nvSpPr>
        <p:spPr>
          <a:xfrm>
            <a:off x="4191000" y="1905000"/>
            <a:ext cx="3429000" cy="553998"/>
          </a:xfrm>
          <a:prstGeom prst="rect">
            <a:avLst/>
          </a:prstGeom>
          <a:noFill/>
        </p:spPr>
        <p:txBody>
          <a:bodyPr wrap="square" rtlCol="0">
            <a:spAutoFit/>
          </a:bodyPr>
          <a:lstStyle/>
          <a:p>
            <a:r>
              <a:rPr lang="en-US" sz="3000" dirty="0">
                <a:solidFill>
                  <a:srgbClr val="54B948"/>
                </a:solidFill>
                <a:ea typeface="Arial" charset="0"/>
                <a:cs typeface="Arial" charset="0"/>
              </a:rPr>
              <a:t>Age </a:t>
            </a:r>
            <a:r>
              <a:rPr lang="en-US" sz="3000" b="1" dirty="0">
                <a:solidFill>
                  <a:srgbClr val="54B948"/>
                </a:solidFill>
                <a:ea typeface="Arial" charset="0"/>
                <a:cs typeface="Arial" charset="0"/>
              </a:rPr>
              <a:t>20-35</a:t>
            </a:r>
            <a:endParaRPr lang="en-US" sz="3000" b="1" dirty="0">
              <a:solidFill>
                <a:srgbClr val="004EA8"/>
              </a:solidFill>
              <a:latin typeface="Arial" charset="0"/>
              <a:ea typeface="Arial" charset="0"/>
              <a:cs typeface="Arial" charset="0"/>
            </a:endParaRPr>
          </a:p>
        </p:txBody>
      </p:sp>
      <p:sp>
        <p:nvSpPr>
          <p:cNvPr id="2" name="TextBox 1"/>
          <p:cNvSpPr txBox="1"/>
          <p:nvPr/>
        </p:nvSpPr>
        <p:spPr>
          <a:xfrm>
            <a:off x="2057400" y="2473188"/>
            <a:ext cx="6096000" cy="830997"/>
          </a:xfrm>
          <a:prstGeom prst="rect">
            <a:avLst/>
          </a:prstGeom>
          <a:noFill/>
        </p:spPr>
        <p:txBody>
          <a:bodyPr wrap="square" rtlCol="0">
            <a:spAutoFit/>
          </a:bodyPr>
          <a:lstStyle/>
          <a:p>
            <a:pPr lvl="0" algn="ctr"/>
            <a:r>
              <a:rPr lang="en-US" sz="2400" dirty="0"/>
              <a:t>Aim to start saving as </a:t>
            </a:r>
            <a:br>
              <a:rPr lang="en-US" sz="2400" dirty="0"/>
            </a:br>
            <a:r>
              <a:rPr lang="en-US" sz="2400" dirty="0"/>
              <a:t>early as you can.</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84745" y="3887341"/>
            <a:ext cx="3823571" cy="1841920"/>
          </a:xfrm>
          <a:prstGeom prst="rect">
            <a:avLst/>
          </a:prstGeom>
        </p:spPr>
      </p:pic>
    </p:spTree>
    <p:extLst>
      <p:ext uri="{BB962C8B-B14F-4D97-AF65-F5344CB8AC3E}">
        <p14:creationId xmlns:p14="http://schemas.microsoft.com/office/powerpoint/2010/main" val="1889832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1143000"/>
            <a:ext cx="5983063" cy="3500880"/>
          </a:xfrm>
          <a:prstGeom prst="rect">
            <a:avLst/>
          </a:prstGeom>
        </p:spPr>
      </p:pic>
      <p:sp>
        <p:nvSpPr>
          <p:cNvPr id="3" name="Title 2">
            <a:extLst>
              <a:ext uri="{FF2B5EF4-FFF2-40B4-BE49-F238E27FC236}">
                <a16:creationId xmlns:a16="http://schemas.microsoft.com/office/drawing/2014/main" id="{3967E3B4-B7D6-7C2D-39F2-7ADFFB572D28}"/>
              </a:ext>
              <a:ext uri="{C183D7F6-B498-43B3-948B-1728B52AA6E4}">
                <adec:decorative xmlns:adec="http://schemas.microsoft.com/office/drawing/2017/decorative" val="1"/>
              </a:ext>
            </a:extLst>
          </p:cNvPr>
          <p:cNvSpPr>
            <a:spLocks noGrp="1"/>
          </p:cNvSpPr>
          <p:nvPr>
            <p:ph type="title" idx="4294967295"/>
          </p:nvPr>
        </p:nvSpPr>
        <p:spPr>
          <a:xfrm>
            <a:off x="628650" y="-1325563"/>
            <a:ext cx="7886700" cy="1325563"/>
          </a:xfrm>
          <a:prstGeom prst="rect">
            <a:avLst/>
          </a:prstGeom>
        </p:spPr>
        <p:txBody>
          <a:bodyPr anchor="b"/>
          <a:lstStyle/>
          <a:p>
            <a:r>
              <a:rPr lang="en-US" b="1" dirty="0">
                <a:solidFill>
                  <a:srgbClr val="004EA8"/>
                </a:solidFill>
                <a:latin typeface="Arial" charset="0"/>
                <a:ea typeface="Arial" charset="0"/>
                <a:cs typeface="Arial" charset="0"/>
              </a:rPr>
              <a:t>Saving</a:t>
            </a:r>
            <a:r>
              <a:rPr lang="en-US" sz="5400" b="1" dirty="0">
                <a:solidFill>
                  <a:srgbClr val="004EA8"/>
                </a:solidFill>
                <a:latin typeface="Arial" charset="0"/>
                <a:ea typeface="Arial" charset="0"/>
                <a:cs typeface="Arial" charset="0"/>
              </a:rPr>
              <a:t> </a:t>
            </a:r>
            <a:r>
              <a:rPr lang="en-US" b="1" dirty="0">
                <a:solidFill>
                  <a:srgbClr val="004EA8"/>
                </a:solidFill>
                <a:latin typeface="Arial" charset="0"/>
                <a:ea typeface="Arial" charset="0"/>
                <a:cs typeface="Arial" charset="0"/>
              </a:rPr>
              <a:t>Mileposts </a:t>
            </a:r>
            <a:r>
              <a:rPr lang="en-US" dirty="0">
                <a:solidFill>
                  <a:srgbClr val="54B948"/>
                </a:solidFill>
                <a:ea typeface="Arial" charset="0"/>
                <a:cs typeface="Arial" charset="0"/>
              </a:rPr>
              <a:t>Age </a:t>
            </a:r>
            <a:r>
              <a:rPr lang="en-US" b="1" dirty="0">
                <a:solidFill>
                  <a:srgbClr val="54B948"/>
                </a:solidFill>
                <a:ea typeface="Arial" charset="0"/>
                <a:cs typeface="Arial" charset="0"/>
              </a:rPr>
              <a:t>36-50</a:t>
            </a:r>
            <a:endParaRPr lang="en-US" dirty="0"/>
          </a:p>
        </p:txBody>
      </p:sp>
      <p:sp>
        <p:nvSpPr>
          <p:cNvPr id="6" name="TextBox 5"/>
          <p:cNvSpPr txBox="1"/>
          <p:nvPr/>
        </p:nvSpPr>
        <p:spPr>
          <a:xfrm>
            <a:off x="3175042" y="1877777"/>
            <a:ext cx="2463758" cy="553998"/>
          </a:xfrm>
          <a:prstGeom prst="rect">
            <a:avLst/>
          </a:prstGeom>
          <a:noFill/>
        </p:spPr>
        <p:txBody>
          <a:bodyPr wrap="square" rtlCol="0">
            <a:spAutoFit/>
          </a:bodyPr>
          <a:lstStyle/>
          <a:p>
            <a:r>
              <a:rPr lang="en-US" sz="3000" dirty="0">
                <a:solidFill>
                  <a:srgbClr val="00B0F0"/>
                </a:solidFill>
                <a:ea typeface="Arial" charset="0"/>
                <a:cs typeface="Arial" charset="0"/>
              </a:rPr>
              <a:t>Age </a:t>
            </a:r>
            <a:r>
              <a:rPr lang="en-US" sz="3000" b="1" dirty="0">
                <a:solidFill>
                  <a:srgbClr val="00B0F0"/>
                </a:solidFill>
                <a:ea typeface="Arial" charset="0"/>
                <a:cs typeface="Arial" charset="0"/>
              </a:rPr>
              <a:t>36-50</a:t>
            </a:r>
            <a:endParaRPr lang="en-US" sz="3000" b="1" dirty="0">
              <a:solidFill>
                <a:srgbClr val="004EA8"/>
              </a:solidFill>
              <a:latin typeface="Arial" charset="0"/>
              <a:ea typeface="Arial" charset="0"/>
              <a:cs typeface="Arial"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34634" y="4189341"/>
            <a:ext cx="2520282" cy="1222463"/>
          </a:xfrm>
          <a:prstGeom prst="rect">
            <a:avLst/>
          </a:prstGeom>
        </p:spPr>
      </p:pic>
      <p:sp>
        <p:nvSpPr>
          <p:cNvPr id="2" name="TextBox 1"/>
          <p:cNvSpPr txBox="1"/>
          <p:nvPr/>
        </p:nvSpPr>
        <p:spPr>
          <a:xfrm>
            <a:off x="1349750" y="2583618"/>
            <a:ext cx="4419600" cy="1059008"/>
          </a:xfrm>
          <a:prstGeom prst="rect">
            <a:avLst/>
          </a:prstGeom>
          <a:noFill/>
        </p:spPr>
        <p:txBody>
          <a:bodyPr wrap="square" rtlCol="0">
            <a:spAutoFit/>
          </a:bodyPr>
          <a:lstStyle/>
          <a:p>
            <a:pPr lvl="0" algn="ctr">
              <a:lnSpc>
                <a:spcPct val="120000"/>
              </a:lnSpc>
            </a:pPr>
            <a:r>
              <a:rPr lang="en-US" dirty="0"/>
              <a:t>Talk to a financial planner to </a:t>
            </a:r>
            <a:br>
              <a:rPr lang="en-US" dirty="0"/>
            </a:br>
            <a:r>
              <a:rPr lang="en-US" dirty="0"/>
              <a:t>estimate your health care costs and factor them into your savings plan. </a:t>
            </a:r>
          </a:p>
        </p:txBody>
      </p:sp>
    </p:spTree>
    <p:extLst>
      <p:ext uri="{BB962C8B-B14F-4D97-AF65-F5344CB8AC3E}">
        <p14:creationId xmlns:p14="http://schemas.microsoft.com/office/powerpoint/2010/main" val="1186549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362200" y="938610"/>
            <a:ext cx="5983063" cy="3295020"/>
          </a:xfrm>
          <a:prstGeom prst="rect">
            <a:avLst/>
          </a:prstGeom>
        </p:spPr>
      </p:pic>
      <p:sp>
        <p:nvSpPr>
          <p:cNvPr id="4" name="Title 3">
            <a:extLst>
              <a:ext uri="{FF2B5EF4-FFF2-40B4-BE49-F238E27FC236}">
                <a16:creationId xmlns:a16="http://schemas.microsoft.com/office/drawing/2014/main" id="{79BC6189-C13C-F744-4703-C48391F28B86}"/>
              </a:ext>
              <a:ext uri="{C183D7F6-B498-43B3-948B-1728B52AA6E4}">
                <adec:decorative xmlns:adec="http://schemas.microsoft.com/office/drawing/2017/decorative" val="1"/>
              </a:ext>
            </a:extLst>
          </p:cNvPr>
          <p:cNvSpPr>
            <a:spLocks noGrp="1"/>
          </p:cNvSpPr>
          <p:nvPr>
            <p:ph type="title" idx="4294967295"/>
          </p:nvPr>
        </p:nvSpPr>
        <p:spPr>
          <a:xfrm>
            <a:off x="628650" y="-762000"/>
            <a:ext cx="7981950" cy="762000"/>
          </a:xfrm>
          <a:prstGeom prst="rect">
            <a:avLst/>
          </a:prstGeom>
        </p:spPr>
        <p:txBody>
          <a:bodyPr anchor="b">
            <a:normAutofit fontScale="90000"/>
          </a:bodyPr>
          <a:lstStyle/>
          <a:p>
            <a:r>
              <a:rPr lang="en-US" b="1" dirty="0">
                <a:solidFill>
                  <a:srgbClr val="004EA8"/>
                </a:solidFill>
                <a:latin typeface="Arial" charset="0"/>
                <a:ea typeface="Arial" charset="0"/>
                <a:cs typeface="Arial" charset="0"/>
              </a:rPr>
              <a:t>Saving</a:t>
            </a:r>
            <a:r>
              <a:rPr lang="en-US" sz="5400" b="1" dirty="0">
                <a:solidFill>
                  <a:srgbClr val="004EA8"/>
                </a:solidFill>
                <a:latin typeface="Arial" charset="0"/>
                <a:ea typeface="Arial" charset="0"/>
                <a:cs typeface="Arial" charset="0"/>
              </a:rPr>
              <a:t> </a:t>
            </a:r>
            <a:r>
              <a:rPr lang="en-US" b="1" dirty="0">
                <a:solidFill>
                  <a:srgbClr val="004EA8"/>
                </a:solidFill>
                <a:latin typeface="Arial" charset="0"/>
                <a:ea typeface="Arial" charset="0"/>
                <a:cs typeface="Arial" charset="0"/>
              </a:rPr>
              <a:t>Mileposts </a:t>
            </a:r>
            <a:r>
              <a:rPr lang="en-US" dirty="0">
                <a:solidFill>
                  <a:srgbClr val="54B948"/>
                </a:solidFill>
                <a:ea typeface="Arial" charset="0"/>
                <a:cs typeface="Arial" charset="0"/>
              </a:rPr>
              <a:t>Age </a:t>
            </a:r>
            <a:r>
              <a:rPr lang="en-US" b="1" dirty="0">
                <a:solidFill>
                  <a:srgbClr val="54B948"/>
                </a:solidFill>
                <a:ea typeface="Arial" charset="0"/>
                <a:cs typeface="Arial" charset="0"/>
              </a:rPr>
              <a:t>51+</a:t>
            </a:r>
            <a:endParaRPr lang="en-US" dirty="0"/>
          </a:p>
        </p:txBody>
      </p:sp>
      <p:sp>
        <p:nvSpPr>
          <p:cNvPr id="5" name="TextBox 4"/>
          <p:cNvSpPr txBox="1"/>
          <p:nvPr/>
        </p:nvSpPr>
        <p:spPr>
          <a:xfrm>
            <a:off x="5353731" y="1492920"/>
            <a:ext cx="2991532" cy="553998"/>
          </a:xfrm>
          <a:prstGeom prst="rect">
            <a:avLst/>
          </a:prstGeom>
          <a:noFill/>
        </p:spPr>
        <p:txBody>
          <a:bodyPr wrap="square" rtlCol="0">
            <a:spAutoFit/>
          </a:bodyPr>
          <a:lstStyle/>
          <a:p>
            <a:r>
              <a:rPr lang="en-US" sz="3000" dirty="0">
                <a:solidFill>
                  <a:srgbClr val="F89828"/>
                </a:solidFill>
                <a:ea typeface="Arial" charset="0"/>
                <a:cs typeface="Arial" charset="0"/>
              </a:rPr>
              <a:t>Age </a:t>
            </a:r>
            <a:r>
              <a:rPr lang="en-US" sz="3000" b="1" dirty="0">
                <a:solidFill>
                  <a:srgbClr val="F89828"/>
                </a:solidFill>
                <a:ea typeface="Arial" charset="0"/>
                <a:cs typeface="Arial" charset="0"/>
              </a:rPr>
              <a:t>51+</a:t>
            </a:r>
            <a:endParaRPr lang="en-US" sz="3000" b="1" dirty="0">
              <a:solidFill>
                <a:srgbClr val="F89828"/>
              </a:solidFill>
              <a:latin typeface="Arial" charset="0"/>
              <a:ea typeface="Arial" charset="0"/>
              <a:cs typeface="Arial" charset="0"/>
            </a:endParaRP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7029" y="3991710"/>
            <a:ext cx="2370341" cy="1141859"/>
          </a:xfrm>
          <a:prstGeom prst="rect">
            <a:avLst/>
          </a:prstGeom>
        </p:spPr>
      </p:pic>
      <p:sp>
        <p:nvSpPr>
          <p:cNvPr id="2" name="TextBox 1"/>
          <p:cNvSpPr txBox="1"/>
          <p:nvPr/>
        </p:nvSpPr>
        <p:spPr>
          <a:xfrm>
            <a:off x="4114800" y="2043888"/>
            <a:ext cx="4343400" cy="1059008"/>
          </a:xfrm>
          <a:prstGeom prst="rect">
            <a:avLst/>
          </a:prstGeom>
          <a:noFill/>
        </p:spPr>
        <p:txBody>
          <a:bodyPr wrap="square" rtlCol="0">
            <a:spAutoFit/>
          </a:bodyPr>
          <a:lstStyle/>
          <a:p>
            <a:pPr algn="ctr">
              <a:lnSpc>
                <a:spcPct val="120000"/>
              </a:lnSpc>
            </a:pPr>
            <a:r>
              <a:rPr lang="en-US" dirty="0"/>
              <a:t>Research Medicare plans. </a:t>
            </a:r>
            <a:br>
              <a:rPr lang="en-US" dirty="0"/>
            </a:br>
            <a:r>
              <a:rPr lang="en-US" dirty="0"/>
              <a:t>Go to medicare.gov for more information.</a:t>
            </a:r>
          </a:p>
        </p:txBody>
      </p:sp>
    </p:spTree>
    <p:extLst>
      <p:ext uri="{BB962C8B-B14F-4D97-AF65-F5344CB8AC3E}">
        <p14:creationId xmlns:p14="http://schemas.microsoft.com/office/powerpoint/2010/main" val="3686773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1" y="220274"/>
            <a:ext cx="820684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Saving</a:t>
            </a:r>
            <a:r>
              <a:rPr kumimoji="0" lang="en-US" sz="4000" b="1" i="0" u="none" strike="noStrike" kern="1200" cap="none" spc="0" normalizeH="0" baseline="0" noProof="0" dirty="0">
                <a:ln>
                  <a:noFill/>
                </a:ln>
                <a:solidFill>
                  <a:srgbClr val="004EA8"/>
                </a:solidFill>
                <a:effectLst/>
                <a:uLnTx/>
                <a:uFillTx/>
                <a:latin typeface="Arial" charset="0"/>
                <a:ea typeface="Arial" charset="0"/>
                <a:cs typeface="Arial" charset="0"/>
              </a:rPr>
              <a:t>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Mileposts</a:t>
            </a:r>
          </a:p>
        </p:txBody>
      </p:sp>
      <p:pic>
        <p:nvPicPr>
          <p:cNvPr id="24" name="Picture 23" descr="Age 20 to 35. Target Savings Goal: 10 to 15 % each paycheck. Aim to Save: 1× annual salar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72" y="2286000"/>
            <a:ext cx="2267065" cy="1594631"/>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419" y="3620551"/>
            <a:ext cx="1430216" cy="688974"/>
          </a:xfrm>
          <a:prstGeom prst="rect">
            <a:avLst/>
          </a:prstGeom>
        </p:spPr>
      </p:pic>
      <p:pic>
        <p:nvPicPr>
          <p:cNvPr id="17" name="Picture 16" descr="Age 36 to 50. Target Savings Goal: 15 to 20 % each paycheck. Aim to Save: 3.5× annual salary"/>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5043" y="2286000"/>
            <a:ext cx="2267065" cy="1594631"/>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18426" y="3601997"/>
            <a:ext cx="1430216" cy="693726"/>
          </a:xfrm>
          <a:prstGeom prst="rect">
            <a:avLst/>
          </a:prstGeom>
        </p:spPr>
      </p:pic>
      <p:pic>
        <p:nvPicPr>
          <p:cNvPr id="18" name="Picture 17" descr="Age 51+. Target Savings Goal: 20 % or more each paycheck. Aim to Save: 7× annual salary."/>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39642" y="2286000"/>
            <a:ext cx="2267065" cy="1594630"/>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517" y="3567012"/>
            <a:ext cx="1430216" cy="688974"/>
          </a:xfrm>
          <a:prstGeom prst="rect">
            <a:avLst/>
          </a:prstGeom>
        </p:spPr>
      </p:pic>
    </p:spTree>
    <p:extLst>
      <p:ext uri="{BB962C8B-B14F-4D97-AF65-F5344CB8AC3E}">
        <p14:creationId xmlns:p14="http://schemas.microsoft.com/office/powerpoint/2010/main" val="1815285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72411" y="376015"/>
            <a:ext cx="8250237" cy="711200"/>
          </a:xfrm>
          <a:prstGeom prst="rect">
            <a:avLst/>
          </a:prstGeom>
        </p:spPr>
        <p:txBody>
          <a:bodyPr>
            <a:normAutofit/>
          </a:bodyPr>
          <a:lstStyle/>
          <a:p>
            <a:pPr algn="l"/>
            <a:r>
              <a:rPr lang="en-US" sz="3000" b="1" dirty="0">
                <a:solidFill>
                  <a:srgbClr val="004EA8"/>
                </a:solidFill>
                <a:latin typeface="Arial" charset="0"/>
                <a:ea typeface="Arial" charset="0"/>
                <a:cs typeface="Arial" charset="0"/>
              </a:rPr>
              <a:t>Why Join Your Plan?</a:t>
            </a:r>
          </a:p>
        </p:txBody>
      </p:sp>
      <p:sp>
        <p:nvSpPr>
          <p:cNvPr id="12" name="TextBox 11"/>
          <p:cNvSpPr txBox="1"/>
          <p:nvPr/>
        </p:nvSpPr>
        <p:spPr>
          <a:xfrm>
            <a:off x="1751166" y="3077077"/>
            <a:ext cx="1313180" cy="726609"/>
          </a:xfrm>
          <a:prstGeom prst="rect">
            <a:avLst/>
          </a:prstGeom>
          <a:noFill/>
        </p:spPr>
        <p:txBody>
          <a:bodyPr wrap="none" rtlCol="0">
            <a:spAutoFit/>
          </a:bodyPr>
          <a:lstStyle/>
          <a:p>
            <a:pPr algn="ctr">
              <a:lnSpc>
                <a:spcPct val="120000"/>
              </a:lnSpc>
            </a:pPr>
            <a:r>
              <a:rPr lang="en-US" b="1" dirty="0">
                <a:latin typeface="Arial" charset="0"/>
                <a:ea typeface="Arial" charset="0"/>
                <a:cs typeface="Arial" charset="0"/>
              </a:rPr>
              <a:t>Automatic</a:t>
            </a:r>
            <a:br>
              <a:rPr lang="en-US" b="1" dirty="0">
                <a:latin typeface="Arial" charset="0"/>
                <a:ea typeface="Arial" charset="0"/>
                <a:cs typeface="Arial" charset="0"/>
              </a:rPr>
            </a:br>
            <a:r>
              <a:rPr lang="en-US" b="1" dirty="0">
                <a:latin typeface="Arial" charset="0"/>
                <a:ea typeface="Arial" charset="0"/>
                <a:cs typeface="Arial" charset="0"/>
              </a:rPr>
              <a:t>Savings</a:t>
            </a:r>
          </a:p>
        </p:txBody>
      </p:sp>
      <p:sp>
        <p:nvSpPr>
          <p:cNvPr id="13" name="TextBox 12"/>
          <p:cNvSpPr txBox="1"/>
          <p:nvPr/>
        </p:nvSpPr>
        <p:spPr>
          <a:xfrm>
            <a:off x="3707892" y="3077077"/>
            <a:ext cx="1492716" cy="726609"/>
          </a:xfrm>
          <a:prstGeom prst="rect">
            <a:avLst/>
          </a:prstGeom>
          <a:noFill/>
        </p:spPr>
        <p:txBody>
          <a:bodyPr wrap="none" rtlCol="0">
            <a:spAutoFit/>
          </a:bodyPr>
          <a:lstStyle/>
          <a:p>
            <a:pPr algn="ctr">
              <a:lnSpc>
                <a:spcPct val="120000"/>
              </a:lnSpc>
            </a:pPr>
            <a:r>
              <a:rPr lang="en-US" b="1" dirty="0">
                <a:latin typeface="Arial" charset="0"/>
                <a:ea typeface="Arial" charset="0"/>
                <a:cs typeface="Arial" charset="0"/>
              </a:rPr>
              <a:t>Tax</a:t>
            </a:r>
            <a:br>
              <a:rPr lang="en-US" b="1" dirty="0">
                <a:latin typeface="Arial" charset="0"/>
                <a:ea typeface="Arial" charset="0"/>
                <a:cs typeface="Arial" charset="0"/>
              </a:rPr>
            </a:br>
            <a:r>
              <a:rPr lang="en-US" b="1" dirty="0">
                <a:latin typeface="Arial" charset="0"/>
                <a:ea typeface="Arial" charset="0"/>
                <a:cs typeface="Arial" charset="0"/>
              </a:rPr>
              <a:t>Advantages</a:t>
            </a:r>
          </a:p>
        </p:txBody>
      </p:sp>
      <p:sp>
        <p:nvSpPr>
          <p:cNvPr id="15" name="TextBox 14"/>
          <p:cNvSpPr txBox="1"/>
          <p:nvPr/>
        </p:nvSpPr>
        <p:spPr>
          <a:xfrm>
            <a:off x="5806944" y="3077077"/>
            <a:ext cx="1402948" cy="726609"/>
          </a:xfrm>
          <a:prstGeom prst="rect">
            <a:avLst/>
          </a:prstGeom>
          <a:noFill/>
        </p:spPr>
        <p:txBody>
          <a:bodyPr wrap="none" rtlCol="0">
            <a:spAutoFit/>
          </a:bodyPr>
          <a:lstStyle/>
          <a:p>
            <a:pPr algn="ctr">
              <a:lnSpc>
                <a:spcPct val="120000"/>
              </a:lnSpc>
            </a:pPr>
            <a:r>
              <a:rPr lang="en-US" b="1" dirty="0">
                <a:latin typeface="Arial" charset="0"/>
                <a:ea typeface="Arial" charset="0"/>
                <a:cs typeface="Arial" charset="0"/>
              </a:rPr>
              <a:t>Investment</a:t>
            </a:r>
            <a:br>
              <a:rPr lang="en-US" b="1" dirty="0">
                <a:latin typeface="Arial" charset="0"/>
                <a:ea typeface="Arial" charset="0"/>
                <a:cs typeface="Arial" charset="0"/>
              </a:rPr>
            </a:br>
            <a:r>
              <a:rPr lang="en-US" b="1" dirty="0">
                <a:latin typeface="Arial" charset="0"/>
                <a:ea typeface="Arial" charset="0"/>
                <a:cs typeface="Arial" charset="0"/>
              </a:rPr>
              <a:t>Options</a:t>
            </a:r>
          </a:p>
        </p:txBody>
      </p:sp>
      <p:sp>
        <p:nvSpPr>
          <p:cNvPr id="17" name="TextBox 16"/>
          <p:cNvSpPr txBox="1"/>
          <p:nvPr/>
        </p:nvSpPr>
        <p:spPr>
          <a:xfrm>
            <a:off x="2401817" y="5584611"/>
            <a:ext cx="1749197" cy="369332"/>
          </a:xfrm>
          <a:prstGeom prst="rect">
            <a:avLst/>
          </a:prstGeom>
          <a:noFill/>
        </p:spPr>
        <p:txBody>
          <a:bodyPr wrap="none" rtlCol="0">
            <a:spAutoFit/>
          </a:bodyPr>
          <a:lstStyle/>
          <a:p>
            <a:pPr algn="ctr"/>
            <a:r>
              <a:rPr lang="en-US" b="1" dirty="0">
                <a:latin typeface="Arial" charset="0"/>
                <a:ea typeface="Arial" charset="0"/>
                <a:cs typeface="Arial" charset="0"/>
              </a:rPr>
              <a:t>Compounding</a:t>
            </a:r>
          </a:p>
        </p:txBody>
      </p:sp>
      <p:sp>
        <p:nvSpPr>
          <p:cNvPr id="18" name="TextBox 17"/>
          <p:cNvSpPr txBox="1"/>
          <p:nvPr/>
        </p:nvSpPr>
        <p:spPr>
          <a:xfrm>
            <a:off x="4815831" y="5584611"/>
            <a:ext cx="1236236" cy="726609"/>
          </a:xfrm>
          <a:prstGeom prst="rect">
            <a:avLst/>
          </a:prstGeom>
          <a:noFill/>
        </p:spPr>
        <p:txBody>
          <a:bodyPr wrap="none" rtlCol="0">
            <a:spAutoFit/>
          </a:bodyPr>
          <a:lstStyle/>
          <a:p>
            <a:pPr algn="ctr">
              <a:lnSpc>
                <a:spcPct val="120000"/>
              </a:lnSpc>
            </a:pPr>
            <a:r>
              <a:rPr lang="en-US" b="1" dirty="0">
                <a:latin typeface="Arial" charset="0"/>
                <a:ea typeface="Arial" charset="0"/>
                <a:cs typeface="Arial" charset="0"/>
              </a:rPr>
              <a:t>Employer</a:t>
            </a:r>
            <a:br>
              <a:rPr lang="en-US" b="1" dirty="0">
                <a:latin typeface="Arial" charset="0"/>
                <a:ea typeface="Arial" charset="0"/>
                <a:cs typeface="Arial" charset="0"/>
              </a:rPr>
            </a:br>
            <a:r>
              <a:rPr lang="en-US" b="1" dirty="0">
                <a:latin typeface="Arial" charset="0"/>
                <a:ea typeface="Arial" charset="0"/>
                <a:cs typeface="Arial" charset="0"/>
              </a:rPr>
              <a:t>Match</a:t>
            </a:r>
          </a:p>
        </p:txBody>
      </p:sp>
      <p:pic>
        <p:nvPicPr>
          <p:cNvPr id="20" name="Picture 19">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8951" t="36814" r="73599" b="32159"/>
          <a:stretch/>
        </p:blipFill>
        <p:spPr>
          <a:xfrm>
            <a:off x="1703994" y="1594771"/>
            <a:ext cx="1356258" cy="1257032"/>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2074" t="36814" r="50476" b="32159"/>
          <a:stretch/>
        </p:blipFill>
        <p:spPr>
          <a:xfrm>
            <a:off x="3794766" y="1820045"/>
            <a:ext cx="1356258" cy="1257032"/>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53968" t="36814" r="28582" b="32159"/>
          <a:stretch/>
        </p:blipFill>
        <p:spPr>
          <a:xfrm>
            <a:off x="6005528" y="1668116"/>
            <a:ext cx="1181523" cy="1095081"/>
          </a:xfrm>
          <a:prstGeom prst="rect">
            <a:avLst/>
          </a:prstGeom>
        </p:spPr>
      </p:pic>
      <p:pic>
        <p:nvPicPr>
          <p:cNvPr id="23" name="Picture 22">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73238" t="36814" r="9312" b="32159"/>
          <a:stretch/>
        </p:blipFill>
        <p:spPr>
          <a:xfrm>
            <a:off x="2598286" y="4309764"/>
            <a:ext cx="1356258" cy="1257032"/>
          </a:xfrm>
          <a:prstGeom prst="rect">
            <a:avLst/>
          </a:prstGeom>
        </p:spPr>
      </p:pic>
      <p:pic>
        <p:nvPicPr>
          <p:cNvPr id="24" name="Picture 2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72244" y="4065693"/>
            <a:ext cx="1622130" cy="781424"/>
          </a:xfrm>
          <a:prstGeom prst="rect">
            <a:avLst/>
          </a:prstGeom>
        </p:spPr>
      </p:pic>
      <p:pic>
        <p:nvPicPr>
          <p:cNvPr id="25" name="Picture 24">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9073" y="1676399"/>
            <a:ext cx="2137611" cy="1036847"/>
          </a:xfrm>
          <a:prstGeom prst="rect">
            <a:avLst/>
          </a:prstGeom>
        </p:spPr>
      </p:pic>
      <p:pic>
        <p:nvPicPr>
          <p:cNvPr id="26" name="Picture 25">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7450" y="1887221"/>
            <a:ext cx="2072664" cy="998459"/>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97529" y="4359641"/>
            <a:ext cx="1864455" cy="898159"/>
          </a:xfrm>
          <a:prstGeom prst="rect">
            <a:avLst/>
          </a:prstGeom>
        </p:spPr>
      </p:pic>
      <p:pic>
        <p:nvPicPr>
          <p:cNvPr id="29" name="Picture 28">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75930" y="4408640"/>
            <a:ext cx="2132197" cy="1034221"/>
          </a:xfrm>
          <a:prstGeom prst="rect">
            <a:avLst/>
          </a:prstGeom>
        </p:spPr>
      </p:pic>
      <p:pic>
        <p:nvPicPr>
          <p:cNvPr id="28" name="Picture 27">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0114" y="1629586"/>
            <a:ext cx="2152352" cy="1036847"/>
          </a:xfrm>
          <a:prstGeom prst="rect">
            <a:avLst/>
          </a:prstGeom>
        </p:spPr>
      </p:pic>
    </p:spTree>
    <p:extLst>
      <p:ext uri="{BB962C8B-B14F-4D97-AF65-F5344CB8AC3E}">
        <p14:creationId xmlns:p14="http://schemas.microsoft.com/office/powerpoint/2010/main" val="3427917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sp>
        <p:nvSpPr>
          <p:cNvPr id="3" name="Title 2"/>
          <p:cNvSpPr>
            <a:spLocks noGrp="1"/>
          </p:cNvSpPr>
          <p:nvPr>
            <p:ph type="ctrTitle"/>
          </p:nvPr>
        </p:nvSpPr>
        <p:spPr>
          <a:xfrm>
            <a:off x="457200" y="457200"/>
            <a:ext cx="7696200" cy="615695"/>
          </a:xfrm>
        </p:spPr>
        <p:txBody>
          <a:bodyPr/>
          <a:lstStyle/>
          <a:p>
            <a:pPr>
              <a:spcAft>
                <a:spcPts val="3600"/>
              </a:spcAft>
            </a:pPr>
            <a:r>
              <a:rPr lang="en-US" dirty="0"/>
              <a:t> </a:t>
            </a:r>
            <a:r>
              <a:rPr lang="en-US" b="1" dirty="0"/>
              <a:t>Ready</a:t>
            </a:r>
            <a:r>
              <a:rPr lang="en-US" dirty="0"/>
              <a:t> for </a:t>
            </a:r>
            <a:r>
              <a:rPr lang="en-US" b="1" dirty="0"/>
              <a:t>Retirement</a:t>
            </a:r>
          </a:p>
        </p:txBody>
      </p:sp>
      <p:sp>
        <p:nvSpPr>
          <p:cNvPr id="2" name="Content Placeholder 1">
            <a:extLst>
              <a:ext uri="{C183D7F6-B498-43B3-948B-1728B52AA6E4}">
                <adec:decorative xmlns:adec="http://schemas.microsoft.com/office/drawing/2017/decorative" val="1"/>
              </a:ext>
            </a:extLst>
          </p:cNvPr>
          <p:cNvSpPr>
            <a:spLocks noGrp="1"/>
          </p:cNvSpPr>
          <p:nvPr>
            <p:ph idx="1"/>
          </p:nvPr>
        </p:nvSpPr>
        <p:spPr>
          <a:xfrm>
            <a:off x="571500" y="2667000"/>
            <a:ext cx="8153400" cy="914400"/>
          </a:xfrm>
        </p:spPr>
        <p:txBody>
          <a:bodyPr/>
          <a:lstStyle/>
          <a:p>
            <a:pPr marL="0" indent="0">
              <a:buNone/>
            </a:pPr>
            <a:r>
              <a:rPr lang="en-US" dirty="0"/>
              <a:t> </a:t>
            </a:r>
          </a:p>
          <a:p>
            <a:pPr marL="0" indent="0">
              <a:buNone/>
            </a:pPr>
            <a:endParaRPr lang="en-US" dirty="0"/>
          </a:p>
          <a:p>
            <a:pPr marL="0" indent="0">
              <a:buNone/>
            </a:pPr>
            <a:endParaRPr lang="en-US" dirty="0"/>
          </a:p>
        </p:txBody>
      </p:sp>
      <p:sp>
        <p:nvSpPr>
          <p:cNvPr id="5" name="Title 2">
            <a:extLst>
              <a:ext uri="{FF2B5EF4-FFF2-40B4-BE49-F238E27FC236}">
                <a16:creationId xmlns:a16="http://schemas.microsoft.com/office/drawing/2014/main" id="{39B57C27-6E94-70FE-70FF-40D5A74734BB}"/>
              </a:ext>
            </a:extLst>
          </p:cNvPr>
          <p:cNvSpPr txBox="1">
            <a:spLocks/>
          </p:cNvSpPr>
          <p:nvPr/>
        </p:nvSpPr>
        <p:spPr>
          <a:xfrm>
            <a:off x="438157" y="1295715"/>
            <a:ext cx="7696200" cy="615694"/>
          </a:xfrm>
          <a:prstGeom prst="rect">
            <a:avLst/>
          </a:prstGeom>
        </p:spPr>
        <p:txBody>
          <a:bodyPr>
            <a:noAutofit/>
          </a:bodyPr>
          <a:lstStyle>
            <a:lvl1pPr algn="l" rtl="0" eaLnBrk="1" fontAlgn="base" hangingPunct="1">
              <a:spcBef>
                <a:spcPct val="0"/>
              </a:spcBef>
              <a:spcAft>
                <a:spcPct val="0"/>
              </a:spcAft>
              <a:defRPr sz="3000" b="0" i="0" kern="1200">
                <a:solidFill>
                  <a:schemeClr val="tx2"/>
                </a:solidFill>
                <a:latin typeface="Arial"/>
                <a:ea typeface="ＭＳ Ｐゴシック" charset="0"/>
                <a:cs typeface="Arial"/>
              </a:defRPr>
            </a:lvl1pPr>
            <a:lvl2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6pPr>
            <a:lvl7pPr marL="9144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7pPr>
            <a:lvl8pPr marL="13716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8pPr>
            <a:lvl9pPr marL="1828800" algn="ctr"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9pPr>
          </a:lstStyle>
          <a:p>
            <a:pPr>
              <a:spcAft>
                <a:spcPts val="3600"/>
              </a:spcAft>
            </a:pPr>
            <a:r>
              <a:rPr lang="en-US" dirty="0"/>
              <a:t> Act now for a smooth liftoff in retirement.  </a:t>
            </a:r>
            <a:endParaRPr lang="en-US" b="1" dirty="0"/>
          </a:p>
        </p:txBody>
      </p:sp>
      <p:sp>
        <p:nvSpPr>
          <p:cNvPr id="12"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4" name="Picture 3">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4888" y="2444180"/>
            <a:ext cx="2934134" cy="2953695"/>
          </a:xfrm>
          <a:prstGeom prst="rect">
            <a:avLst/>
          </a:prstGeom>
        </p:spPr>
      </p:pic>
    </p:spTree>
    <p:extLst>
      <p:ext uri="{BB962C8B-B14F-4D97-AF65-F5344CB8AC3E}">
        <p14:creationId xmlns:p14="http://schemas.microsoft.com/office/powerpoint/2010/main" val="415731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sp>
        <p:nvSpPr>
          <p:cNvPr id="3" name="Title 2"/>
          <p:cNvSpPr>
            <a:spLocks noGrp="1"/>
          </p:cNvSpPr>
          <p:nvPr>
            <p:ph type="ctrTitle"/>
          </p:nvPr>
        </p:nvSpPr>
        <p:spPr/>
        <p:txBody>
          <a:bodyPr/>
          <a:lstStyle/>
          <a:p>
            <a:r>
              <a:rPr lang="en-US" b="1" dirty="0"/>
              <a:t>Questions?</a:t>
            </a:r>
          </a:p>
        </p:txBody>
      </p:sp>
      <p:sp>
        <p:nvSpPr>
          <p:cNvPr id="2" name="Content Placeholder 1">
            <a:extLst>
              <a:ext uri="{C183D7F6-B498-43B3-948B-1728B52AA6E4}">
                <adec:decorative xmlns:adec="http://schemas.microsoft.com/office/drawing/2017/decorative" val="0"/>
              </a:ext>
            </a:extLst>
          </p:cNvPr>
          <p:cNvSpPr>
            <a:spLocks noGrp="1"/>
          </p:cNvSpPr>
          <p:nvPr>
            <p:ph idx="1"/>
          </p:nvPr>
        </p:nvSpPr>
        <p:spPr>
          <a:xfrm>
            <a:off x="457200" y="1371600"/>
            <a:ext cx="7848600" cy="838200"/>
          </a:xfrm>
        </p:spPr>
        <p:txBody>
          <a:bodyPr/>
          <a:lstStyle/>
          <a:p>
            <a:pPr marL="0" indent="0">
              <a:lnSpc>
                <a:spcPct val="120000"/>
              </a:lnSpc>
              <a:buNone/>
            </a:pPr>
            <a:r>
              <a:rPr lang="en-US" dirty="0"/>
              <a:t>Go to </a:t>
            </a:r>
            <a:r>
              <a:rPr lang="en-US" b="1" dirty="0">
                <a:solidFill>
                  <a:srgbClr val="004EA8"/>
                </a:solidFill>
              </a:rPr>
              <a:t>standard.com/retirement </a:t>
            </a:r>
            <a:r>
              <a:rPr lang="en-US" dirty="0"/>
              <a:t>to </a:t>
            </a:r>
            <a:r>
              <a:rPr lang="en-US" b="1" dirty="0"/>
              <a:t>enroll</a:t>
            </a:r>
            <a:r>
              <a:rPr lang="en-US" dirty="0"/>
              <a:t> in your plan </a:t>
            </a:r>
            <a:br>
              <a:rPr lang="en-US" dirty="0"/>
            </a:br>
            <a:r>
              <a:rPr lang="en-US" dirty="0"/>
              <a:t>or </a:t>
            </a:r>
            <a:r>
              <a:rPr lang="en-US" b="1" dirty="0"/>
              <a:t>increase</a:t>
            </a:r>
            <a:r>
              <a:rPr lang="en-US" dirty="0"/>
              <a:t> your contribution. </a:t>
            </a:r>
          </a:p>
          <a:p>
            <a:pPr marL="0" indent="0">
              <a:buNone/>
            </a:pPr>
            <a:endParaRPr lang="en-US" dirty="0"/>
          </a:p>
        </p:txBody>
      </p:sp>
      <p:sp>
        <p:nvSpPr>
          <p:cNvPr id="12"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10" name="Picture 9" descr="Its Shows The Standard Website Home Pag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55" y="1765844"/>
            <a:ext cx="6186409" cy="5092156"/>
          </a:xfrm>
          <a:prstGeom prst="rect">
            <a:avLst/>
          </a:prstGeom>
        </p:spPr>
      </p:pic>
    </p:spTree>
    <p:extLst>
      <p:ext uri="{BB962C8B-B14F-4D97-AF65-F5344CB8AC3E}">
        <p14:creationId xmlns:p14="http://schemas.microsoft.com/office/powerpoint/2010/main" val="3166544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747F381-4C05-0038-C8D5-DE2B655C4BD1}"/>
              </a:ext>
              <a:ext uri="{C183D7F6-B498-43B3-948B-1728B52AA6E4}">
                <adec:decorative xmlns:adec="http://schemas.microsoft.com/office/drawing/2017/decorative" val="1"/>
              </a:ext>
            </a:extLst>
          </p:cNvPr>
          <p:cNvSpPr>
            <a:spLocks noGrp="1"/>
          </p:cNvSpPr>
          <p:nvPr>
            <p:ph type="title" idx="4294967295"/>
          </p:nvPr>
        </p:nvSpPr>
        <p:spPr>
          <a:xfrm>
            <a:off x="628650" y="-1325563"/>
            <a:ext cx="7886700" cy="1325563"/>
          </a:xfrm>
          <a:prstGeom prst="rect">
            <a:avLst/>
          </a:prstGeom>
        </p:spPr>
        <p:txBody>
          <a:bodyPr anchor="b"/>
          <a:lstStyle/>
          <a:p>
            <a:r>
              <a:rPr lang="en-US" dirty="0"/>
              <a:t>Conclusion</a:t>
            </a:r>
          </a:p>
        </p:txBody>
      </p:sp>
      <p:pic>
        <p:nvPicPr>
          <p:cNvPr id="4" name="Picture 3" descr="The Standard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flipH="1" flipV="1">
            <a:off x="2961640" y="838200"/>
            <a:ext cx="3276600" cy="2118149"/>
          </a:xfrm>
          <a:prstGeom prst="rect">
            <a:avLst/>
          </a:prstGeom>
        </p:spPr>
      </p:pic>
      <p:sp>
        <p:nvSpPr>
          <p:cNvPr id="3" name="TextBox 2"/>
          <p:cNvSpPr txBox="1"/>
          <p:nvPr/>
        </p:nvSpPr>
        <p:spPr>
          <a:xfrm>
            <a:off x="457200" y="3657600"/>
            <a:ext cx="8285480" cy="2200282"/>
          </a:xfrm>
          <a:prstGeom prst="rect">
            <a:avLst/>
          </a:prstGeom>
          <a:noFill/>
        </p:spPr>
        <p:txBody>
          <a:bodyPr wrap="square" rtlCol="0">
            <a:spAutoFit/>
          </a:bodyPr>
          <a:lstStyle/>
          <a:p>
            <a:pPr>
              <a:lnSpc>
                <a:spcPct val="130000"/>
              </a:lnSpc>
              <a:spcAft>
                <a:spcPts val="1000"/>
              </a:spcAft>
            </a:pPr>
            <a:r>
              <a:rPr lang="en-US" sz="1000" dirty="0"/>
              <a:t>Employers and plan participants should carefully consider the investment objectives, risks, charges and expenses of the investment options offered under the retirement plan before investing. The prospectuses for the individual mutual funds in the group annuity contain this and other important information. Prospectuses may be obtained by calling 877.805.1127. Please read the prospectus carefully before investing. Investments are subject to market risk and fluctuate in value.</a:t>
            </a:r>
          </a:p>
          <a:p>
            <a:pPr>
              <a:lnSpc>
                <a:spcPct val="130000"/>
              </a:lnSpc>
            </a:pPr>
            <a:r>
              <a:rPr lang="en-US" sz="1000" dirty="0"/>
              <a:t>The Standard is the marketing name for StanCorp Financial Group, Inc., and its subsidiaries. StanCorp Equities, Inc., member FINRA, wholesales a group annuity contract issued by Standard Insurance Company and a mutual fund trust platform for retirement plans. Standard Retirement Services, Inc. provides financial recordkeeping and plan administrative services. Investment advisory services are provided by StanCorp Investment Advisers, Inc., a registered investment advisor. StanCorp Equities, Inc., Standard Insurance Company, Standard Retirement Services, Inc., and StanCorp Investment Advisers, Inc., are subsidiaries of StanCorp Financial Group, Inc., and all are Oregon corporations.</a:t>
            </a:r>
          </a:p>
        </p:txBody>
      </p:sp>
      <p:sp>
        <p:nvSpPr>
          <p:cNvPr id="5" name="TextBox 4">
            <a:extLst>
              <a:ext uri="{FF2B5EF4-FFF2-40B4-BE49-F238E27FC236}">
                <a16:creationId xmlns:a16="http://schemas.microsoft.com/office/drawing/2014/main" id="{0161FFE0-2865-B248-8617-C26D7F1B1A7E}"/>
              </a:ext>
            </a:extLst>
          </p:cNvPr>
          <p:cNvSpPr txBox="1"/>
          <p:nvPr/>
        </p:nvSpPr>
        <p:spPr>
          <a:xfrm>
            <a:off x="429208" y="6324600"/>
            <a:ext cx="2133600" cy="307777"/>
          </a:xfrm>
          <a:prstGeom prst="rect">
            <a:avLst/>
          </a:prstGeom>
          <a:noFill/>
        </p:spPr>
        <p:txBody>
          <a:bodyPr wrap="square" rtlCol="0">
            <a:spAutoFit/>
          </a:bodyPr>
          <a:lstStyle/>
          <a:p>
            <a:r>
              <a:rPr lang="mr-IN" sz="1400" b="1" dirty="0"/>
              <a:t>RP 19702</a:t>
            </a:r>
            <a:endParaRPr lang="en-US" sz="1400" dirty="0"/>
          </a:p>
        </p:txBody>
      </p:sp>
      <p:sp>
        <p:nvSpPr>
          <p:cNvPr id="2" name="TextBox 1"/>
          <p:cNvSpPr txBox="1"/>
          <p:nvPr/>
        </p:nvSpPr>
        <p:spPr>
          <a:xfrm>
            <a:off x="6609080" y="6324600"/>
            <a:ext cx="2133600" cy="307777"/>
          </a:xfrm>
          <a:prstGeom prst="rect">
            <a:avLst/>
          </a:prstGeom>
          <a:noFill/>
        </p:spPr>
        <p:txBody>
          <a:bodyPr wrap="square" rtlCol="0">
            <a:spAutoFit/>
          </a:bodyPr>
          <a:lstStyle/>
          <a:p>
            <a:pPr algn="r"/>
            <a:r>
              <a:rPr lang="en-US" sz="1400" dirty="0"/>
              <a:t>(5/20)</a:t>
            </a:r>
          </a:p>
        </p:txBody>
      </p:sp>
    </p:spTree>
    <p:extLst>
      <p:ext uri="{BB962C8B-B14F-4D97-AF65-F5344CB8AC3E}">
        <p14:creationId xmlns:p14="http://schemas.microsoft.com/office/powerpoint/2010/main" val="1835925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1022" y="849675"/>
            <a:ext cx="7457303"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Speakers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91400" y="5715000"/>
            <a:ext cx="1526771" cy="1119375"/>
          </a:xfrm>
          <a:prstGeom prst="rect">
            <a:avLst/>
          </a:prstGeom>
        </p:spPr>
      </p:pic>
      <p:sp>
        <p:nvSpPr>
          <p:cNvPr id="14" name="Content Placeholder 13"/>
          <p:cNvSpPr txBox="1">
            <a:spLocks/>
          </p:cNvSpPr>
          <p:nvPr/>
        </p:nvSpPr>
        <p:spPr>
          <a:xfrm>
            <a:off x="1274669" y="3741510"/>
            <a:ext cx="3086100" cy="9066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100" b="1" dirty="0"/>
              <a:t>First Last Name</a:t>
            </a:r>
          </a:p>
          <a:p>
            <a:pPr marL="0" indent="0" algn="ctr">
              <a:lnSpc>
                <a:spcPct val="120000"/>
              </a:lnSpc>
              <a:buNone/>
            </a:pPr>
            <a:r>
              <a:rPr lang="en-US" sz="2100" dirty="0"/>
              <a:t>Title, The Standard</a:t>
            </a:r>
          </a:p>
        </p:txBody>
      </p:sp>
      <p:sp>
        <p:nvSpPr>
          <p:cNvPr id="15" name="Content Placeholder 13"/>
          <p:cNvSpPr txBox="1">
            <a:spLocks/>
          </p:cNvSpPr>
          <p:nvPr/>
        </p:nvSpPr>
        <p:spPr>
          <a:xfrm>
            <a:off x="4604497" y="3741511"/>
            <a:ext cx="3086100" cy="9066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100" b="1" dirty="0"/>
              <a:t>First Last Name</a:t>
            </a:r>
          </a:p>
          <a:p>
            <a:pPr marL="0" indent="0" algn="ctr">
              <a:lnSpc>
                <a:spcPct val="120000"/>
              </a:lnSpc>
              <a:buNone/>
            </a:pPr>
            <a:r>
              <a:rPr lang="en-US" sz="2100" dirty="0"/>
              <a:t>Title, The Standard</a:t>
            </a:r>
          </a:p>
        </p:txBody>
      </p:sp>
      <p:sp>
        <p:nvSpPr>
          <p:cNvPr id="10" name="Subtitle 2">
            <a:extLst>
              <a:ext uri="{C183D7F6-B498-43B3-948B-1728B52AA6E4}">
                <adec:decorative xmlns:adec="http://schemas.microsoft.com/office/drawing/2017/decorative" val="1"/>
              </a:ext>
            </a:extLst>
          </p:cNvPr>
          <p:cNvSpPr txBox="1">
            <a:spLocks/>
          </p:cNvSpPr>
          <p:nvPr/>
        </p:nvSpPr>
        <p:spPr>
          <a:xfrm>
            <a:off x="451022" y="6367152"/>
            <a:ext cx="6858000" cy="312102"/>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350" b="1" dirty="0">
                <a:solidFill>
                  <a:srgbClr val="004EA8"/>
                </a:solidFill>
                <a:latin typeface="Arial" charset="0"/>
                <a:ea typeface="Arial" charset="0"/>
                <a:cs typeface="Arial" charset="0"/>
              </a:rPr>
              <a:t>Retirement</a:t>
            </a:r>
            <a:r>
              <a:rPr lang="en-US" sz="1350" dirty="0">
                <a:solidFill>
                  <a:srgbClr val="004EA8"/>
                </a:solidFill>
                <a:latin typeface="Arial" charset="0"/>
                <a:ea typeface="Arial" charset="0"/>
                <a:cs typeface="Arial" charset="0"/>
              </a:rPr>
              <a:t> on the </a:t>
            </a:r>
            <a:r>
              <a:rPr lang="en-US" sz="1350" b="1" dirty="0">
                <a:solidFill>
                  <a:srgbClr val="004EA8"/>
                </a:solidFill>
                <a:latin typeface="Arial" charset="0"/>
                <a:ea typeface="Arial" charset="0"/>
                <a:cs typeface="Arial" charset="0"/>
              </a:rPr>
              <a:t>Brain</a:t>
            </a:r>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84344" y="2404011"/>
            <a:ext cx="666750" cy="1085850"/>
          </a:xfrm>
          <a:prstGeom prst="rect">
            <a:avLst/>
          </a:prstGeom>
        </p:spPr>
      </p:pic>
      <p:pic>
        <p:nvPicPr>
          <p:cNvPr id="17" name="Picture 1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4172" y="2404011"/>
            <a:ext cx="666750" cy="1085850"/>
          </a:xfrm>
          <a:prstGeom prst="rect">
            <a:avLst/>
          </a:prstGeom>
        </p:spPr>
      </p:pic>
    </p:spTree>
    <p:extLst>
      <p:ext uri="{BB962C8B-B14F-4D97-AF65-F5344CB8AC3E}">
        <p14:creationId xmlns:p14="http://schemas.microsoft.com/office/powerpoint/2010/main" val="1388276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Saving for the Future</a:t>
            </a:r>
          </a:p>
        </p:txBody>
      </p:sp>
      <p:sp>
        <p:nvSpPr>
          <p:cNvPr id="15" name="TextBox 14"/>
          <p:cNvSpPr txBox="1"/>
          <p:nvPr/>
        </p:nvSpPr>
        <p:spPr>
          <a:xfrm>
            <a:off x="725717" y="2012286"/>
            <a:ext cx="1896673"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to Live on</a:t>
            </a:r>
          </a:p>
        </p:txBody>
      </p:sp>
      <p:sp>
        <p:nvSpPr>
          <p:cNvPr id="16" name="TextBox 15"/>
          <p:cNvSpPr txBox="1"/>
          <p:nvPr/>
        </p:nvSpPr>
        <p:spPr>
          <a:xfrm>
            <a:off x="3934823" y="1966707"/>
            <a:ext cx="1598515" cy="338554"/>
          </a:xfrm>
          <a:prstGeom prst="rect">
            <a:avLst/>
          </a:prstGeom>
          <a:noFill/>
        </p:spPr>
        <p:txBody>
          <a:bodyPr wrap="none" rtlCol="0">
            <a:spAutoFit/>
          </a:bodyPr>
          <a:lstStyle/>
          <a:p>
            <a:r>
              <a:rPr lang="en-US" sz="1600" b="1" dirty="0">
                <a:solidFill>
                  <a:srgbClr val="004EA8"/>
                </a:solidFill>
                <a:latin typeface="Arial" charset="0"/>
                <a:ea typeface="Arial" charset="0"/>
                <a:cs typeface="Arial" charset="0"/>
              </a:rPr>
              <a:t>Money for Fun</a:t>
            </a:r>
          </a:p>
        </p:txBody>
      </p:sp>
      <p:sp>
        <p:nvSpPr>
          <p:cNvPr id="17" name="TextBox 16"/>
          <p:cNvSpPr txBox="1"/>
          <p:nvPr/>
        </p:nvSpPr>
        <p:spPr>
          <a:xfrm>
            <a:off x="6593486" y="1732784"/>
            <a:ext cx="1941557" cy="630301"/>
          </a:xfrm>
          <a:prstGeom prst="rect">
            <a:avLst/>
          </a:prstGeom>
          <a:noFill/>
        </p:spPr>
        <p:txBody>
          <a:bodyPr wrap="none" rtlCol="0">
            <a:spAutoFit/>
          </a:bodyPr>
          <a:lstStyle/>
          <a:p>
            <a:pPr algn="ctr">
              <a:lnSpc>
                <a:spcPct val="114000"/>
              </a:lnSpc>
            </a:pPr>
            <a:r>
              <a:rPr lang="en-US" sz="1600" b="1" dirty="0">
                <a:solidFill>
                  <a:srgbClr val="004EA8"/>
                </a:solidFill>
                <a:latin typeface="Arial" charset="0"/>
                <a:ea typeface="Arial" charset="0"/>
                <a:cs typeface="Arial" charset="0"/>
              </a:rPr>
              <a:t>Money for </a:t>
            </a:r>
            <a:br>
              <a:rPr lang="en-US" sz="1600" b="1" dirty="0">
                <a:solidFill>
                  <a:srgbClr val="004EA8"/>
                </a:solidFill>
                <a:latin typeface="Arial" charset="0"/>
                <a:ea typeface="Arial" charset="0"/>
                <a:cs typeface="Arial" charset="0"/>
              </a:rPr>
            </a:br>
            <a:r>
              <a:rPr lang="en-US" sz="1600" b="1" dirty="0">
                <a:solidFill>
                  <a:srgbClr val="004EA8"/>
                </a:solidFill>
                <a:latin typeface="Arial" charset="0"/>
                <a:ea typeface="Arial" charset="0"/>
                <a:cs typeface="Arial" charset="0"/>
              </a:rPr>
              <a:t>Major Purchases  </a:t>
            </a:r>
          </a:p>
        </p:txBody>
      </p:sp>
      <p:pic>
        <p:nvPicPr>
          <p:cNvPr id="9" name="Picture 8">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717" y="2590800"/>
            <a:ext cx="1910090" cy="1600634"/>
          </a:xfrm>
          <a:prstGeom prst="rect">
            <a:avLst/>
          </a:prstGeom>
        </p:spPr>
      </p:pic>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4823" y="2549604"/>
            <a:ext cx="1445498" cy="161965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4200" y="2519787"/>
            <a:ext cx="1215399" cy="1649471"/>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071501">
            <a:off x="8085217" y="3449229"/>
            <a:ext cx="192413" cy="435095"/>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rot="20013032">
            <a:off x="8085323" y="3596031"/>
            <a:ext cx="255198" cy="246221"/>
          </a:xfrm>
          <a:prstGeom prst="rect">
            <a:avLst/>
          </a:prstGeom>
          <a:noFill/>
        </p:spPr>
        <p:txBody>
          <a:bodyPr wrap="none" rtlCol="0">
            <a:spAutoFit/>
          </a:bodyPr>
          <a:lstStyle/>
          <a:p>
            <a:r>
              <a:rPr lang="en-US" sz="1000" dirty="0">
                <a:solidFill>
                  <a:srgbClr val="A3C4FF"/>
                </a:solidFill>
              </a:rPr>
              <a:t>$</a:t>
            </a:r>
          </a:p>
        </p:txBody>
      </p:sp>
    </p:spTree>
    <p:extLst>
      <p:ext uri="{BB962C8B-B14F-4D97-AF65-F5344CB8AC3E}">
        <p14:creationId xmlns:p14="http://schemas.microsoft.com/office/powerpoint/2010/main" val="3802433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sp>
        <p:nvSpPr>
          <p:cNvPr id="3" name="Title 2"/>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Your Future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Health</a:t>
            </a:r>
          </a:p>
        </p:txBody>
      </p:sp>
      <p:sp>
        <p:nvSpPr>
          <p:cNvPr id="4" name="TextBox 3"/>
          <p:cNvSpPr txBox="1"/>
          <p:nvPr/>
        </p:nvSpPr>
        <p:spPr>
          <a:xfrm>
            <a:off x="451338" y="1812187"/>
            <a:ext cx="7010400" cy="2426049"/>
          </a:xfrm>
          <a:prstGeom prst="rect">
            <a:avLst/>
          </a:prstGeom>
          <a:noFill/>
        </p:spPr>
        <p:txBody>
          <a:bodyPr wrap="square" rtlCol="0">
            <a:spAutoFit/>
          </a:bodyPr>
          <a:lstStyle/>
          <a:p>
            <a:pPr marL="285750" indent="-285750">
              <a:lnSpc>
                <a:spcPct val="114000"/>
              </a:lnSpc>
              <a:spcAft>
                <a:spcPts val="1800"/>
              </a:spcAft>
              <a:buFont typeface="Arial" panose="020B0604020202020204" pitchFamily="34" charset="0"/>
              <a:buChar char="•"/>
            </a:pPr>
            <a:r>
              <a:rPr lang="en-US" dirty="0"/>
              <a:t>We’re living longer. </a:t>
            </a:r>
          </a:p>
          <a:p>
            <a:pPr marL="285750" indent="-285750">
              <a:lnSpc>
                <a:spcPct val="114000"/>
              </a:lnSpc>
              <a:spcAft>
                <a:spcPts val="1800"/>
              </a:spcAft>
              <a:buFont typeface="Arial" panose="020B0604020202020204" pitchFamily="34" charset="0"/>
              <a:buChar char="•"/>
            </a:pPr>
            <a:r>
              <a:rPr lang="en-US" dirty="0"/>
              <a:t>We'll be facing more health challenges. </a:t>
            </a:r>
          </a:p>
          <a:p>
            <a:pPr marL="285750" lvl="0" indent="-285750">
              <a:lnSpc>
                <a:spcPct val="130000"/>
              </a:lnSpc>
              <a:spcAft>
                <a:spcPts val="1800"/>
              </a:spcAft>
              <a:buFont typeface="Arial" panose="020B0604020202020204" pitchFamily="34" charset="0"/>
              <a:buChar char="•"/>
            </a:pPr>
            <a:r>
              <a:rPr lang="en-US" dirty="0"/>
              <a:t>Health care, especially prescriptions, will keep getting more expensive.</a:t>
            </a:r>
          </a:p>
          <a:p>
            <a:pPr marL="285750" lvl="0" indent="-285750">
              <a:lnSpc>
                <a:spcPct val="114000"/>
              </a:lnSpc>
              <a:spcAft>
                <a:spcPts val="1800"/>
              </a:spcAft>
              <a:buFont typeface="Arial" panose="020B0604020202020204" pitchFamily="34" charset="0"/>
              <a:buChar char="•"/>
            </a:pPr>
            <a:r>
              <a:rPr lang="en-US" dirty="0"/>
              <a:t>Insurance may cover fewer expenses. </a:t>
            </a:r>
          </a:p>
        </p:txBody>
      </p:sp>
    </p:spTree>
    <p:extLst>
      <p:ext uri="{BB962C8B-B14F-4D97-AF65-F5344CB8AC3E}">
        <p14:creationId xmlns:p14="http://schemas.microsoft.com/office/powerpoint/2010/main" val="2005592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CEEB24-0EB9-B4E5-1749-CB6259E46D2C}"/>
              </a:ext>
              <a:ext uri="{C183D7F6-B498-43B3-948B-1728B52AA6E4}">
                <adec:decorative xmlns:adec="http://schemas.microsoft.com/office/drawing/2017/decorative" val="1"/>
              </a:ext>
            </a:extLst>
          </p:cNvPr>
          <p:cNvSpPr>
            <a:spLocks noGrp="1"/>
          </p:cNvSpPr>
          <p:nvPr>
            <p:ph type="title" idx="4294967295"/>
          </p:nvPr>
        </p:nvSpPr>
        <p:spPr>
          <a:xfrm>
            <a:off x="628650" y="-685800"/>
            <a:ext cx="7886700" cy="685800"/>
          </a:xfrm>
          <a:prstGeom prst="rect">
            <a:avLst/>
          </a:prstGeom>
        </p:spPr>
        <p:txBody>
          <a:bodyPr anchor="b"/>
          <a:lstStyle/>
          <a:p>
            <a:r>
              <a:rPr lang="en-US" b="1" dirty="0">
                <a:solidFill>
                  <a:schemeClr val="bg1"/>
                </a:solidFill>
              </a:rPr>
              <a:t>Health Insurance Premiums</a:t>
            </a:r>
            <a:endParaRPr lang="en-US" dirty="0"/>
          </a:p>
        </p:txBody>
      </p:sp>
      <p:sp>
        <p:nvSpPr>
          <p:cNvPr id="3" name="Rectangle 2">
            <a:extLst>
              <a:ext uri="{C183D7F6-B498-43B3-948B-1728B52AA6E4}">
                <adec:decorative xmlns:adec="http://schemas.microsoft.com/office/drawing/2017/decorative" val="1"/>
              </a:ext>
            </a:extLst>
          </p:cNvPr>
          <p:cNvSpPr/>
          <p:nvPr/>
        </p:nvSpPr>
        <p:spPr>
          <a:xfrm>
            <a:off x="0" y="0"/>
            <a:ext cx="9144000" cy="6858000"/>
          </a:xfrm>
          <a:prstGeom prst="rect">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21023" y="3378652"/>
            <a:ext cx="6400800" cy="1381147"/>
          </a:xfrm>
          <a:prstGeom prst="rect">
            <a:avLst/>
          </a:prstGeom>
          <a:noFill/>
        </p:spPr>
        <p:txBody>
          <a:bodyPr wrap="square" rtlCol="0">
            <a:spAutoFit/>
          </a:bodyPr>
          <a:lstStyle/>
          <a:p>
            <a:pPr>
              <a:lnSpc>
                <a:spcPct val="120000"/>
              </a:lnSpc>
            </a:pPr>
            <a:r>
              <a:rPr lang="en-US" sz="2400" dirty="0">
                <a:solidFill>
                  <a:schemeClr val="bg1"/>
                </a:solidFill>
              </a:rPr>
              <a:t>Without insurance from an employer, you’ll be responsible for paying your</a:t>
            </a:r>
            <a:r>
              <a:rPr lang="en-US" sz="2400" b="1" dirty="0">
                <a:solidFill>
                  <a:schemeClr val="bg1"/>
                </a:solidFill>
              </a:rPr>
              <a:t> health insurance premiums and out-of-pocket costs. </a:t>
            </a:r>
            <a:endParaRPr lang="en-US" sz="2400" dirty="0">
              <a:solidFill>
                <a:schemeClr val="bg1"/>
              </a:solidFill>
            </a:endParaRP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828800"/>
            <a:ext cx="1498600" cy="1250455"/>
          </a:xfrm>
          <a:prstGeom prst="rect">
            <a:avLst/>
          </a:prstGeom>
        </p:spPr>
      </p:pic>
    </p:spTree>
    <p:extLst>
      <p:ext uri="{BB962C8B-B14F-4D97-AF65-F5344CB8AC3E}">
        <p14:creationId xmlns:p14="http://schemas.microsoft.com/office/powerpoint/2010/main" val="1480262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C183D7F6-B498-43B3-948B-1728B52AA6E4}">
                <adec:decorative xmlns:adec="http://schemas.microsoft.com/office/drawing/2017/decorative" val="1"/>
              </a:ext>
            </a:extLst>
          </p:cNvPr>
          <p:cNvPicPr>
            <a:picLocks noChangeAspect="1"/>
          </p:cNvPicPr>
          <p:nvPr/>
        </p:nvPicPr>
        <p:blipFill>
          <a:blip r:embed="rId3">
            <a:clrChange>
              <a:clrFrom>
                <a:srgbClr val="589DB8">
                  <a:alpha val="75294"/>
                </a:srgbClr>
              </a:clrFrom>
              <a:clrTo>
                <a:srgbClr val="589DB8">
                  <a:alpha val="0"/>
                </a:srgbClr>
              </a:clrTo>
            </a:clrChange>
            <a:lum bright="70000" contrast="-70000"/>
            <a:extLst>
              <a:ext uri="{28A0092B-C50C-407E-A947-70E740481C1C}">
                <a14:useLocalDpi xmlns:a14="http://schemas.microsoft.com/office/drawing/2010/main" val="0"/>
              </a:ext>
            </a:extLst>
          </a:blip>
          <a:stretch>
            <a:fillRect/>
          </a:stretch>
        </p:blipFill>
        <p:spPr>
          <a:xfrm>
            <a:off x="-19878" y="2514600"/>
            <a:ext cx="9144000" cy="2812856"/>
          </a:xfrm>
          <a:prstGeom prst="rect">
            <a:avLst/>
          </a:prstGeom>
        </p:spPr>
      </p:pic>
      <p:sp>
        <p:nvSpPr>
          <p:cNvPr id="7" name="Title 6"/>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Did You Know?</a:t>
            </a:r>
            <a:endPar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endParaRPr>
          </a:p>
        </p:txBody>
      </p:sp>
      <p:sp>
        <p:nvSpPr>
          <p:cNvPr id="2" name="Rectangle 1"/>
          <p:cNvSpPr/>
          <p:nvPr/>
        </p:nvSpPr>
        <p:spPr>
          <a:xfrm>
            <a:off x="685800" y="3216154"/>
            <a:ext cx="3657600" cy="1956626"/>
          </a:xfrm>
          <a:prstGeom prst="rect">
            <a:avLst/>
          </a:prstGeom>
        </p:spPr>
        <p:txBody>
          <a:bodyPr wrap="square">
            <a:spAutoFit/>
          </a:bodyPr>
          <a:lstStyle/>
          <a:p>
            <a:pPr marL="0" marR="0">
              <a:lnSpc>
                <a:spcPct val="150000"/>
              </a:lnSpc>
              <a:spcBef>
                <a:spcPts val="0"/>
              </a:spcBef>
              <a:spcAft>
                <a:spcPts val="600"/>
              </a:spcAft>
            </a:pPr>
            <a:r>
              <a:rPr lang="en-US" dirty="0">
                <a:solidFill>
                  <a:srgbClr val="000000"/>
                </a:solidFill>
                <a:latin typeface="+mn-lt"/>
                <a:ea typeface="Times New Roman" panose="02020603050405020304" pitchFamily="18" charset="0"/>
                <a:cs typeface="Helvetica" pitchFamily="34" charset="0"/>
              </a:rPr>
              <a:t>The average 65-year-old couple will need an estimated </a:t>
            </a:r>
            <a:r>
              <a:rPr lang="en-US" b="1" dirty="0">
                <a:solidFill>
                  <a:srgbClr val="000000"/>
                </a:solidFill>
                <a:latin typeface="+mn-lt"/>
                <a:ea typeface="Times New Roman" panose="02020603050405020304" pitchFamily="18" charset="0"/>
                <a:cs typeface="Helvetica" pitchFamily="34" charset="0"/>
              </a:rPr>
              <a:t>$260,000 to cover health care costs </a:t>
            </a:r>
            <a:r>
              <a:rPr lang="en-US" dirty="0">
                <a:solidFill>
                  <a:srgbClr val="000000"/>
                </a:solidFill>
                <a:latin typeface="+mn-lt"/>
                <a:ea typeface="Times New Roman" panose="02020603050405020304" pitchFamily="18" charset="0"/>
                <a:cs typeface="Helvetica" pitchFamily="34" charset="0"/>
              </a:rPr>
              <a:t>in retirement.</a:t>
            </a:r>
            <a:br>
              <a:rPr lang="en-US" dirty="0">
                <a:solidFill>
                  <a:srgbClr val="000000"/>
                </a:solidFill>
                <a:latin typeface="+mn-lt"/>
                <a:ea typeface="Times New Roman" panose="02020603050405020304" pitchFamily="18" charset="0"/>
                <a:cs typeface="Helvetica" pitchFamily="34" charset="0"/>
              </a:rPr>
            </a:br>
            <a:r>
              <a:rPr lang="en-US" sz="1000" dirty="0">
                <a:solidFill>
                  <a:srgbClr val="000000"/>
                </a:solidFill>
                <a:latin typeface="+mn-lt"/>
                <a:ea typeface="Times New Roman" panose="02020603050405020304" pitchFamily="18" charset="0"/>
                <a:cs typeface="Helvetica" pitchFamily="34" charset="0"/>
              </a:rPr>
              <a:t>-Fidelity Investment Retiree Health Care Cost Estimate, 2016  </a:t>
            </a:r>
            <a:endParaRPr lang="en-US" sz="1000" dirty="0">
              <a:latin typeface="+mn-lt"/>
              <a:ea typeface="Calibri" panose="020F0502020204030204" pitchFamily="34" charset="0"/>
              <a:cs typeface="Times New Roman" panose="02020603050405020304" pitchFamily="18" charset="0"/>
            </a:endParaRPr>
          </a:p>
        </p:txBody>
      </p:sp>
      <p:sp>
        <p:nvSpPr>
          <p:cNvPr id="9" name="Rectangle 8"/>
          <p:cNvSpPr/>
          <p:nvPr/>
        </p:nvSpPr>
        <p:spPr>
          <a:xfrm>
            <a:off x="4953000" y="3216154"/>
            <a:ext cx="3429000" cy="1956626"/>
          </a:xfrm>
          <a:prstGeom prst="rect">
            <a:avLst/>
          </a:prstGeom>
        </p:spPr>
        <p:txBody>
          <a:bodyPr wrap="square">
            <a:spAutoFit/>
          </a:bodyPr>
          <a:lstStyle/>
          <a:p>
            <a:pPr marL="0" marR="0">
              <a:lnSpc>
                <a:spcPct val="150000"/>
              </a:lnSpc>
              <a:spcBef>
                <a:spcPts val="1200"/>
              </a:spcBef>
              <a:spcAft>
                <a:spcPts val="0"/>
              </a:spcAft>
            </a:pPr>
            <a:r>
              <a:rPr lang="en-US" dirty="0">
                <a:solidFill>
                  <a:srgbClr val="000000"/>
                </a:solidFill>
                <a:latin typeface="+mn-lt"/>
                <a:ea typeface="Calibri" panose="020F0502020204030204" pitchFamily="34" charset="0"/>
                <a:cs typeface="AvenirNext LT Com Regular"/>
              </a:rPr>
              <a:t>43% of already-retired Boomers say they’re </a:t>
            </a:r>
            <a:r>
              <a:rPr lang="en-US" b="1" dirty="0">
                <a:solidFill>
                  <a:srgbClr val="000000"/>
                </a:solidFill>
                <a:latin typeface="+mn-lt"/>
                <a:ea typeface="Calibri" panose="020F0502020204030204" pitchFamily="34" charset="0"/>
                <a:cs typeface="AvenirNext LT Com Regular"/>
              </a:rPr>
              <a:t>spending more on health care </a:t>
            </a:r>
            <a:r>
              <a:rPr lang="en-US" dirty="0">
                <a:solidFill>
                  <a:srgbClr val="000000"/>
                </a:solidFill>
                <a:latin typeface="+mn-lt"/>
                <a:ea typeface="Calibri" panose="020F0502020204030204" pitchFamily="34" charset="0"/>
                <a:cs typeface="AvenirNext LT Com Regular"/>
              </a:rPr>
              <a:t>than they had planned.</a:t>
            </a:r>
            <a:br>
              <a:rPr lang="en-US" dirty="0">
                <a:solidFill>
                  <a:srgbClr val="000000"/>
                </a:solidFill>
                <a:latin typeface="+mn-lt"/>
                <a:ea typeface="Calibri" panose="020F0502020204030204" pitchFamily="34" charset="0"/>
                <a:cs typeface="AvenirNext LT Com Regular"/>
              </a:rPr>
            </a:br>
            <a:r>
              <a:rPr lang="en-US" sz="1000" dirty="0">
                <a:solidFill>
                  <a:srgbClr val="000000"/>
                </a:solidFill>
                <a:latin typeface="+mn-lt"/>
                <a:ea typeface="Calibri" panose="020F0502020204030204" pitchFamily="34" charset="0"/>
                <a:cs typeface="AvenirNext LT Com Regular"/>
              </a:rPr>
              <a:t>-Capital Group, 2017</a:t>
            </a:r>
            <a:endParaRPr lang="en-US" sz="1000" dirty="0">
              <a:latin typeface="+mn-lt"/>
              <a:ea typeface="Calibri" panose="020F0502020204030204" pitchFamily="34" charset="0"/>
              <a:cs typeface="Times New Roman" panose="02020603050405020304" pitchFamily="18" charset="0"/>
            </a:endParaRPr>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1658245"/>
            <a:ext cx="1386157" cy="1262104"/>
          </a:xfrm>
          <a:prstGeom prst="rect">
            <a:avLst/>
          </a:prstGeom>
        </p:spPr>
      </p:pic>
      <p:pic>
        <p:nvPicPr>
          <p:cNvPr id="11" name="Picture 10">
            <a:extLs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43600" y="1593413"/>
            <a:ext cx="1022069" cy="1388265"/>
          </a:xfrm>
          <a:prstGeom prst="rect">
            <a:avLst/>
          </a:prstGeom>
        </p:spPr>
      </p:pic>
    </p:spTree>
    <p:extLst>
      <p:ext uri="{BB962C8B-B14F-4D97-AF65-F5344CB8AC3E}">
        <p14:creationId xmlns:p14="http://schemas.microsoft.com/office/powerpoint/2010/main" val="3995963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381000" y="412337"/>
            <a:ext cx="8206842" cy="11682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14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Arial" charset="0"/>
                <a:ea typeface="ＭＳ Ｐゴシック" charset="0"/>
                <a:cs typeface="ＭＳ Ｐゴシック" charset="0"/>
              </a:rPr>
              <a:t>How Will You Spend Your </a:t>
            </a:r>
            <a:br>
              <a:rPr kumimoji="0" lang="en-US" sz="3200" b="0" i="0" u="none" strike="noStrike" kern="1200" cap="none" spc="0" normalizeH="0" baseline="0" noProof="0" dirty="0">
                <a:ln>
                  <a:noFill/>
                </a:ln>
                <a:solidFill>
                  <a:srgbClr val="0070C0"/>
                </a:solidFill>
                <a:effectLst/>
                <a:uLnTx/>
                <a:uFillTx/>
                <a:latin typeface="Arial" charset="0"/>
                <a:ea typeface="ＭＳ Ｐゴシック" charset="0"/>
                <a:cs typeface="ＭＳ Ｐゴシック" charset="0"/>
              </a:rPr>
            </a:br>
            <a:r>
              <a:rPr kumimoji="0" lang="en-US" sz="3200" b="0" i="0" u="none" strike="noStrike" kern="1200" cap="none" spc="0" normalizeH="0" baseline="0" noProof="0" dirty="0">
                <a:ln>
                  <a:noFill/>
                </a:ln>
                <a:solidFill>
                  <a:srgbClr val="0070C0"/>
                </a:solidFill>
                <a:effectLst/>
                <a:uLnTx/>
                <a:uFillTx/>
                <a:latin typeface="Arial" charset="0"/>
                <a:ea typeface="ＭＳ Ｐゴシック" charset="0"/>
                <a:cs typeface="ＭＳ Ｐゴシック" charset="0"/>
              </a:rPr>
              <a:t>Health Care Dollars?</a:t>
            </a: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67000"/>
            <a:ext cx="9144000" cy="2812855"/>
          </a:xfrm>
          <a:prstGeom prst="rect">
            <a:avLst/>
          </a:prstGeom>
        </p:spPr>
      </p:pic>
      <p:pic>
        <p:nvPicPr>
          <p:cNvPr id="3" name="Picture 2" descr="In this pie chart shows Spend your Health care dollars in 27% Prescription drugs, 4% Hearing &amp; vision, 10% dental, 29% Supplemental insurance, 30% Hospitalization, doctors, tes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1524000"/>
            <a:ext cx="4000500" cy="4695567"/>
          </a:xfrm>
          <a:prstGeom prst="rect">
            <a:avLst/>
          </a:prstGeom>
        </p:spPr>
      </p:pic>
    </p:spTree>
    <p:extLst>
      <p:ext uri="{BB962C8B-B14F-4D97-AF65-F5344CB8AC3E}">
        <p14:creationId xmlns:p14="http://schemas.microsoft.com/office/powerpoint/2010/main" val="43129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2667000"/>
            <a:ext cx="9144000" cy="2812855"/>
          </a:xfrm>
          <a:prstGeom prst="rect">
            <a:avLst/>
          </a:prstGeom>
        </p:spPr>
      </p:pic>
      <p:sp>
        <p:nvSpPr>
          <p:cNvPr id="4" name="Title 3"/>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Your Mission: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Be Ready</a:t>
            </a:r>
          </a:p>
        </p:txBody>
      </p:sp>
      <p:sp>
        <p:nvSpPr>
          <p:cNvPr id="6" name="TextBox 5"/>
          <p:cNvSpPr txBox="1"/>
          <p:nvPr/>
        </p:nvSpPr>
        <p:spPr>
          <a:xfrm>
            <a:off x="451338" y="1812187"/>
            <a:ext cx="7010400" cy="2995692"/>
          </a:xfrm>
          <a:prstGeom prst="rect">
            <a:avLst/>
          </a:prstGeom>
          <a:noFill/>
        </p:spPr>
        <p:txBody>
          <a:bodyPr wrap="square" rtlCol="0">
            <a:spAutoFit/>
          </a:bodyPr>
          <a:lstStyle/>
          <a:p>
            <a:pPr marL="285750" lvl="0" indent="-285750">
              <a:lnSpc>
                <a:spcPct val="150000"/>
              </a:lnSpc>
              <a:spcAft>
                <a:spcPts val="1000"/>
              </a:spcAft>
              <a:buFont typeface="Arial" panose="020B0604020202020204" pitchFamily="34" charset="0"/>
              <a:buChar char="•"/>
            </a:pPr>
            <a:r>
              <a:rPr lang="en-US" dirty="0"/>
              <a:t>Think about adding tax-free funds to your </a:t>
            </a:r>
            <a:br>
              <a:rPr lang="en-US" dirty="0"/>
            </a:br>
            <a:r>
              <a:rPr lang="en-US" dirty="0"/>
              <a:t>Health Savings Account.</a:t>
            </a:r>
          </a:p>
          <a:p>
            <a:pPr marL="285750" indent="-285750">
              <a:lnSpc>
                <a:spcPct val="150000"/>
              </a:lnSpc>
              <a:spcAft>
                <a:spcPts val="1000"/>
              </a:spcAft>
              <a:buFont typeface="Arial" panose="020B0604020202020204" pitchFamily="34" charset="0"/>
              <a:buChar char="•"/>
            </a:pPr>
            <a:r>
              <a:rPr lang="en-US" dirty="0"/>
              <a:t>Invest for the long term. </a:t>
            </a:r>
          </a:p>
          <a:p>
            <a:pPr marL="285750" lvl="0" indent="-285750">
              <a:lnSpc>
                <a:spcPct val="150000"/>
              </a:lnSpc>
              <a:spcAft>
                <a:spcPts val="1000"/>
              </a:spcAft>
              <a:buFont typeface="Arial" panose="020B0604020202020204" pitchFamily="34" charset="0"/>
              <a:buChar char="•"/>
            </a:pPr>
            <a:r>
              <a:rPr lang="en-US" dirty="0"/>
              <a:t>Stick to healthy habits.</a:t>
            </a:r>
          </a:p>
          <a:p>
            <a:pPr marL="285750" lvl="0" indent="-285750">
              <a:lnSpc>
                <a:spcPct val="150000"/>
              </a:lnSpc>
              <a:spcAft>
                <a:spcPts val="1000"/>
              </a:spcAft>
              <a:buFont typeface="Arial" panose="020B0604020202020204" pitchFamily="34" charset="0"/>
              <a:buChar char="•"/>
            </a:pPr>
            <a:r>
              <a:rPr lang="en-US" b="1" dirty="0">
                <a:solidFill>
                  <a:srgbClr val="000000"/>
                </a:solidFill>
              </a:rPr>
              <a:t>Keep saving for retirement. Enroll in your plan </a:t>
            </a:r>
            <a:br>
              <a:rPr lang="en-US" b="1" dirty="0">
                <a:solidFill>
                  <a:srgbClr val="000000"/>
                </a:solidFill>
              </a:rPr>
            </a:br>
            <a:r>
              <a:rPr lang="en-US" b="1" dirty="0">
                <a:solidFill>
                  <a:srgbClr val="000000"/>
                </a:solidFill>
              </a:rPr>
              <a:t>or increase your contribution now.</a:t>
            </a:r>
          </a:p>
        </p:txBody>
      </p:sp>
    </p:spTree>
    <p:extLst>
      <p:ext uri="{BB962C8B-B14F-4D97-AF65-F5344CB8AC3E}">
        <p14:creationId xmlns:p14="http://schemas.microsoft.com/office/powerpoint/2010/main" val="493465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p:cNvSpPr>
          <p:nvPr>
            <p:ph type="title" idx="4294967295"/>
          </p:nvPr>
        </p:nvSpPr>
        <p:spPr>
          <a:xfrm>
            <a:off x="328201" y="609600"/>
            <a:ext cx="820684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000" b="0" i="0" u="none" strike="noStrike" kern="1200" cap="none" spc="0" normalizeH="0" baseline="0" noProof="0" dirty="0">
                <a:ln>
                  <a:noFill/>
                </a:ln>
                <a:solidFill>
                  <a:srgbClr val="004EA8"/>
                </a:solidFill>
                <a:effectLst/>
                <a:uLnTx/>
                <a:uFillTx/>
                <a:latin typeface="Arial" charset="0"/>
                <a:ea typeface="Arial" charset="0"/>
                <a:cs typeface="Arial" charset="0"/>
              </a:rPr>
              <a:t>Countdown to a </a:t>
            </a:r>
            <a:r>
              <a:rPr kumimoji="0" lang="en-US" sz="3000" b="1" i="0" u="none" strike="noStrike" kern="1200" cap="none" spc="0" normalizeH="0" baseline="0" noProof="0" dirty="0">
                <a:ln>
                  <a:noFill/>
                </a:ln>
                <a:solidFill>
                  <a:srgbClr val="004EA8"/>
                </a:solidFill>
                <a:effectLst/>
                <a:uLnTx/>
                <a:uFillTx/>
                <a:latin typeface="Arial" charset="0"/>
                <a:ea typeface="Arial" charset="0"/>
                <a:cs typeface="Arial" charset="0"/>
              </a:rPr>
              <a:t>Healthy Retirement</a:t>
            </a:r>
          </a:p>
        </p:txBody>
      </p:sp>
      <p:pic>
        <p:nvPicPr>
          <p:cNvPr id="8" name="Picture 7">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182" y="1523566"/>
            <a:ext cx="4547636" cy="3810868"/>
          </a:xfrm>
          <a:prstGeom prst="rect">
            <a:avLst/>
          </a:prstGeom>
        </p:spPr>
      </p:pic>
      <p:sp>
        <p:nvSpPr>
          <p:cNvPr id="7" name="Oval 6">
            <a:extLst>
              <a:ext uri="{C183D7F6-B498-43B3-948B-1728B52AA6E4}">
                <adec:decorative xmlns:adec="http://schemas.microsoft.com/office/drawing/2017/decorative" val="1"/>
              </a:ext>
            </a:extLst>
          </p:cNvPr>
          <p:cNvSpPr/>
          <p:nvPr/>
        </p:nvSpPr>
        <p:spPr>
          <a:xfrm>
            <a:off x="3180522" y="1905000"/>
            <a:ext cx="2743200" cy="2743200"/>
          </a:xfrm>
          <a:prstGeom prst="ellipse">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82278" y="2514600"/>
            <a:ext cx="1219200" cy="1446550"/>
          </a:xfrm>
          <a:prstGeom prst="rect">
            <a:avLst/>
          </a:prstGeom>
          <a:noFill/>
        </p:spPr>
        <p:txBody>
          <a:bodyPr wrap="square" rtlCol="0">
            <a:spAutoFit/>
          </a:bodyPr>
          <a:lstStyle/>
          <a:p>
            <a:pPr algn="ctr"/>
            <a:r>
              <a:rPr lang="en-US" sz="8800" dirty="0">
                <a:solidFill>
                  <a:schemeClr val="bg1"/>
                </a:solidFill>
              </a:rPr>
              <a:t>1</a:t>
            </a:r>
          </a:p>
        </p:txBody>
      </p:sp>
      <p:sp>
        <p:nvSpPr>
          <p:cNvPr id="2" name="Oval 1">
            <a:extLst>
              <a:ext uri="{C183D7F6-B498-43B3-948B-1728B52AA6E4}">
                <adec:decorative xmlns:adec="http://schemas.microsoft.com/office/drawing/2017/decorative" val="1"/>
              </a:ext>
            </a:extLst>
          </p:cNvPr>
          <p:cNvSpPr/>
          <p:nvPr/>
        </p:nvSpPr>
        <p:spPr>
          <a:xfrm>
            <a:off x="3180522" y="1905000"/>
            <a:ext cx="2743200" cy="2743200"/>
          </a:xfrm>
          <a:prstGeom prst="ellipse">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962400" y="2514600"/>
            <a:ext cx="1219200" cy="1446550"/>
          </a:xfrm>
          <a:prstGeom prst="rect">
            <a:avLst/>
          </a:prstGeom>
          <a:noFill/>
        </p:spPr>
        <p:txBody>
          <a:bodyPr wrap="square" rtlCol="0">
            <a:spAutoFit/>
          </a:bodyPr>
          <a:lstStyle/>
          <a:p>
            <a:pPr algn="ctr"/>
            <a:r>
              <a:rPr lang="en-US" sz="8800" dirty="0">
                <a:solidFill>
                  <a:schemeClr val="bg1"/>
                </a:solidFill>
              </a:rPr>
              <a:t>2</a:t>
            </a:r>
          </a:p>
        </p:txBody>
      </p:sp>
      <p:sp>
        <p:nvSpPr>
          <p:cNvPr id="10" name="Oval 9">
            <a:extLst>
              <a:ext uri="{C183D7F6-B498-43B3-948B-1728B52AA6E4}">
                <adec:decorative xmlns:adec="http://schemas.microsoft.com/office/drawing/2017/decorative" val="1"/>
              </a:ext>
            </a:extLst>
          </p:cNvPr>
          <p:cNvSpPr/>
          <p:nvPr/>
        </p:nvSpPr>
        <p:spPr>
          <a:xfrm>
            <a:off x="3200400" y="1905000"/>
            <a:ext cx="2743200" cy="2743200"/>
          </a:xfrm>
          <a:prstGeom prst="ellipse">
            <a:avLst/>
          </a:prstGeom>
          <a:solidFill>
            <a:srgbClr val="F898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62400" y="2514600"/>
            <a:ext cx="1219200" cy="1446550"/>
          </a:xfrm>
          <a:prstGeom prst="rect">
            <a:avLst/>
          </a:prstGeom>
          <a:noFill/>
        </p:spPr>
        <p:txBody>
          <a:bodyPr wrap="square" rtlCol="0">
            <a:spAutoFit/>
          </a:bodyPr>
          <a:lstStyle/>
          <a:p>
            <a:pPr algn="ctr"/>
            <a:r>
              <a:rPr lang="en-US" sz="8800" dirty="0">
                <a:solidFill>
                  <a:schemeClr val="bg1"/>
                </a:solidFill>
              </a:rPr>
              <a:t>3</a:t>
            </a:r>
          </a:p>
        </p:txBody>
      </p:sp>
    </p:spTree>
    <p:extLst>
      <p:ext uri="{BB962C8B-B14F-4D97-AF65-F5344CB8AC3E}">
        <p14:creationId xmlns:p14="http://schemas.microsoft.com/office/powerpoint/2010/main" val="135970497"/>
      </p:ext>
    </p:extLst>
  </p:cSld>
  <p:clrMapOvr>
    <a:masterClrMapping/>
  </p:clrMapOvr>
</p:sld>
</file>

<file path=ppt/theme/theme1.xml><?xml version="1.0" encoding="utf-8"?>
<a:theme xmlns:a="http://schemas.openxmlformats.org/drawingml/2006/main" name="PPT Master TEMPLATE 2015">
  <a:themeElements>
    <a:clrScheme name="Custom 7">
      <a:dk1>
        <a:sysClr val="windowText" lastClr="000000"/>
      </a:dk1>
      <a:lt1>
        <a:sysClr val="window" lastClr="FFFFFF"/>
      </a:lt1>
      <a:dk2>
        <a:srgbClr val="004EA8"/>
      </a:dk2>
      <a:lt2>
        <a:srgbClr val="FFFFFF"/>
      </a:lt2>
      <a:accent1>
        <a:srgbClr val="54B948"/>
      </a:accent1>
      <a:accent2>
        <a:srgbClr val="232F84"/>
      </a:accent2>
      <a:accent3>
        <a:srgbClr val="FCD200"/>
      </a:accent3>
      <a:accent4>
        <a:srgbClr val="F89828"/>
      </a:accent4>
      <a:accent5>
        <a:srgbClr val="E31937"/>
      </a:accent5>
      <a:accent6>
        <a:srgbClr val="6BA7EA"/>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 Standard Template_4x3_ver2.pptx" id="{3BD65DC7-5628-8B46-986D-0D4C2C2BD40C}" vid="{2A8E1374-6B8E-9149-B04E-E126B36138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Saving for Tomorrow PPT</Template>
  <TotalTime>16067</TotalTime>
  <Words>2120</Words>
  <Application>Microsoft Office PowerPoint</Application>
  <PresentationFormat>On-screen Show (4:3)</PresentationFormat>
  <Paragraphs>243</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PPT Master TEMPLATE 2015</vt:lpstr>
      <vt:lpstr>Future Wealth and Health</vt:lpstr>
      <vt:lpstr>Speakers</vt:lpstr>
      <vt:lpstr>Saving for the Future</vt:lpstr>
      <vt:lpstr>Your Future Health</vt:lpstr>
      <vt:lpstr>Health Insurance Premiums</vt:lpstr>
      <vt:lpstr>Did You Know?</vt:lpstr>
      <vt:lpstr>How Will You Spend Your  Health Care Dollars?</vt:lpstr>
      <vt:lpstr>Your Mission: Be Ready</vt:lpstr>
      <vt:lpstr>Countdown to a Healthy Retirement</vt:lpstr>
      <vt:lpstr>Saving Mileposts Age 20-35</vt:lpstr>
      <vt:lpstr>Saving Mileposts Age 36-50</vt:lpstr>
      <vt:lpstr>Saving Mileposts Age 51+</vt:lpstr>
      <vt:lpstr>Saving Mileposts</vt:lpstr>
      <vt:lpstr>Why Join Your Plan?</vt:lpstr>
      <vt:lpstr> Ready for Retirement</vt:lpstr>
      <vt:lpstr>Questions?</vt:lpstr>
      <vt:lpstr>Conclusion</vt:lpstr>
    </vt:vector>
  </TitlesOfParts>
  <Company>Standard Insurance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Wealth and Health</dc:title>
  <dc:subject>Plan for health care as you plan for retirement</dc:subject>
  <dc:creator>The Standard</dc:creator>
  <cp:lastModifiedBy>Manikandan Karuppasamy</cp:lastModifiedBy>
  <cp:revision>311</cp:revision>
  <cp:lastPrinted>2018-03-15T22:39:36Z</cp:lastPrinted>
  <dcterms:created xsi:type="dcterms:W3CDTF">2017-10-03T20:58:50Z</dcterms:created>
  <dcterms:modified xsi:type="dcterms:W3CDTF">2022-12-14T21:37:03Z</dcterms:modified>
</cp:coreProperties>
</file>