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296" r:id="rId2"/>
    <p:sldId id="327" r:id="rId3"/>
    <p:sldId id="387" r:id="rId4"/>
    <p:sldId id="384" r:id="rId5"/>
    <p:sldId id="388" r:id="rId6"/>
    <p:sldId id="385" r:id="rId7"/>
    <p:sldId id="386" r:id="rId8"/>
    <p:sldId id="394" r:id="rId9"/>
    <p:sldId id="395" r:id="rId10"/>
    <p:sldId id="390" r:id="rId11"/>
    <p:sldId id="393" r:id="rId12"/>
    <p:sldId id="382" r:id="rId13"/>
    <p:sldId id="376" r:id="rId14"/>
    <p:sldId id="345" r:id="rId15"/>
    <p:sldId id="389" r:id="rId16"/>
    <p:sldId id="326" r:id="rId17"/>
    <p:sldId id="381" r:id="rId1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template" id="{8230E5E0-70A2-4E45-86FF-BF92AF73E7A3}">
          <p14:sldIdLst>
            <p14:sldId id="296"/>
            <p14:sldId id="327"/>
            <p14:sldId id="387"/>
            <p14:sldId id="384"/>
            <p14:sldId id="388"/>
            <p14:sldId id="385"/>
            <p14:sldId id="386"/>
            <p14:sldId id="394"/>
            <p14:sldId id="395"/>
            <p14:sldId id="390"/>
            <p14:sldId id="393"/>
            <p14:sldId id="382"/>
            <p14:sldId id="376"/>
            <p14:sldId id="345"/>
            <p14:sldId id="389"/>
            <p14:sldId id="326"/>
            <p14:sldId id="381"/>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nne Chin" initials="MC" lastIdx="3"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EA6"/>
    <a:srgbClr val="F89828"/>
    <a:srgbClr val="FDBB63"/>
    <a:srgbClr val="000000"/>
    <a:srgbClr val="A3C4FF"/>
    <a:srgbClr val="54B948"/>
    <a:srgbClr val="7E7CB3"/>
    <a:srgbClr val="6BA7EA"/>
    <a:srgbClr val="0093D1"/>
    <a:srgbClr val="004EA8"/>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5291" autoAdjust="0"/>
    <p:restoredTop sz="86375" autoAdjust="0"/>
  </p:normalViewPr>
  <p:slideViewPr>
    <p:cSldViewPr snapToGrid="0">
      <p:cViewPr varScale="1">
        <p:scale>
          <a:sx n="81" d="100"/>
          <a:sy n="81" d="100"/>
        </p:scale>
        <p:origin x="1338" y="162"/>
      </p:cViewPr>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00" d="100"/>
        <a:sy n="100" d="100"/>
      </p:scale>
      <p:origin x="0" y="0"/>
    </p:cViewPr>
  </p:sorterViewPr>
  <p:notesViewPr>
    <p:cSldViewPr snapToGrid="0">
      <p:cViewPr varScale="1">
        <p:scale>
          <a:sx n="95" d="100"/>
          <a:sy n="95" d="100"/>
        </p:scale>
        <p:origin x="3720" y="19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15371C64-A821-424F-91AD-E087AAFCC13B}" type="datetime4">
              <a:rPr lang="en-US" smtClean="0"/>
              <a:t>December 16, 2022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EBC7FA04-88A4-5341-A941-F2704798689E}" type="slidenum">
              <a:rPr lang="en-US"/>
              <a:pPr>
                <a:defRPr/>
              </a:pPr>
              <a:t>‹#›</a:t>
            </a:fld>
            <a:endParaRPr lang="en-US" dirty="0"/>
          </a:p>
        </p:txBody>
      </p:sp>
    </p:spTree>
    <p:extLst>
      <p:ext uri="{BB962C8B-B14F-4D97-AF65-F5344CB8AC3E}">
        <p14:creationId xmlns:p14="http://schemas.microsoft.com/office/powerpoint/2010/main" val="29383479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F4EE803D-8C60-4F8B-9456-94B43560CCA2}" type="datetime4">
              <a:rPr lang="en-US" smtClean="0"/>
              <a:t>December 16, 2022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86CA6B5E-4A80-174E-ACF3-3E1260549E77}" type="slidenum">
              <a:rPr lang="en-US"/>
              <a:pPr>
                <a:defRPr/>
              </a:pPr>
              <a:t>‹#›</a:t>
            </a:fld>
            <a:endParaRPr lang="en-US" dirty="0"/>
          </a:p>
        </p:txBody>
      </p:sp>
    </p:spTree>
    <p:extLst>
      <p:ext uri="{BB962C8B-B14F-4D97-AF65-F5344CB8AC3E}">
        <p14:creationId xmlns:p14="http://schemas.microsoft.com/office/powerpoint/2010/main" val="4144343227"/>
      </p:ext>
    </p:extLst>
  </p:cSld>
  <p:clrMap bg1="lt1" tx1="dk1" bg2="lt2" tx2="dk2" accent1="accent1" accent2="accent2" accent3="accent3" accent4="accent4" accent5="accent5" accent6="accent6" hlink="hlink" folHlink="folHlink"/>
  <p:hf hdr="0" ftr="0"/>
  <p:notesStyle>
    <a:lvl1pPr algn="l" rtl="0" fontAlgn="base">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fontAlgn="base">
      <a:spcBef>
        <a:spcPct val="30000"/>
      </a:spcBef>
      <a:spcAft>
        <a:spcPct val="0"/>
      </a:spcAft>
      <a:defRPr sz="1200" kern="1200">
        <a:solidFill>
          <a:schemeClr val="tx1"/>
        </a:solidFill>
        <a:latin typeface="+mn-lt"/>
        <a:ea typeface="ＭＳ Ｐゴシック" charset="0"/>
        <a:cs typeface="+mn-cs"/>
      </a:defRPr>
    </a:lvl2pPr>
    <a:lvl3pPr marL="914400" algn="l" rtl="0" fontAlgn="base">
      <a:spcBef>
        <a:spcPct val="30000"/>
      </a:spcBef>
      <a:spcAft>
        <a:spcPct val="0"/>
      </a:spcAft>
      <a:defRPr sz="1200" kern="1200">
        <a:solidFill>
          <a:schemeClr val="tx1"/>
        </a:solidFill>
        <a:latin typeface="+mn-lt"/>
        <a:ea typeface="ＭＳ Ｐゴシック" charset="0"/>
        <a:cs typeface="+mn-cs"/>
      </a:defRPr>
    </a:lvl3pPr>
    <a:lvl4pPr marL="1371600" algn="l" rtl="0" fontAlgn="base">
      <a:spcBef>
        <a:spcPct val="30000"/>
      </a:spcBef>
      <a:spcAft>
        <a:spcPct val="0"/>
      </a:spcAft>
      <a:defRPr sz="1200" kern="1200">
        <a:solidFill>
          <a:schemeClr val="tx1"/>
        </a:solidFill>
        <a:latin typeface="+mn-lt"/>
        <a:ea typeface="ＭＳ Ｐゴシック" charset="0"/>
        <a:cs typeface="+mn-cs"/>
      </a:defRPr>
    </a:lvl4pPr>
    <a:lvl5pPr marL="1828800" algn="l" rtl="0" fontAlgn="base">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a:solidFill>
                  <a:schemeClr val="tx1"/>
                </a:solidFill>
                <a:effectLst/>
                <a:latin typeface="+mn-lt"/>
                <a:ea typeface="ＭＳ Ｐゴシック" charset="0"/>
                <a:cs typeface="ＭＳ Ｐゴシック" charset="0"/>
              </a:rPr>
              <a:t>Your employer offers a retirement plan to </a:t>
            </a:r>
            <a:r>
              <a:rPr lang="en-US" dirty="0"/>
              <a:t>help you prepare for the future. </a:t>
            </a:r>
          </a:p>
          <a:p>
            <a:endParaRPr lang="en-US" dirty="0"/>
          </a:p>
          <a:p>
            <a:r>
              <a:rPr lang="en-US" dirty="0"/>
              <a:t>Whether you’re already enrolled or still thinking about signing up, we understand that the idea of picking investments can be overwhelming. </a:t>
            </a:r>
          </a:p>
          <a:p>
            <a:endParaRPr lang="en-US" dirty="0"/>
          </a:p>
          <a:p>
            <a:r>
              <a:rPr lang="en-US" dirty="0"/>
              <a:t>Today we’re going to help you with that. We’ll be discussing:</a:t>
            </a:r>
          </a:p>
          <a:p>
            <a:endParaRPr lang="en-US" dirty="0"/>
          </a:p>
          <a:p>
            <a:pPr marL="171450" indent="-171450">
              <a:buFont typeface="Arial" panose="020B0604020202020204" pitchFamily="34" charset="0"/>
              <a:buChar char="•"/>
            </a:pPr>
            <a:r>
              <a:rPr lang="en-US" dirty="0"/>
              <a:t>Your appetite for risk when it comes to investing for retirement</a:t>
            </a:r>
          </a:p>
          <a:p>
            <a:pPr marL="171450" indent="-171450">
              <a:buFont typeface="Arial" panose="020B0604020202020204" pitchFamily="34" charset="0"/>
              <a:buChar char="•"/>
            </a:pPr>
            <a:r>
              <a:rPr lang="en-US" dirty="0"/>
              <a:t>The three types of investment choices </a:t>
            </a:r>
          </a:p>
          <a:p>
            <a:pPr marL="171450" indent="-171450">
              <a:buFont typeface="Arial" panose="020B0604020202020204" pitchFamily="34" charset="0"/>
              <a:buChar char="•"/>
            </a:pPr>
            <a:r>
              <a:rPr lang="en-US" dirty="0"/>
              <a:t>Managing risk through diversification</a:t>
            </a:r>
          </a:p>
          <a:p>
            <a:endParaRPr lang="en-US" dirty="0"/>
          </a:p>
          <a:p>
            <a:endParaRPr lang="en-US" dirty="0"/>
          </a:p>
        </p:txBody>
      </p:sp>
      <p:sp>
        <p:nvSpPr>
          <p:cNvPr id="4" name="Date Placeholder 3"/>
          <p:cNvSpPr>
            <a:spLocks noGrp="1"/>
          </p:cNvSpPr>
          <p:nvPr>
            <p:ph type="dt" idx="10"/>
          </p:nvPr>
        </p:nvSpPr>
        <p:spPr/>
        <p:txBody>
          <a:bodyPr/>
          <a:lstStyle/>
          <a:p>
            <a:pPr>
              <a:defRPr/>
            </a:pPr>
            <a:fld id="{6EE64464-369D-4E69-B8E7-DBBA06259929}" type="datetime4">
              <a:rPr lang="en-US" smtClean="0"/>
              <a:t>December 16, 2022</a:t>
            </a:fld>
            <a:endParaRPr lang="en-US" dirty="0"/>
          </a:p>
        </p:txBody>
      </p:sp>
      <p:sp>
        <p:nvSpPr>
          <p:cNvPr id="5" name="Slide Number Placeholder 4"/>
          <p:cNvSpPr>
            <a:spLocks noGrp="1"/>
          </p:cNvSpPr>
          <p:nvPr>
            <p:ph type="sldNum" sz="quarter" idx="11"/>
          </p:nvPr>
        </p:nvSpPr>
        <p:spPr/>
        <p:txBody>
          <a:bodyPr/>
          <a:lstStyle/>
          <a:p>
            <a:pPr>
              <a:defRPr/>
            </a:pPr>
            <a:fld id="{86CA6B5E-4A80-174E-ACF3-3E1260549E77}" type="slidenum">
              <a:rPr lang="en-US" smtClean="0"/>
              <a:pPr>
                <a:defRPr/>
              </a:pPr>
              <a:t>1</a:t>
            </a:fld>
            <a:endParaRPr lang="en-US" dirty="0"/>
          </a:p>
        </p:txBody>
      </p:sp>
    </p:spTree>
    <p:extLst>
      <p:ext uri="{BB962C8B-B14F-4D97-AF65-F5344CB8AC3E}">
        <p14:creationId xmlns:p14="http://schemas.microsoft.com/office/powerpoint/2010/main" val="1483699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5257800"/>
          </a:xfrm>
        </p:spPr>
        <p:txBody>
          <a:bodyPr>
            <a:normAutofit/>
          </a:bodyPr>
          <a:lstStyle/>
          <a:p>
            <a:r>
              <a:rPr lang="en-US" dirty="0"/>
              <a:t>This chart shows the potential for risk and return for each of the types of investments.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Date Placeholder 3"/>
          <p:cNvSpPr>
            <a:spLocks noGrp="1"/>
          </p:cNvSpPr>
          <p:nvPr>
            <p:ph type="dt" idx="10"/>
          </p:nvPr>
        </p:nvSpPr>
        <p:spPr/>
        <p:txBody>
          <a:bodyPr/>
          <a:lstStyle/>
          <a:p>
            <a:pPr>
              <a:defRPr/>
            </a:pPr>
            <a:fld id="{F4EE803D-8C60-4F8B-9456-94B43560CCA2}" type="datetime4">
              <a:rPr lang="en-US" smtClean="0"/>
              <a:t>December 16, 2022</a:t>
            </a:fld>
            <a:endParaRPr lang="en-US" dirty="0"/>
          </a:p>
        </p:txBody>
      </p:sp>
      <p:sp>
        <p:nvSpPr>
          <p:cNvPr id="5" name="Slide Number Placeholder 4"/>
          <p:cNvSpPr>
            <a:spLocks noGrp="1"/>
          </p:cNvSpPr>
          <p:nvPr>
            <p:ph type="sldNum" sz="quarter" idx="11"/>
          </p:nvPr>
        </p:nvSpPr>
        <p:spPr/>
        <p:txBody>
          <a:bodyPr/>
          <a:lstStyle/>
          <a:p>
            <a:pPr>
              <a:defRPr/>
            </a:pPr>
            <a:fld id="{86CA6B5E-4A80-174E-ACF3-3E1260549E77}" type="slidenum">
              <a:rPr lang="en-US" smtClean="0"/>
              <a:pPr>
                <a:defRPr/>
              </a:pPr>
              <a:t>10</a:t>
            </a:fld>
            <a:endParaRPr lang="en-US" dirty="0"/>
          </a:p>
        </p:txBody>
      </p:sp>
    </p:spTree>
    <p:extLst>
      <p:ext uri="{BB962C8B-B14F-4D97-AF65-F5344CB8AC3E}">
        <p14:creationId xmlns:p14="http://schemas.microsoft.com/office/powerpoint/2010/main" val="2835772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a:xfrm>
            <a:off x="685800" y="4876800"/>
            <a:ext cx="5486400" cy="4418014"/>
          </a:xfrm>
        </p:spPr>
        <p:txBody>
          <a:bodyPr>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Whether you have a strong appetite for risk or think of yourself as a more conservative investor, diversification is key to managing investment risk.</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Diversification means spreading your money to different investments.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ＭＳ Ｐゴシック" charset="0"/>
                <a:cs typeface="ＭＳ Ｐゴシック" charset="0"/>
              </a:rPr>
              <a:t>You can also diversify within investment groups. Most mutual funds, for example, are automatically diversified. For example, </a:t>
            </a:r>
            <a:r>
              <a:rPr lang="en-US" sz="1200" kern="1200" dirty="0">
                <a:solidFill>
                  <a:schemeClr val="tx1"/>
                </a:solidFill>
                <a:effectLst/>
                <a:latin typeface="+mn-lt"/>
                <a:ea typeface="ＭＳ Ｐゴシック" charset="0"/>
                <a:cs typeface="ＭＳ Ｐゴシック" charset="0"/>
              </a:rPr>
              <a:t>a stock fund may include stocks in many companies with the potential for both losses and gains.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charset="0"/>
              <a:cs typeface="ＭＳ Ｐゴシック"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0"/>
                <a:cs typeface="ＭＳ Ｐゴシック" charset="0"/>
              </a:rPr>
              <a:t>With diversification, the losses you may experience from poorly performing stocks may be balanced out by stocks that perform better than expected.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charset="0"/>
              <a:cs typeface="ＭＳ Ｐゴシック"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0"/>
                <a:cs typeface="ＭＳ Ｐゴシック" charset="0"/>
              </a:rPr>
              <a:t>But remember that diversification doesn’t guarantee a profit or protect against loss in a declining market.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charset="0"/>
              <a:cs typeface="ＭＳ Ｐゴシック"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54BE8B25-A91D-A640-A32C-41D5F03152EC}" type="slidenum">
              <a:rPr lang="en-US" smtClean="0"/>
              <a:t>11</a:t>
            </a:fld>
            <a:endParaRPr lang="en-US" dirty="0"/>
          </a:p>
        </p:txBody>
      </p:sp>
    </p:spTree>
    <p:extLst>
      <p:ext uri="{BB962C8B-B14F-4D97-AF65-F5344CB8AC3E}">
        <p14:creationId xmlns:p14="http://schemas.microsoft.com/office/powerpoint/2010/main" val="3011037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number of years you have before retirement can definitely influence your appetite for risk.</a:t>
            </a:r>
          </a:p>
          <a:p>
            <a:endParaRPr lang="en-US" dirty="0"/>
          </a:p>
          <a:p>
            <a:r>
              <a:rPr lang="en-US" sz="1200" kern="1200" dirty="0">
                <a:solidFill>
                  <a:schemeClr val="tx1"/>
                </a:solidFill>
                <a:effectLst/>
                <a:latin typeface="+mn-lt"/>
                <a:ea typeface="ＭＳ Ｐゴシック" charset="0"/>
                <a:cs typeface="ＭＳ Ｐゴシック" charset="0"/>
              </a:rPr>
              <a:t>If you have </a:t>
            </a:r>
            <a:r>
              <a:rPr lang="en-US" sz="1200" b="1" kern="1200" dirty="0">
                <a:solidFill>
                  <a:schemeClr val="tx1"/>
                </a:solidFill>
                <a:effectLst/>
                <a:latin typeface="+mn-lt"/>
                <a:ea typeface="ＭＳ Ｐゴシック" charset="0"/>
                <a:cs typeface="ＭＳ Ｐゴシック" charset="0"/>
              </a:rPr>
              <a:t>15 years or more before retirement</a:t>
            </a:r>
            <a:r>
              <a:rPr lang="en-US" sz="1200" kern="1200" dirty="0">
                <a:solidFill>
                  <a:schemeClr val="tx1"/>
                </a:solidFill>
                <a:effectLst/>
                <a:latin typeface="+mn-lt"/>
                <a:ea typeface="ＭＳ Ｐゴシック" charset="0"/>
                <a:cs typeface="ＭＳ Ｐゴシック" charset="0"/>
              </a:rPr>
              <a:t>, your appetite for risk may be high. You can take more chances in hopes of a bigger payoff. </a:t>
            </a:r>
          </a:p>
          <a:p>
            <a:endParaRPr lang="en-US" sz="1200" kern="1200" dirty="0">
              <a:solidFill>
                <a:schemeClr val="tx1"/>
              </a:solidFill>
              <a:effectLst/>
              <a:latin typeface="+mn-lt"/>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If retirement is </a:t>
            </a:r>
            <a:r>
              <a:rPr lang="en-US" sz="1200" b="1" kern="1200" dirty="0">
                <a:solidFill>
                  <a:schemeClr val="tx1"/>
                </a:solidFill>
                <a:effectLst/>
                <a:latin typeface="+mn-lt"/>
                <a:ea typeface="ＭＳ Ｐゴシック" charset="0"/>
                <a:cs typeface="ＭＳ Ｐゴシック" charset="0"/>
              </a:rPr>
              <a:t>between five and 15 years away</a:t>
            </a:r>
            <a:r>
              <a:rPr lang="en-US" sz="1200" kern="1200" dirty="0">
                <a:solidFill>
                  <a:schemeClr val="tx1"/>
                </a:solidFill>
                <a:effectLst/>
                <a:latin typeface="+mn-lt"/>
                <a:ea typeface="ＭＳ Ｐゴシック" charset="0"/>
                <a:cs typeface="ＭＳ Ｐゴシック" charset="0"/>
              </a:rPr>
              <a:t>, choose a balanced approach. Even out your craving for higher-risk, higher-return options with safer ones that have more consistent returns. </a:t>
            </a:r>
          </a:p>
          <a:p>
            <a:endParaRPr lang="en-US" sz="1200" kern="1200" dirty="0">
              <a:solidFill>
                <a:schemeClr val="tx1"/>
              </a:solidFill>
              <a:effectLst/>
              <a:latin typeface="+mn-lt"/>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If you are </a:t>
            </a:r>
            <a:r>
              <a:rPr lang="en-US" sz="1200" b="1" kern="1200" dirty="0">
                <a:solidFill>
                  <a:schemeClr val="tx1"/>
                </a:solidFill>
                <a:effectLst/>
                <a:latin typeface="+mn-lt"/>
                <a:ea typeface="ＭＳ Ｐゴシック" charset="0"/>
                <a:cs typeface="ＭＳ Ｐゴシック" charset="0"/>
              </a:rPr>
              <a:t>five or fewer years from retirement</a:t>
            </a:r>
            <a:r>
              <a:rPr lang="en-US" sz="1200" kern="1200" dirty="0">
                <a:solidFill>
                  <a:schemeClr val="tx1"/>
                </a:solidFill>
                <a:effectLst/>
                <a:latin typeface="+mn-lt"/>
                <a:ea typeface="ＭＳ Ｐゴシック" charset="0"/>
                <a:cs typeface="ＭＳ Ｐゴシック" charset="0"/>
              </a:rPr>
              <a:t>, your staple should be lower-risk options.</a:t>
            </a:r>
          </a:p>
          <a:p>
            <a:endParaRPr lang="en-US" dirty="0"/>
          </a:p>
        </p:txBody>
      </p:sp>
      <p:sp>
        <p:nvSpPr>
          <p:cNvPr id="4" name="Date Placeholder 3"/>
          <p:cNvSpPr>
            <a:spLocks noGrp="1"/>
          </p:cNvSpPr>
          <p:nvPr>
            <p:ph type="dt" idx="10"/>
          </p:nvPr>
        </p:nvSpPr>
        <p:spPr/>
        <p:txBody>
          <a:bodyPr/>
          <a:lstStyle/>
          <a:p>
            <a:pPr>
              <a:defRPr/>
            </a:pPr>
            <a:fld id="{F4EE803D-8C60-4F8B-9456-94B43560CCA2}" type="datetime4">
              <a:rPr lang="en-US" smtClean="0"/>
              <a:t>December 16, 2022</a:t>
            </a:fld>
            <a:endParaRPr lang="en-US" dirty="0"/>
          </a:p>
        </p:txBody>
      </p:sp>
      <p:sp>
        <p:nvSpPr>
          <p:cNvPr id="5" name="Slide Number Placeholder 4"/>
          <p:cNvSpPr>
            <a:spLocks noGrp="1"/>
          </p:cNvSpPr>
          <p:nvPr>
            <p:ph type="sldNum" sz="quarter" idx="11"/>
          </p:nvPr>
        </p:nvSpPr>
        <p:spPr/>
        <p:txBody>
          <a:bodyPr/>
          <a:lstStyle/>
          <a:p>
            <a:pPr>
              <a:defRPr/>
            </a:pPr>
            <a:fld id="{86CA6B5E-4A80-174E-ACF3-3E1260549E77}" type="slidenum">
              <a:rPr lang="en-US" smtClean="0"/>
              <a:pPr>
                <a:defRPr/>
              </a:pPr>
              <a:t>12</a:t>
            </a:fld>
            <a:endParaRPr lang="en-US" dirty="0"/>
          </a:p>
        </p:txBody>
      </p:sp>
    </p:spTree>
    <p:extLst>
      <p:ext uri="{BB962C8B-B14F-4D97-AF65-F5344CB8AC3E}">
        <p14:creationId xmlns:p14="http://schemas.microsoft.com/office/powerpoint/2010/main" val="1022798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74688"/>
            <a:ext cx="4572000" cy="3429000"/>
          </a:xfrm>
        </p:spPr>
      </p:sp>
      <p:sp>
        <p:nvSpPr>
          <p:cNvPr id="3" name="Notes Placeholder 2"/>
          <p:cNvSpPr>
            <a:spLocks noGrp="1"/>
          </p:cNvSpPr>
          <p:nvPr>
            <p:ph type="body" idx="1"/>
          </p:nvPr>
        </p:nvSpPr>
        <p:spPr/>
        <p:txBody>
          <a:bodyPr>
            <a:normAutofit/>
          </a:bodyPr>
          <a:lstStyle/>
          <a:p>
            <a:r>
              <a:rPr lang="en-US" dirty="0"/>
              <a:t>Check out these guidelines to saving for retirement at each life stage. </a:t>
            </a:r>
          </a:p>
          <a:p>
            <a:pPr>
              <a:spcBef>
                <a:spcPct val="0"/>
              </a:spcBef>
            </a:pPr>
            <a:endParaRPr lang="en-US" dirty="0">
              <a:latin typeface="Calibri" charset="0"/>
            </a:endParaRPr>
          </a:p>
          <a:p>
            <a:pPr>
              <a:spcBef>
                <a:spcPct val="0"/>
              </a:spcBef>
            </a:pPr>
            <a:r>
              <a:rPr lang="en-US" dirty="0">
                <a:latin typeface="Calibri" charset="0"/>
              </a:rPr>
              <a:t>For example, the ideal target savings goal for a 45-year-old is 15 to 20 percent of your paycheck. </a:t>
            </a:r>
          </a:p>
          <a:p>
            <a:pPr>
              <a:spcBef>
                <a:spcPct val="0"/>
              </a:spcBef>
            </a:pPr>
            <a:endParaRPr lang="en-US" dirty="0">
              <a:latin typeface="Calibri" charset="0"/>
            </a:endParaRPr>
          </a:p>
          <a:p>
            <a:pPr>
              <a:spcBef>
                <a:spcPct val="0"/>
              </a:spcBef>
            </a:pPr>
            <a:r>
              <a:rPr lang="en-US" dirty="0">
                <a:latin typeface="Calibri" charset="0"/>
              </a:rPr>
              <a:t>At this age, you’re in good shape if you have 3.5 times your current annual salary already saved in a retirement account.</a:t>
            </a:r>
          </a:p>
          <a:p>
            <a:pPr>
              <a:spcBef>
                <a:spcPct val="0"/>
              </a:spcBef>
            </a:pPr>
            <a:endParaRPr lang="en-US" dirty="0">
              <a:latin typeface="Calibri" charset="0"/>
            </a:endParaRPr>
          </a:p>
          <a:p>
            <a:pPr>
              <a:spcBef>
                <a:spcPct val="0"/>
              </a:spcBef>
            </a:pPr>
            <a:r>
              <a:rPr lang="en-US" dirty="0">
                <a:latin typeface="Calibri" charset="0"/>
              </a:rPr>
              <a:t> </a:t>
            </a:r>
            <a:endParaRPr lang="en-US" dirty="0"/>
          </a:p>
          <a:p>
            <a:pPr marL="285750" lvl="0" indent="-285750">
              <a:buFont typeface="Arial" panose="020B0604020202020204" pitchFamily="34" charset="0"/>
              <a:buChar char="•"/>
            </a:pPr>
            <a:endParaRPr lang="en-US" dirty="0"/>
          </a:p>
          <a:p>
            <a:endParaRPr lang="en-US" dirty="0"/>
          </a:p>
        </p:txBody>
      </p:sp>
      <p:sp>
        <p:nvSpPr>
          <p:cNvPr id="4" name="Date Placeholder 3"/>
          <p:cNvSpPr>
            <a:spLocks noGrp="1"/>
          </p:cNvSpPr>
          <p:nvPr>
            <p:ph type="dt" idx="10"/>
          </p:nvPr>
        </p:nvSpPr>
        <p:spPr/>
        <p:txBody>
          <a:bodyPr/>
          <a:lstStyle/>
          <a:p>
            <a:pPr>
              <a:defRPr/>
            </a:pPr>
            <a:fld id="{F4EE803D-8C60-4F8B-9456-94B43560CCA2}" type="datetime4">
              <a:rPr lang="en-US" smtClean="0"/>
              <a:t>December 16, 2022</a:t>
            </a:fld>
            <a:endParaRPr lang="en-US" dirty="0"/>
          </a:p>
        </p:txBody>
      </p:sp>
      <p:sp>
        <p:nvSpPr>
          <p:cNvPr id="5" name="Slide Number Placeholder 4"/>
          <p:cNvSpPr>
            <a:spLocks noGrp="1"/>
          </p:cNvSpPr>
          <p:nvPr>
            <p:ph type="sldNum" sz="quarter" idx="11"/>
          </p:nvPr>
        </p:nvSpPr>
        <p:spPr/>
        <p:txBody>
          <a:bodyPr/>
          <a:lstStyle/>
          <a:p>
            <a:pPr>
              <a:defRPr/>
            </a:pPr>
            <a:fld id="{86CA6B5E-4A80-174E-ACF3-3E1260549E77}" type="slidenum">
              <a:rPr lang="en-US" smtClean="0"/>
              <a:pPr>
                <a:defRPr/>
              </a:pPr>
              <a:t>13</a:t>
            </a:fld>
            <a:endParaRPr lang="en-US" dirty="0"/>
          </a:p>
        </p:txBody>
      </p:sp>
    </p:spTree>
    <p:extLst>
      <p:ext uri="{BB962C8B-B14F-4D97-AF65-F5344CB8AC3E}">
        <p14:creationId xmlns:p14="http://schemas.microsoft.com/office/powerpoint/2010/main" val="724457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a:xfrm>
            <a:off x="731520" y="4620577"/>
            <a:ext cx="5852160" cy="4193858"/>
          </a:xfrm>
        </p:spPr>
        <p:txBody>
          <a:bodyPr>
            <a:normAutofit fontScale="925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DBB63"/>
                </a:solidFill>
              </a:rPr>
              <a:t>[1 Click for each animation]</a:t>
            </a:r>
          </a:p>
          <a:p>
            <a:endParaRPr lang="en-US" dirty="0"/>
          </a:p>
          <a:p>
            <a:r>
              <a:rPr lang="en-US" sz="1200" b="0" i="0" kern="1200" dirty="0">
                <a:solidFill>
                  <a:schemeClr val="tx1"/>
                </a:solidFill>
                <a:effectLst/>
                <a:latin typeface="+mn-lt"/>
                <a:ea typeface="ＭＳ Ｐゴシック" charset="0"/>
                <a:cs typeface="ＭＳ Ｐゴシック" charset="0"/>
              </a:rPr>
              <a:t>If you haven't enrolled in your employer's plan, here are five of the best reasons to sign up today</a:t>
            </a:r>
            <a:r>
              <a:rPr lang="en-US" dirty="0"/>
              <a:t>:</a:t>
            </a:r>
          </a:p>
          <a:p>
            <a:r>
              <a:rPr lang="en-US" dirty="0"/>
              <a:t> </a:t>
            </a:r>
          </a:p>
          <a:p>
            <a:pPr marL="457200" indent="-457200">
              <a:buFont typeface="+mj-lt"/>
              <a:buAutoNum type="arabicPeriod"/>
            </a:pPr>
            <a:r>
              <a:rPr lang="en-US" dirty="0"/>
              <a:t>It’s easy – saving is automatic. Contributions to your retirement plan are taken directly out of your paycheck. This makes saving easy and seamless. And you can take your savings with you if you leave your job.</a:t>
            </a:r>
          </a:p>
          <a:p>
            <a:pPr marL="457200" indent="-457200">
              <a:buFont typeface="+mj-lt"/>
              <a:buAutoNum type="arabicPeriod"/>
            </a:pPr>
            <a:endParaRPr lang="en-US" dirty="0"/>
          </a:p>
          <a:p>
            <a:pPr marL="457200" indent="-457200">
              <a:buFont typeface="+mj-lt"/>
              <a:buAutoNum type="arabicPeriod"/>
            </a:pPr>
            <a:r>
              <a:rPr lang="en-US" dirty="0"/>
              <a:t>There are tax advantages. Your contributions are made before taxes are withheld. This reduces your taxable income and income taxes. </a:t>
            </a:r>
          </a:p>
          <a:p>
            <a:pPr marL="457200" indent="-457200">
              <a:buFont typeface="+mj-lt"/>
              <a:buAutoNum type="arabicPeriod"/>
            </a:pPr>
            <a:endParaRPr lang="en-US" dirty="0"/>
          </a:p>
          <a:p>
            <a:pPr marL="457200" indent="-457200">
              <a:buFont typeface="+mj-lt"/>
              <a:buAutoNum type="arabicPeriod"/>
            </a:pPr>
            <a:r>
              <a:rPr lang="en-US" sz="1200" b="0" i="0" kern="1200" dirty="0">
                <a:solidFill>
                  <a:schemeClr val="tx1"/>
                </a:solidFill>
                <a:effectLst/>
                <a:latin typeface="+mn-lt"/>
                <a:ea typeface="ＭＳ Ｐゴシック" charset="0"/>
                <a:cs typeface="ＭＳ Ｐゴシック" charset="0"/>
              </a:rPr>
              <a:t>Your plan's investment options have been put through a comprehensive review process. </a:t>
            </a:r>
            <a:r>
              <a:rPr lang="en-US" dirty="0"/>
              <a:t>This helps ensure that you have a diverse and appropriate selection of options to choose from.</a:t>
            </a:r>
            <a:endParaRPr lang="en-US" sz="1200" b="0" i="0" kern="1200" dirty="0">
              <a:solidFill>
                <a:schemeClr val="tx1"/>
              </a:solidFill>
              <a:effectLst/>
              <a:latin typeface="+mn-lt"/>
              <a:ea typeface="ＭＳ Ｐゴシック" charset="0"/>
              <a:cs typeface="ＭＳ Ｐゴシック" charset="0"/>
            </a:endParaRPr>
          </a:p>
          <a:p>
            <a:pPr marL="457200" indent="-457200">
              <a:buFont typeface="+mj-lt"/>
              <a:buAutoNum type="arabicPeriod"/>
            </a:pPr>
            <a:endParaRPr lang="en-US" dirty="0"/>
          </a:p>
          <a:p>
            <a:pPr marL="457200" indent="-457200">
              <a:buFont typeface="+mj-lt"/>
              <a:buAutoNum type="arabicPeriod"/>
            </a:pPr>
            <a:r>
              <a:rPr lang="en-US" dirty="0"/>
              <a:t>Compounding happens.</a:t>
            </a:r>
            <a:r>
              <a:rPr lang="en-US" baseline="0" dirty="0"/>
              <a:t> The earnings on your savings are reinvested and start earning an investment return of their own. The earlier you start saving, the more likely you'll benefit from compounding.</a:t>
            </a:r>
          </a:p>
          <a:p>
            <a:pPr marL="457200" indent="-457200">
              <a:buFont typeface="+mj-lt"/>
              <a:buAutoNum type="arabicPeriod"/>
            </a:pPr>
            <a:endParaRPr lang="en-US" dirty="0"/>
          </a:p>
          <a:p>
            <a:pPr marL="457200" indent="-457200">
              <a:buFont typeface="+mj-lt"/>
              <a:buAutoNum type="arabicPeriod"/>
            </a:pPr>
            <a:r>
              <a:rPr lang="en-US" dirty="0"/>
              <a:t>“Free money.” Your employer may match part of your contribution. That means you may be able to double your contributions up to a limit.  </a:t>
            </a:r>
          </a:p>
          <a:p>
            <a:pPr marL="457200" indent="-457200">
              <a:buFont typeface="+mj-lt"/>
              <a:buAutoNum type="arabicPeriod"/>
            </a:pPr>
            <a:endParaRPr lang="en-US" dirty="0"/>
          </a:p>
          <a:p>
            <a:pPr marL="0" indent="0">
              <a:buFont typeface="+mj-lt"/>
              <a:buNone/>
            </a:pPr>
            <a:endParaRPr lang="en-US" dirty="0"/>
          </a:p>
          <a:p>
            <a:pPr marL="457200" indent="-457200">
              <a:buFont typeface="+mj-lt"/>
              <a:buAutoNum type="arabicPeriod"/>
            </a:pPr>
            <a:endParaRPr lang="en-US" dirty="0"/>
          </a:p>
          <a:p>
            <a:pPr marL="0" indent="0">
              <a:buFont typeface="+mj-lt"/>
              <a:buNone/>
            </a:pPr>
            <a:endParaRPr lang="en-US" dirty="0"/>
          </a:p>
          <a:p>
            <a:endParaRPr lang="en-US" dirty="0"/>
          </a:p>
        </p:txBody>
      </p:sp>
      <p:sp>
        <p:nvSpPr>
          <p:cNvPr id="4" name="Slide Number Placeholder 3"/>
          <p:cNvSpPr>
            <a:spLocks noGrp="1"/>
          </p:cNvSpPr>
          <p:nvPr>
            <p:ph type="sldNum" sz="quarter" idx="10"/>
          </p:nvPr>
        </p:nvSpPr>
        <p:spPr/>
        <p:txBody>
          <a:bodyPr/>
          <a:lstStyle/>
          <a:p>
            <a:fld id="{54BE8B25-A91D-A640-A32C-41D5F03152EC}" type="slidenum">
              <a:rPr lang="en-US" smtClean="0"/>
              <a:t>14</a:t>
            </a:fld>
            <a:endParaRPr lang="en-US" dirty="0"/>
          </a:p>
        </p:txBody>
      </p:sp>
    </p:spTree>
    <p:extLst>
      <p:ext uri="{BB962C8B-B14F-4D97-AF65-F5344CB8AC3E}">
        <p14:creationId xmlns:p14="http://schemas.microsoft.com/office/powerpoint/2010/main" val="3010564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learn more about your appetite for risk and what kind of investor you are, take our quiz. Go to standard.com/</a:t>
            </a:r>
            <a:r>
              <a:rPr lang="en-US" dirty="0" err="1"/>
              <a:t>investorquiz</a:t>
            </a:r>
            <a:endParaRPr lang="en-US" dirty="0"/>
          </a:p>
        </p:txBody>
      </p:sp>
      <p:sp>
        <p:nvSpPr>
          <p:cNvPr id="4" name="Date Placeholder 3"/>
          <p:cNvSpPr>
            <a:spLocks noGrp="1"/>
          </p:cNvSpPr>
          <p:nvPr>
            <p:ph type="dt" idx="10"/>
          </p:nvPr>
        </p:nvSpPr>
        <p:spPr/>
        <p:txBody>
          <a:bodyPr/>
          <a:lstStyle/>
          <a:p>
            <a:pPr>
              <a:defRPr/>
            </a:pPr>
            <a:fld id="{F4EE803D-8C60-4F8B-9456-94B43560CCA2}" type="datetime4">
              <a:rPr lang="en-US" smtClean="0"/>
              <a:t>December 16, 2022</a:t>
            </a:fld>
            <a:endParaRPr lang="en-US" dirty="0"/>
          </a:p>
        </p:txBody>
      </p:sp>
      <p:sp>
        <p:nvSpPr>
          <p:cNvPr id="5" name="Slide Number Placeholder 4"/>
          <p:cNvSpPr>
            <a:spLocks noGrp="1"/>
          </p:cNvSpPr>
          <p:nvPr>
            <p:ph type="sldNum" sz="quarter" idx="11"/>
          </p:nvPr>
        </p:nvSpPr>
        <p:spPr/>
        <p:txBody>
          <a:bodyPr/>
          <a:lstStyle/>
          <a:p>
            <a:pPr>
              <a:defRPr/>
            </a:pPr>
            <a:fld id="{86CA6B5E-4A80-174E-ACF3-3E1260549E77}" type="slidenum">
              <a:rPr lang="en-US" smtClean="0"/>
              <a:pPr>
                <a:defRPr/>
              </a:pPr>
              <a:t>15</a:t>
            </a:fld>
            <a:endParaRPr lang="en-US" dirty="0"/>
          </a:p>
        </p:txBody>
      </p:sp>
    </p:spTree>
    <p:extLst>
      <p:ext uri="{BB962C8B-B14F-4D97-AF65-F5344CB8AC3E}">
        <p14:creationId xmlns:p14="http://schemas.microsoft.com/office/powerpoint/2010/main" val="3216054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When</a:t>
            </a:r>
            <a:r>
              <a:rPr lang="en-US" baseline="0" dirty="0"/>
              <a:t> you’re ready, h</a:t>
            </a:r>
            <a:r>
              <a:rPr lang="en-US" dirty="0"/>
              <a:t>ere’s where to go to enroll in your retirement plan or increase your current contribution:</a:t>
            </a:r>
          </a:p>
          <a:p>
            <a:endParaRPr lang="en-US" dirty="0"/>
          </a:p>
          <a:p>
            <a:r>
              <a:rPr lang="en-US" dirty="0"/>
              <a:t>standard.com/retirement </a:t>
            </a:r>
          </a:p>
          <a:p>
            <a:endParaRPr lang="en-US" dirty="0"/>
          </a:p>
          <a:p>
            <a:r>
              <a:rPr lang="en-US" dirty="0"/>
              <a:t>Thank you for being here today. I’m here to answer questions. </a:t>
            </a:r>
          </a:p>
        </p:txBody>
      </p:sp>
      <p:sp>
        <p:nvSpPr>
          <p:cNvPr id="4" name="Date Placeholder 3"/>
          <p:cNvSpPr>
            <a:spLocks noGrp="1"/>
          </p:cNvSpPr>
          <p:nvPr>
            <p:ph type="dt" idx="10"/>
          </p:nvPr>
        </p:nvSpPr>
        <p:spPr/>
        <p:txBody>
          <a:bodyPr/>
          <a:lstStyle/>
          <a:p>
            <a:pPr>
              <a:defRPr/>
            </a:pPr>
            <a:fld id="{F4EE803D-8C60-4F8B-9456-94B43560CCA2}" type="datetime4">
              <a:rPr lang="en-US" smtClean="0"/>
              <a:t>December 16, 2022</a:t>
            </a:fld>
            <a:endParaRPr lang="en-US" dirty="0"/>
          </a:p>
        </p:txBody>
      </p:sp>
      <p:sp>
        <p:nvSpPr>
          <p:cNvPr id="5" name="Slide Number Placeholder 4"/>
          <p:cNvSpPr>
            <a:spLocks noGrp="1"/>
          </p:cNvSpPr>
          <p:nvPr>
            <p:ph type="sldNum" sz="quarter" idx="11"/>
          </p:nvPr>
        </p:nvSpPr>
        <p:spPr/>
        <p:txBody>
          <a:bodyPr/>
          <a:lstStyle/>
          <a:p>
            <a:pPr>
              <a:defRPr/>
            </a:pPr>
            <a:fld id="{86CA6B5E-4A80-174E-ACF3-3E1260549E77}" type="slidenum">
              <a:rPr lang="en-US" smtClean="0"/>
              <a:pPr>
                <a:defRPr/>
              </a:pPr>
              <a:t>16</a:t>
            </a:fld>
            <a:endParaRPr lang="en-US" dirty="0"/>
          </a:p>
        </p:txBody>
      </p:sp>
    </p:spTree>
    <p:extLst>
      <p:ext uri="{BB962C8B-B14F-4D97-AF65-F5344CB8AC3E}">
        <p14:creationId xmlns:p14="http://schemas.microsoft.com/office/powerpoint/2010/main" val="3637043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40962"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latin typeface="Calibri" charset="0"/>
            </a:endParaRPr>
          </a:p>
        </p:txBody>
      </p:sp>
      <p:sp>
        <p:nvSpPr>
          <p:cNvPr id="40963" name="Date Placeholder 3"/>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pPr>
            <a:fld id="{919E3446-2FBB-4149-B0A2-8E323DC9FF2A}" type="datetime4">
              <a:rPr lang="en-US" smtClean="0">
                <a:latin typeface="Calibri" charset="0"/>
              </a:rPr>
              <a:t>December 16, 2022</a:t>
            </a:fld>
            <a:endParaRPr lang="en-US" dirty="0">
              <a:latin typeface="Calibri" charset="0"/>
            </a:endParaRPr>
          </a:p>
        </p:txBody>
      </p:sp>
      <p:sp>
        <p:nvSpPr>
          <p:cNvPr id="40964" name="Slide Number Placeholder 4"/>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pPr>
            <a:fld id="{6EED1847-B33F-7943-9B9B-010B4271F1D1}" type="slidenum">
              <a:rPr lang="en-US">
                <a:latin typeface="Calibri" charset="0"/>
              </a:rPr>
              <a:pPr fontAlgn="base">
                <a:spcBef>
                  <a:spcPct val="0"/>
                </a:spcBef>
                <a:spcAft>
                  <a:spcPct val="0"/>
                </a:spcAft>
              </a:pPr>
              <a:t>17</a:t>
            </a:fld>
            <a:endParaRPr lang="en-US" dirty="0">
              <a:latin typeface="Calibri" charset="0"/>
            </a:endParaRPr>
          </a:p>
        </p:txBody>
      </p:sp>
    </p:spTree>
    <p:extLst>
      <p:ext uri="{BB962C8B-B14F-4D97-AF65-F5344CB8AC3E}">
        <p14:creationId xmlns:p14="http://schemas.microsoft.com/office/powerpoint/2010/main" val="1360922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[INTRODUCTIONS]</a:t>
            </a:r>
          </a:p>
        </p:txBody>
      </p:sp>
      <p:sp>
        <p:nvSpPr>
          <p:cNvPr id="4" name="Slide Number Placeholder 3"/>
          <p:cNvSpPr>
            <a:spLocks noGrp="1"/>
          </p:cNvSpPr>
          <p:nvPr>
            <p:ph type="sldNum" sz="quarter" idx="10"/>
          </p:nvPr>
        </p:nvSpPr>
        <p:spPr/>
        <p:txBody>
          <a:bodyPr/>
          <a:lstStyle/>
          <a:p>
            <a:fld id="{54BE8B25-A91D-A640-A32C-41D5F03152EC}" type="slidenum">
              <a:rPr lang="en-US" smtClean="0"/>
              <a:t>2</a:t>
            </a:fld>
            <a:endParaRPr lang="en-US" dirty="0"/>
          </a:p>
        </p:txBody>
      </p:sp>
    </p:spTree>
    <p:extLst>
      <p:ext uri="{BB962C8B-B14F-4D97-AF65-F5344CB8AC3E}">
        <p14:creationId xmlns:p14="http://schemas.microsoft.com/office/powerpoint/2010/main" val="726609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990600"/>
            <a:ext cx="4321175" cy="3240088"/>
          </a:xfrm>
        </p:spPr>
      </p:sp>
      <p:sp>
        <p:nvSpPr>
          <p:cNvPr id="3" name="Notes Placeholder 2"/>
          <p:cNvSpPr>
            <a:spLocks noGrp="1"/>
          </p:cNvSpPr>
          <p:nvPr>
            <p:ph type="body" idx="1"/>
          </p:nvPr>
        </p:nvSpPr>
        <p:spPr>
          <a:xfrm>
            <a:off x="685800" y="4724399"/>
            <a:ext cx="5486400" cy="4418014"/>
          </a:xfrm>
        </p:spPr>
        <p:txBody>
          <a:bodyPr>
            <a:normAutofit fontScale="85000" lnSpcReduction="20000"/>
          </a:bodyPr>
          <a:lstStyle/>
          <a:p>
            <a:pPr>
              <a:spcBef>
                <a:spcPct val="0"/>
              </a:spcBef>
            </a:pPr>
            <a:r>
              <a:rPr lang="en-US" dirty="0">
                <a:latin typeface="Calibri" charset="0"/>
              </a:rPr>
              <a:t>First, let’s talk about why saving for retirement is important. </a:t>
            </a:r>
          </a:p>
          <a:p>
            <a:pPr>
              <a:spcBef>
                <a:spcPct val="0"/>
              </a:spcBef>
            </a:pPr>
            <a:endParaRPr lang="en-US" dirty="0">
              <a:latin typeface="Calibri" charset="0"/>
            </a:endParaRPr>
          </a:p>
          <a:p>
            <a:pPr>
              <a:spcBef>
                <a:spcPct val="0"/>
              </a:spcBef>
            </a:pPr>
            <a:r>
              <a:rPr lang="en-US" dirty="0">
                <a:latin typeface="Calibri" charset="0"/>
              </a:rPr>
              <a:t>You’re working now. But when you retire and stop getting a regular paycheck, you’ll still have to cover many of the same expenses you have now.  And possibly some new ones, too. </a:t>
            </a:r>
          </a:p>
          <a:p>
            <a:pPr>
              <a:spcBef>
                <a:spcPct val="0"/>
              </a:spcBef>
            </a:pPr>
            <a:r>
              <a:rPr lang="en-US" dirty="0">
                <a:latin typeface="Calibri" charset="0"/>
              </a:rPr>
              <a:t> </a:t>
            </a:r>
          </a:p>
          <a:p>
            <a:pPr>
              <a:spcBef>
                <a:spcPct val="0"/>
              </a:spcBef>
            </a:pPr>
            <a:r>
              <a:rPr lang="en-US" dirty="0">
                <a:latin typeface="Calibri" charset="0"/>
              </a:rPr>
              <a:t>Here’s what you’ll probably need:</a:t>
            </a:r>
          </a:p>
          <a:p>
            <a:pPr>
              <a:spcBef>
                <a:spcPct val="0"/>
              </a:spcBef>
            </a:pPr>
            <a:endParaRPr lang="en-US" dirty="0">
              <a:latin typeface="Calibri" charset="0"/>
            </a:endParaRPr>
          </a:p>
          <a:p>
            <a:pPr marL="0" indent="0">
              <a:buNone/>
            </a:pPr>
            <a:r>
              <a:rPr lang="en-US" b="1" dirty="0"/>
              <a:t>Money to live on</a:t>
            </a:r>
          </a:p>
          <a:p>
            <a:pPr marL="171450" indent="-171450">
              <a:buFont typeface="Arial" panose="020B0604020202020204" pitchFamily="34" charset="0"/>
              <a:buChar char="•"/>
            </a:pPr>
            <a:r>
              <a:rPr lang="en-US" dirty="0"/>
              <a:t>Rent or mortgage</a:t>
            </a:r>
          </a:p>
          <a:p>
            <a:pPr marL="171450" indent="-171450">
              <a:buFont typeface="Arial" panose="020B0604020202020204" pitchFamily="34" charset="0"/>
              <a:buChar char="•"/>
            </a:pPr>
            <a:r>
              <a:rPr lang="en-US" dirty="0"/>
              <a:t>Food and necessities</a:t>
            </a:r>
          </a:p>
          <a:p>
            <a:pPr marL="171450" indent="-171450">
              <a:buFont typeface="Arial" panose="020B0604020202020204" pitchFamily="34" charset="0"/>
              <a:buChar char="•"/>
            </a:pPr>
            <a:r>
              <a:rPr lang="en-US" dirty="0"/>
              <a:t>Utilities and other expenses</a:t>
            </a:r>
          </a:p>
          <a:p>
            <a:pPr marL="171450" indent="-171450">
              <a:buFont typeface="Arial" panose="020B0604020202020204" pitchFamily="34" charset="0"/>
              <a:buChar char="•"/>
            </a:pPr>
            <a:r>
              <a:rPr lang="en-US" dirty="0"/>
              <a:t>Insurance</a:t>
            </a:r>
          </a:p>
          <a:p>
            <a:pPr marL="171450" indent="-171450">
              <a:buFont typeface="Arial" panose="020B0604020202020204" pitchFamily="34" charset="0"/>
              <a:buChar char="•"/>
            </a:pPr>
            <a:r>
              <a:rPr lang="en-US" dirty="0"/>
              <a:t>Transportation</a:t>
            </a:r>
          </a:p>
          <a:p>
            <a:pPr marL="171450" indent="-171450">
              <a:buFont typeface="Arial" panose="020B0604020202020204" pitchFamily="34" charset="0"/>
              <a:buChar char="•"/>
            </a:pPr>
            <a:r>
              <a:rPr lang="en-US" dirty="0"/>
              <a:t>Medical expenses</a:t>
            </a:r>
          </a:p>
          <a:p>
            <a:pPr marL="171450" indent="-171450">
              <a:buFont typeface="Arial" panose="020B0604020202020204" pitchFamily="34" charset="0"/>
              <a:buChar char="•"/>
            </a:pPr>
            <a:endParaRPr lang="en-US" dirty="0"/>
          </a:p>
          <a:p>
            <a:pPr marL="0" indent="0">
              <a:buNone/>
            </a:pPr>
            <a:r>
              <a:rPr lang="en-US" b="1" dirty="0"/>
              <a:t>Money for fun</a:t>
            </a:r>
          </a:p>
          <a:p>
            <a:pPr marL="171450" indent="-171450">
              <a:buFont typeface="Arial" panose="020B0604020202020204" pitchFamily="34" charset="0"/>
              <a:buChar char="•"/>
            </a:pPr>
            <a:r>
              <a:rPr lang="en-US" dirty="0"/>
              <a:t>Travel expenses</a:t>
            </a:r>
          </a:p>
          <a:p>
            <a:pPr marL="171450" indent="-171450">
              <a:buFont typeface="Arial" panose="020B0604020202020204" pitchFamily="34" charset="0"/>
              <a:buChar char="•"/>
            </a:pPr>
            <a:r>
              <a:rPr lang="en-US" dirty="0"/>
              <a:t>Club memberships</a:t>
            </a:r>
          </a:p>
          <a:p>
            <a:pPr marL="171450" indent="-171450">
              <a:buFont typeface="Arial" panose="020B0604020202020204" pitchFamily="34" charset="0"/>
              <a:buChar char="•"/>
            </a:pPr>
            <a:r>
              <a:rPr lang="en-US" dirty="0"/>
              <a:t>Hobbies and activities	</a:t>
            </a:r>
            <a:br>
              <a:rPr lang="en-US" dirty="0"/>
            </a:br>
            <a:r>
              <a:rPr lang="en-US" dirty="0"/>
              <a:t>		</a:t>
            </a:r>
          </a:p>
          <a:p>
            <a:pPr marL="0" indent="0">
              <a:buNone/>
            </a:pPr>
            <a:r>
              <a:rPr lang="en-US" b="1" dirty="0"/>
              <a:t>Money for major purchases</a:t>
            </a:r>
          </a:p>
          <a:p>
            <a:pPr marL="171450" indent="-171450">
              <a:buFont typeface="Arial" panose="020B0604020202020204" pitchFamily="34" charset="0"/>
              <a:buChar char="•"/>
            </a:pPr>
            <a:r>
              <a:rPr lang="en-US" dirty="0"/>
              <a:t>Car</a:t>
            </a:r>
          </a:p>
          <a:p>
            <a:pPr marL="171450" indent="-171450">
              <a:buFont typeface="Arial" panose="020B0604020202020204" pitchFamily="34" charset="0"/>
              <a:buChar char="•"/>
            </a:pPr>
            <a:r>
              <a:rPr lang="en-US" dirty="0"/>
              <a:t>Home projects</a:t>
            </a:r>
          </a:p>
          <a:p>
            <a:pPr marL="171450" indent="-171450">
              <a:buFont typeface="Arial" panose="020B0604020202020204" pitchFamily="34" charset="0"/>
              <a:buChar char="•"/>
            </a:pPr>
            <a:r>
              <a:rPr lang="en-US" dirty="0"/>
              <a:t>Real estate</a:t>
            </a:r>
          </a:p>
          <a:p>
            <a:pPr marL="171450" indent="-171450">
              <a:buFont typeface="Arial" panose="020B0604020202020204" pitchFamily="34" charset="0"/>
              <a:buChar char="•"/>
            </a:pPr>
            <a:r>
              <a:rPr lang="en-US" dirty="0"/>
              <a:t>Technology, like new phones and computers</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Think about how you will cover these expenses?</a:t>
            </a:r>
          </a:p>
          <a:p>
            <a:pPr marL="171450" indent="-171450">
              <a:buFont typeface="Arial" panose="020B0604020202020204" pitchFamily="34" charset="0"/>
              <a:buChar char="•"/>
            </a:pPr>
            <a:endParaRPr lang="en-US" dirty="0"/>
          </a:p>
          <a:p>
            <a:pPr>
              <a:spcBef>
                <a:spcPct val="0"/>
              </a:spcBef>
            </a:pPr>
            <a:endParaRPr lang="en-US" dirty="0">
              <a:latin typeface="Calibri" charset="0"/>
            </a:endParaRPr>
          </a:p>
          <a:p>
            <a:pPr>
              <a:spcBef>
                <a:spcPct val="0"/>
              </a:spcBef>
            </a:pPr>
            <a:endParaRPr lang="en-US" dirty="0">
              <a:latin typeface="Calibri" charset="0"/>
            </a:endParaRPr>
          </a:p>
        </p:txBody>
      </p:sp>
      <p:sp>
        <p:nvSpPr>
          <p:cNvPr id="4" name="Slide Number Placeholder 3"/>
          <p:cNvSpPr>
            <a:spLocks noGrp="1"/>
          </p:cNvSpPr>
          <p:nvPr>
            <p:ph type="sldNum" sz="quarter" idx="10"/>
          </p:nvPr>
        </p:nvSpPr>
        <p:spPr/>
        <p:txBody>
          <a:bodyPr/>
          <a:lstStyle/>
          <a:p>
            <a:fld id="{54BE8B25-A91D-A640-A32C-41D5F03152EC}" type="slidenum">
              <a:rPr lang="en-US" smtClean="0"/>
              <a:t>3</a:t>
            </a:fld>
            <a:endParaRPr lang="en-US" dirty="0"/>
          </a:p>
        </p:txBody>
      </p:sp>
    </p:spTree>
    <p:extLst>
      <p:ext uri="{BB962C8B-B14F-4D97-AF65-F5344CB8AC3E}">
        <p14:creationId xmlns:p14="http://schemas.microsoft.com/office/powerpoint/2010/main" val="299024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a:xfrm>
            <a:off x="685800" y="4876800"/>
            <a:ext cx="5486400" cy="4418014"/>
          </a:xfrm>
        </p:spPr>
        <p:txBody>
          <a:bodyPr>
            <a:normAutofit/>
          </a:bodyPr>
          <a:lstStyle/>
          <a:p>
            <a:pPr>
              <a:spcBef>
                <a:spcPct val="0"/>
              </a:spcBef>
            </a:pPr>
            <a:r>
              <a:rPr lang="en-US" dirty="0">
                <a:latin typeface="Calibri" charset="0"/>
              </a:rPr>
              <a:t>Investing money in your retirement plan now can help you grow the savings you’ll need to live on in retirement.</a:t>
            </a:r>
          </a:p>
          <a:p>
            <a:pPr>
              <a:spcBef>
                <a:spcPct val="0"/>
              </a:spcBef>
            </a:pPr>
            <a:endParaRPr lang="en-US" dirty="0">
              <a:latin typeface="Calibri" charset="0"/>
            </a:endParaRPr>
          </a:p>
          <a:p>
            <a:pPr>
              <a:spcBef>
                <a:spcPct val="0"/>
              </a:spcBef>
            </a:pPr>
            <a:r>
              <a:rPr lang="en-US" dirty="0">
                <a:latin typeface="Calibri" charset="0"/>
              </a:rPr>
              <a:t>The sooner you start saving, the easier it can be. Starting early gives your money time to compound. That’s when the earnings on your savings are reinvested and begin earning an investment return of their own. </a:t>
            </a:r>
          </a:p>
          <a:p>
            <a:pPr>
              <a:spcBef>
                <a:spcPct val="0"/>
              </a:spcBef>
            </a:pPr>
            <a:endParaRPr lang="en-US" dirty="0">
              <a:latin typeface="Calibri"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a:latin typeface="Calibri" charset="0"/>
              </a:rPr>
              <a:t>Another great thing about your retirement plan is that you can choose how your money is invested. And choosing investments doesn’t have to be complicated. </a:t>
            </a:r>
          </a:p>
        </p:txBody>
      </p:sp>
      <p:sp>
        <p:nvSpPr>
          <p:cNvPr id="4" name="Slide Number Placeholder 3"/>
          <p:cNvSpPr>
            <a:spLocks noGrp="1"/>
          </p:cNvSpPr>
          <p:nvPr>
            <p:ph type="sldNum" sz="quarter" idx="10"/>
          </p:nvPr>
        </p:nvSpPr>
        <p:spPr/>
        <p:txBody>
          <a:bodyPr/>
          <a:lstStyle/>
          <a:p>
            <a:fld id="{54BE8B25-A91D-A640-A32C-41D5F03152EC}" type="slidenum">
              <a:rPr lang="en-US" smtClean="0"/>
              <a:t>4</a:t>
            </a:fld>
            <a:endParaRPr lang="en-US" dirty="0"/>
          </a:p>
        </p:txBody>
      </p:sp>
    </p:spTree>
    <p:extLst>
      <p:ext uri="{BB962C8B-B14F-4D97-AF65-F5344CB8AC3E}">
        <p14:creationId xmlns:p14="http://schemas.microsoft.com/office/powerpoint/2010/main" val="1618275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a:xfrm>
            <a:off x="685800" y="4876800"/>
            <a:ext cx="5486400" cy="4418014"/>
          </a:xfrm>
        </p:spPr>
        <p:txBody>
          <a:bodyPr>
            <a:normAutofit/>
          </a:bodyPr>
          <a:lstStyle/>
          <a:p>
            <a:pPr>
              <a:spcBef>
                <a:spcPct val="0"/>
              </a:spcBef>
            </a:pPr>
            <a:r>
              <a:rPr lang="en-US" dirty="0">
                <a:latin typeface="Calibri" charset="0"/>
              </a:rPr>
              <a:t> </a:t>
            </a:r>
          </a:p>
          <a:p>
            <a:pPr>
              <a:spcBef>
                <a:spcPct val="0"/>
              </a:spcBef>
            </a:pPr>
            <a:r>
              <a:rPr lang="en-US" dirty="0">
                <a:latin typeface="Calibri" charset="0"/>
              </a:rPr>
              <a:t>Investing always comes with some risk. Risk refers to the chance that you could lose money.</a:t>
            </a:r>
          </a:p>
          <a:p>
            <a:pPr>
              <a:spcBef>
                <a:spcPct val="0"/>
              </a:spcBef>
            </a:pPr>
            <a:endParaRPr lang="en-US" dirty="0">
              <a:latin typeface="Calibri" charset="0"/>
            </a:endParaRPr>
          </a:p>
          <a:p>
            <a:pPr>
              <a:spcBef>
                <a:spcPct val="0"/>
              </a:spcBef>
            </a:pPr>
            <a:r>
              <a:rPr lang="en-US" dirty="0">
                <a:latin typeface="Calibri" charset="0"/>
              </a:rPr>
              <a:t>As you invest for retirement, it’s a good idea to review your appetite for risk. When you know how much you can stomach, you can better match your investments with your risk tolerance and savings goals.</a:t>
            </a:r>
          </a:p>
          <a:p>
            <a:pPr>
              <a:spcBef>
                <a:spcPct val="0"/>
              </a:spcBef>
            </a:pPr>
            <a:endParaRPr lang="en-US" dirty="0">
              <a:latin typeface="Calibri" charset="0"/>
            </a:endParaRPr>
          </a:p>
          <a:p>
            <a:pPr fontAlgn="base"/>
            <a:r>
              <a:rPr lang="en-US" sz="1200" b="0" i="0" kern="1200" dirty="0">
                <a:solidFill>
                  <a:schemeClr val="tx1"/>
                </a:solidFill>
                <a:effectLst/>
                <a:latin typeface="+mn-lt"/>
                <a:ea typeface="ＭＳ Ｐゴシック" charset="0"/>
                <a:cs typeface="ＭＳ Ｐゴシック" charset="0"/>
              </a:rPr>
              <a:t>Generally, if you’re early in your career and just starting to save, you probably have a greater tolerance for risk because your investments have more time to grow.</a:t>
            </a:r>
          </a:p>
          <a:p>
            <a:pPr fontAlgn="base"/>
            <a:endParaRPr lang="en-US" sz="1200" b="0" i="0" kern="1200" dirty="0">
              <a:solidFill>
                <a:schemeClr val="tx1"/>
              </a:solidFill>
              <a:effectLst/>
              <a:latin typeface="+mn-lt"/>
              <a:ea typeface="ＭＳ Ｐゴシック" charset="0"/>
              <a:cs typeface="ＭＳ Ｐゴシック" charset="0"/>
            </a:endParaRPr>
          </a:p>
          <a:p>
            <a:pPr fontAlgn="base"/>
            <a:r>
              <a:rPr lang="en-US" sz="1200" b="0" i="0" kern="1200" dirty="0">
                <a:solidFill>
                  <a:schemeClr val="tx1"/>
                </a:solidFill>
                <a:effectLst/>
                <a:latin typeface="+mn-lt"/>
                <a:ea typeface="ＭＳ Ｐゴシック" charset="0"/>
                <a:cs typeface="ＭＳ Ｐゴシック" charset="0"/>
              </a:rPr>
              <a:t>If you’re closer to retiring, you may prefer less risky investments to keep your account balance more constant.</a:t>
            </a:r>
          </a:p>
        </p:txBody>
      </p:sp>
      <p:sp>
        <p:nvSpPr>
          <p:cNvPr id="4" name="Slide Number Placeholder 3"/>
          <p:cNvSpPr>
            <a:spLocks noGrp="1"/>
          </p:cNvSpPr>
          <p:nvPr>
            <p:ph type="sldNum" sz="quarter" idx="10"/>
          </p:nvPr>
        </p:nvSpPr>
        <p:spPr/>
        <p:txBody>
          <a:bodyPr/>
          <a:lstStyle/>
          <a:p>
            <a:fld id="{54BE8B25-A91D-A640-A32C-41D5F03152EC}" type="slidenum">
              <a:rPr lang="en-US" smtClean="0"/>
              <a:t>5</a:t>
            </a:fld>
            <a:endParaRPr lang="en-US" dirty="0"/>
          </a:p>
        </p:txBody>
      </p:sp>
    </p:spTree>
    <p:extLst>
      <p:ext uri="{BB962C8B-B14F-4D97-AF65-F5344CB8AC3E}">
        <p14:creationId xmlns:p14="http://schemas.microsoft.com/office/powerpoint/2010/main" val="2652752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5257800"/>
          </a:xfrm>
        </p:spPr>
        <p:txBody>
          <a:bodyPr>
            <a:normAutofit/>
          </a:bodyPr>
          <a:lstStyle/>
          <a:p>
            <a:r>
              <a:rPr lang="en-US" dirty="0"/>
              <a:t>There are three basic investment choices. Stocks come with the most risk but offer the highest potential return. Cash equivalents offer low risk but relatively low returns. Bonds fall in the middle. </a:t>
            </a:r>
          </a:p>
          <a:p>
            <a:endParaRPr lang="en-US" dirty="0"/>
          </a:p>
          <a:p>
            <a:r>
              <a:rPr lang="en-US" dirty="0"/>
              <a:t>Let’s look at the types of investments and how you can make or lose money with each.</a:t>
            </a:r>
          </a:p>
          <a:p>
            <a:endParaRPr lang="en-US" dirty="0"/>
          </a:p>
          <a:p>
            <a:endParaRPr lang="en-US" dirty="0"/>
          </a:p>
          <a:p>
            <a:endParaRPr lang="en-US" dirty="0"/>
          </a:p>
          <a:p>
            <a:endParaRPr lang="en-US" dirty="0"/>
          </a:p>
        </p:txBody>
      </p:sp>
      <p:sp>
        <p:nvSpPr>
          <p:cNvPr id="4" name="Date Placeholder 3"/>
          <p:cNvSpPr>
            <a:spLocks noGrp="1"/>
          </p:cNvSpPr>
          <p:nvPr>
            <p:ph type="dt" idx="10"/>
          </p:nvPr>
        </p:nvSpPr>
        <p:spPr/>
        <p:txBody>
          <a:bodyPr/>
          <a:lstStyle/>
          <a:p>
            <a:pPr>
              <a:defRPr/>
            </a:pPr>
            <a:fld id="{F4EE803D-8C60-4F8B-9456-94B43560CCA2}" type="datetime4">
              <a:rPr lang="en-US" smtClean="0"/>
              <a:t>December 16, 2022</a:t>
            </a:fld>
            <a:endParaRPr lang="en-US" dirty="0"/>
          </a:p>
        </p:txBody>
      </p:sp>
      <p:sp>
        <p:nvSpPr>
          <p:cNvPr id="5" name="Slide Number Placeholder 4"/>
          <p:cNvSpPr>
            <a:spLocks noGrp="1"/>
          </p:cNvSpPr>
          <p:nvPr>
            <p:ph type="sldNum" sz="quarter" idx="11"/>
          </p:nvPr>
        </p:nvSpPr>
        <p:spPr/>
        <p:txBody>
          <a:bodyPr/>
          <a:lstStyle/>
          <a:p>
            <a:pPr>
              <a:defRPr/>
            </a:pPr>
            <a:fld id="{86CA6B5E-4A80-174E-ACF3-3E1260549E77}" type="slidenum">
              <a:rPr lang="en-US" smtClean="0"/>
              <a:pPr>
                <a:defRPr/>
              </a:pPr>
              <a:t>6</a:t>
            </a:fld>
            <a:endParaRPr lang="en-US" dirty="0"/>
          </a:p>
        </p:txBody>
      </p:sp>
    </p:spTree>
    <p:extLst>
      <p:ext uri="{BB962C8B-B14F-4D97-AF65-F5344CB8AC3E}">
        <p14:creationId xmlns:p14="http://schemas.microsoft.com/office/powerpoint/2010/main" val="1778345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5257800"/>
          </a:xfrm>
        </p:spPr>
        <p:txBody>
          <a:bodyPr>
            <a:normAutofit/>
          </a:bodyPr>
          <a:lstStyle/>
          <a:p>
            <a:r>
              <a:rPr lang="en-US" dirty="0"/>
              <a:t>Cash equivalents are investments that allow you to earn interest income and a return on your principal.</a:t>
            </a:r>
          </a:p>
          <a:p>
            <a:endParaRPr lang="en-US" dirty="0"/>
          </a:p>
          <a:p>
            <a:r>
              <a:rPr lang="en-US" sz="1200" b="0" i="0" kern="1200" dirty="0">
                <a:solidFill>
                  <a:schemeClr val="tx1"/>
                </a:solidFill>
                <a:effectLst/>
                <a:latin typeface="+mn-lt"/>
                <a:ea typeface="ＭＳ Ｐゴシック" charset="0"/>
                <a:cs typeface="ＭＳ Ｐゴシック" charset="0"/>
              </a:rPr>
              <a:t>A stable asset fund </a:t>
            </a:r>
            <a:r>
              <a:rPr lang="en-US" dirty="0"/>
              <a:t>is one example. </a:t>
            </a:r>
            <a:r>
              <a:rPr lang="en-US" sz="1200" b="0" i="0" kern="1200" dirty="0">
                <a:solidFill>
                  <a:schemeClr val="tx1"/>
                </a:solidFill>
                <a:effectLst/>
                <a:latin typeface="+mn-lt"/>
                <a:ea typeface="ＭＳ Ｐゴシック" charset="0"/>
                <a:cs typeface="ＭＳ Ｐゴシック" charset="0"/>
              </a:rPr>
              <a:t>It gives you a guaranteed return and an appealing crediting rate.</a:t>
            </a:r>
            <a:endParaRPr lang="en-US" dirty="0"/>
          </a:p>
          <a:p>
            <a:endParaRPr lang="en-US" sz="1200" b="0" i="0" kern="1200" dirty="0">
              <a:solidFill>
                <a:schemeClr val="tx1"/>
              </a:solidFill>
              <a:effectLst/>
              <a:latin typeface="+mn-lt"/>
              <a:ea typeface="ＭＳ Ｐゴシック" charset="0"/>
              <a:cs typeface="ＭＳ Ｐゴシック" charset="0"/>
            </a:endParaRPr>
          </a:p>
          <a:p>
            <a:r>
              <a:rPr lang="en-US" sz="1200" b="0" i="0" kern="1200" dirty="0">
                <a:solidFill>
                  <a:schemeClr val="tx1"/>
                </a:solidFill>
                <a:effectLst/>
                <a:latin typeface="+mn-lt"/>
                <a:ea typeface="ＭＳ Ｐゴシック" charset="0"/>
              </a:rPr>
              <a:t>Other types of cash equivalents </a:t>
            </a:r>
            <a:r>
              <a:rPr lang="en-US" sz="1200" b="0" i="0" kern="1200" dirty="0">
                <a:solidFill>
                  <a:schemeClr val="tx1"/>
                </a:solidFill>
                <a:effectLst/>
                <a:latin typeface="+mn-lt"/>
                <a:ea typeface="ＭＳ Ｐゴシック" charset="0"/>
                <a:cs typeface="ＭＳ Ｐゴシック" charset="0"/>
              </a:rPr>
              <a:t>are money market funds.</a:t>
            </a:r>
          </a:p>
          <a:p>
            <a:endParaRPr lang="en-US" sz="1200" b="0" i="0" kern="1200" dirty="0">
              <a:solidFill>
                <a:schemeClr val="tx1"/>
              </a:solidFill>
              <a:effectLst/>
              <a:latin typeface="+mn-lt"/>
              <a:ea typeface="ＭＳ Ｐゴシック" charset="0"/>
            </a:endParaRPr>
          </a:p>
          <a:p>
            <a:r>
              <a:rPr lang="en-US" sz="1200" b="0" i="0" kern="1200" dirty="0">
                <a:solidFill>
                  <a:schemeClr val="tx1"/>
                </a:solidFill>
                <a:effectLst/>
                <a:latin typeface="+mn-lt"/>
                <a:ea typeface="ＭＳ Ｐゴシック" charset="0"/>
              </a:rPr>
              <a:t>There is low risk of losing money with cash equivalents.</a:t>
            </a:r>
          </a:p>
        </p:txBody>
      </p:sp>
      <p:sp>
        <p:nvSpPr>
          <p:cNvPr id="4" name="Date Placeholder 3"/>
          <p:cNvSpPr>
            <a:spLocks noGrp="1"/>
          </p:cNvSpPr>
          <p:nvPr>
            <p:ph type="dt" idx="10"/>
          </p:nvPr>
        </p:nvSpPr>
        <p:spPr/>
        <p:txBody>
          <a:bodyPr/>
          <a:lstStyle/>
          <a:p>
            <a:pPr>
              <a:defRPr/>
            </a:pPr>
            <a:fld id="{F4EE803D-8C60-4F8B-9456-94B43560CCA2}" type="datetime4">
              <a:rPr lang="en-US" smtClean="0"/>
              <a:t>December 16, 2022</a:t>
            </a:fld>
            <a:endParaRPr lang="en-US" dirty="0"/>
          </a:p>
        </p:txBody>
      </p:sp>
      <p:sp>
        <p:nvSpPr>
          <p:cNvPr id="5" name="Slide Number Placeholder 4"/>
          <p:cNvSpPr>
            <a:spLocks noGrp="1"/>
          </p:cNvSpPr>
          <p:nvPr>
            <p:ph type="sldNum" sz="quarter" idx="11"/>
          </p:nvPr>
        </p:nvSpPr>
        <p:spPr/>
        <p:txBody>
          <a:bodyPr/>
          <a:lstStyle/>
          <a:p>
            <a:pPr>
              <a:defRPr/>
            </a:pPr>
            <a:fld id="{86CA6B5E-4A80-174E-ACF3-3E1260549E77}" type="slidenum">
              <a:rPr lang="en-US" smtClean="0"/>
              <a:pPr>
                <a:defRPr/>
              </a:pPr>
              <a:t>7</a:t>
            </a:fld>
            <a:endParaRPr lang="en-US" dirty="0"/>
          </a:p>
        </p:txBody>
      </p:sp>
    </p:spTree>
    <p:extLst>
      <p:ext uri="{BB962C8B-B14F-4D97-AF65-F5344CB8AC3E}">
        <p14:creationId xmlns:p14="http://schemas.microsoft.com/office/powerpoint/2010/main" val="1275889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5257800"/>
          </a:xfrm>
        </p:spPr>
        <p:txBody>
          <a:bodyPr>
            <a:normAutofit/>
          </a:bodyPr>
          <a:lstStyle/>
          <a:p>
            <a:r>
              <a:rPr lang="en-US" dirty="0"/>
              <a:t>Bonds are in the middle of the risk spectrum. </a:t>
            </a:r>
          </a:p>
          <a:p>
            <a:endParaRPr lang="en-US" dirty="0"/>
          </a:p>
          <a:p>
            <a:r>
              <a:rPr lang="en-US" dirty="0"/>
              <a:t>Companies, the U.S. government and other government agencies sell bonds to raise money. When you buy a bond, you’re lending money to the issuer for a set period of time. </a:t>
            </a:r>
          </a:p>
          <a:p>
            <a:endParaRPr lang="en-US" dirty="0"/>
          </a:p>
          <a:p>
            <a:r>
              <a:rPr lang="en-US" dirty="0"/>
              <a:t>Bond issuers pay interest to investors, which is how you earn money on your investment. You can also make money if you sell a bond before its maturity date for more than you paid for it.  </a:t>
            </a:r>
          </a:p>
          <a:p>
            <a:endParaRPr lang="en-US" dirty="0"/>
          </a:p>
          <a:p>
            <a:r>
              <a:rPr lang="en-US" dirty="0"/>
              <a:t>You can lose money on bonds if you sell them for less than what you paid. It’s possible to lose money in a bond if the issuer has severe financial problems and can’t repay the debt.</a:t>
            </a:r>
          </a:p>
        </p:txBody>
      </p:sp>
      <p:sp>
        <p:nvSpPr>
          <p:cNvPr id="4" name="Date Placeholder 3"/>
          <p:cNvSpPr>
            <a:spLocks noGrp="1"/>
          </p:cNvSpPr>
          <p:nvPr>
            <p:ph type="dt" idx="10"/>
          </p:nvPr>
        </p:nvSpPr>
        <p:spPr/>
        <p:txBody>
          <a:bodyPr/>
          <a:lstStyle/>
          <a:p>
            <a:pPr>
              <a:defRPr/>
            </a:pPr>
            <a:fld id="{F4EE803D-8C60-4F8B-9456-94B43560CCA2}" type="datetime4">
              <a:rPr lang="en-US" smtClean="0"/>
              <a:t>December 16, 2022</a:t>
            </a:fld>
            <a:endParaRPr lang="en-US" dirty="0"/>
          </a:p>
        </p:txBody>
      </p:sp>
      <p:sp>
        <p:nvSpPr>
          <p:cNvPr id="5" name="Slide Number Placeholder 4"/>
          <p:cNvSpPr>
            <a:spLocks noGrp="1"/>
          </p:cNvSpPr>
          <p:nvPr>
            <p:ph type="sldNum" sz="quarter" idx="11"/>
          </p:nvPr>
        </p:nvSpPr>
        <p:spPr/>
        <p:txBody>
          <a:bodyPr/>
          <a:lstStyle/>
          <a:p>
            <a:pPr>
              <a:defRPr/>
            </a:pPr>
            <a:fld id="{86CA6B5E-4A80-174E-ACF3-3E1260549E77}" type="slidenum">
              <a:rPr lang="en-US" smtClean="0"/>
              <a:pPr>
                <a:defRPr/>
              </a:pPr>
              <a:t>8</a:t>
            </a:fld>
            <a:endParaRPr lang="en-US" dirty="0"/>
          </a:p>
        </p:txBody>
      </p:sp>
    </p:spTree>
    <p:extLst>
      <p:ext uri="{BB962C8B-B14F-4D97-AF65-F5344CB8AC3E}">
        <p14:creationId xmlns:p14="http://schemas.microsoft.com/office/powerpoint/2010/main" val="669863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5257800"/>
          </a:xfrm>
        </p:spPr>
        <p:txBody>
          <a:bodyPr>
            <a:normAutofit/>
          </a:bodyPr>
          <a:lstStyle/>
          <a:p>
            <a:r>
              <a:rPr lang="en-US" dirty="0"/>
              <a:t>Stocks have the highest risk but also the highest potential for making money. Companies sell stock to investors to raise money. When you buy shares of a stock in a company, you become one of the owners. </a:t>
            </a:r>
          </a:p>
          <a:p>
            <a:endParaRPr lang="en-US" dirty="0"/>
          </a:p>
          <a:p>
            <a:r>
              <a:rPr lang="en-US" dirty="0"/>
              <a:t>You can make money on stocks by selling shares for more than you paid. Some companies also pay stockholders regular dividends. </a:t>
            </a:r>
          </a:p>
          <a:p>
            <a:endParaRPr lang="en-US" dirty="0"/>
          </a:p>
          <a:p>
            <a:r>
              <a:rPr lang="en-US" dirty="0"/>
              <a:t>You can lose money on stocks if you sell shares at a lower price than you paid. You can also lose money if the company issuing the stock goes bankrupt or decreases in value. </a:t>
            </a:r>
          </a:p>
        </p:txBody>
      </p:sp>
      <p:sp>
        <p:nvSpPr>
          <p:cNvPr id="4" name="Date Placeholder 3"/>
          <p:cNvSpPr>
            <a:spLocks noGrp="1"/>
          </p:cNvSpPr>
          <p:nvPr>
            <p:ph type="dt" idx="10"/>
          </p:nvPr>
        </p:nvSpPr>
        <p:spPr/>
        <p:txBody>
          <a:bodyPr/>
          <a:lstStyle/>
          <a:p>
            <a:pPr>
              <a:defRPr/>
            </a:pPr>
            <a:fld id="{F4EE803D-8C60-4F8B-9456-94B43560CCA2}" type="datetime4">
              <a:rPr lang="en-US" smtClean="0"/>
              <a:t>December 16, 2022</a:t>
            </a:fld>
            <a:endParaRPr lang="en-US" dirty="0"/>
          </a:p>
        </p:txBody>
      </p:sp>
      <p:sp>
        <p:nvSpPr>
          <p:cNvPr id="5" name="Slide Number Placeholder 4"/>
          <p:cNvSpPr>
            <a:spLocks noGrp="1"/>
          </p:cNvSpPr>
          <p:nvPr>
            <p:ph type="sldNum" sz="quarter" idx="11"/>
          </p:nvPr>
        </p:nvSpPr>
        <p:spPr/>
        <p:txBody>
          <a:bodyPr/>
          <a:lstStyle/>
          <a:p>
            <a:pPr>
              <a:defRPr/>
            </a:pPr>
            <a:fld id="{86CA6B5E-4A80-174E-ACF3-3E1260549E77}" type="slidenum">
              <a:rPr lang="en-US" smtClean="0"/>
              <a:pPr>
                <a:defRPr/>
              </a:pPr>
              <a:t>9</a:t>
            </a:fld>
            <a:endParaRPr lang="en-US" dirty="0"/>
          </a:p>
        </p:txBody>
      </p:sp>
    </p:spTree>
    <p:extLst>
      <p:ext uri="{BB962C8B-B14F-4D97-AF65-F5344CB8AC3E}">
        <p14:creationId xmlns:p14="http://schemas.microsoft.com/office/powerpoint/2010/main" val="235442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 Full Image">
    <p:spTree>
      <p:nvGrpSpPr>
        <p:cNvPr id="1" name=""/>
        <p:cNvGrpSpPr/>
        <p:nvPr/>
      </p:nvGrpSpPr>
      <p:grpSpPr>
        <a:xfrm>
          <a:off x="0" y="0"/>
          <a:ext cx="0" cy="0"/>
          <a:chOff x="0" y="0"/>
          <a:chExt cx="0" cy="0"/>
        </a:xfrm>
      </p:grpSpPr>
      <p:sp>
        <p:nvSpPr>
          <p:cNvPr id="10" name="Picture Placeholder 27"/>
          <p:cNvSpPr>
            <a:spLocks noGrp="1"/>
          </p:cNvSpPr>
          <p:nvPr>
            <p:ph type="pic" sz="quarter" idx="14"/>
          </p:nvPr>
        </p:nvSpPr>
        <p:spPr>
          <a:xfrm>
            <a:off x="0" y="0"/>
            <a:ext cx="9144000" cy="6858000"/>
          </a:xfrm>
          <a:prstGeom prst="rect">
            <a:avLst/>
          </a:prstGeom>
          <a:solidFill>
            <a:schemeClr val="bg1">
              <a:lumMod val="95000"/>
            </a:schemeClr>
          </a:solidFill>
        </p:spPr>
        <p:txBody>
          <a:bodyPr vert="horz"/>
          <a:lstStyle>
            <a:lvl1pPr>
              <a:defRPr sz="2800"/>
            </a:lvl1pPr>
          </a:lstStyle>
          <a:p>
            <a:pPr lvl="0"/>
            <a:r>
              <a:rPr lang="en-US" noProof="0" dirty="0"/>
              <a:t>Click icon to add picture</a:t>
            </a:r>
          </a:p>
        </p:txBody>
      </p:sp>
      <p:sp>
        <p:nvSpPr>
          <p:cNvPr id="2" name="Title 1"/>
          <p:cNvSpPr>
            <a:spLocks noGrp="1"/>
          </p:cNvSpPr>
          <p:nvPr>
            <p:ph type="ctrTitle"/>
          </p:nvPr>
        </p:nvSpPr>
        <p:spPr>
          <a:xfrm>
            <a:off x="457200" y="5276850"/>
            <a:ext cx="6553200" cy="533400"/>
          </a:xfrm>
          <a:prstGeom prst="rect">
            <a:avLst/>
          </a:prstGeom>
        </p:spPr>
        <p:txBody>
          <a:bodyPr anchor="b">
            <a:noAutofit/>
          </a:bodyPr>
          <a:lstStyle>
            <a:lvl1pPr algn="l">
              <a:lnSpc>
                <a:spcPct val="95000"/>
              </a:lnSpc>
              <a:defRPr sz="3000" b="0" i="0">
                <a:solidFill>
                  <a:schemeClr val="bg1"/>
                </a:solidFill>
                <a:latin typeface="Arial"/>
                <a:cs typeface="Arial"/>
              </a:defRPr>
            </a:lvl1pPr>
          </a:lstStyle>
          <a:p>
            <a:r>
              <a:rPr lang="en-US"/>
              <a:t>Click to edit Master title style</a:t>
            </a:r>
            <a:endParaRPr lang="en-US" dirty="0"/>
          </a:p>
        </p:txBody>
      </p:sp>
      <p:sp>
        <p:nvSpPr>
          <p:cNvPr id="9" name="Text Placeholder 8"/>
          <p:cNvSpPr>
            <a:spLocks noGrp="1"/>
          </p:cNvSpPr>
          <p:nvPr>
            <p:ph type="body" sz="quarter" idx="15"/>
          </p:nvPr>
        </p:nvSpPr>
        <p:spPr>
          <a:xfrm>
            <a:off x="457200" y="5829300"/>
            <a:ext cx="6553200" cy="381000"/>
          </a:xfrm>
          <a:prstGeom prst="rect">
            <a:avLst/>
          </a:prstGeom>
        </p:spPr>
        <p:txBody>
          <a:bodyPr vert="horz" anchor="b"/>
          <a:lstStyle>
            <a:lvl1pPr>
              <a:buNone/>
              <a:defRPr sz="1600" baseline="0">
                <a:solidFill>
                  <a:schemeClr val="bg1"/>
                </a:solidFill>
                <a:latin typeface="Arial"/>
                <a:cs typeface="Arial"/>
              </a:defRPr>
            </a:lvl1pPr>
          </a:lstStyle>
          <a:p>
            <a:pPr lvl="0"/>
            <a:r>
              <a:rPr lang="en-US"/>
              <a:t>Click to edit Master text styles</a:t>
            </a:r>
          </a:p>
        </p:txBody>
      </p:sp>
      <p:sp>
        <p:nvSpPr>
          <p:cNvPr id="5" name="Date Placeholder 3"/>
          <p:cNvSpPr>
            <a:spLocks noGrp="1"/>
          </p:cNvSpPr>
          <p:nvPr>
            <p:ph type="dt" sz="half" idx="16"/>
          </p:nvPr>
        </p:nvSpPr>
        <p:spPr>
          <a:xfrm>
            <a:off x="456883" y="6210300"/>
            <a:ext cx="1524000" cy="365125"/>
          </a:xfrm>
          <a:prstGeom prst="rect">
            <a:avLst/>
          </a:prstGeom>
        </p:spPr>
        <p:txBody>
          <a:bodyPr vert="horz" lIns="91440" tIns="45720" rIns="91440" bIns="45720" rtlCol="0" anchor="b"/>
          <a:lstStyle>
            <a:lvl1pPr algn="l" fontAlgn="auto">
              <a:spcBef>
                <a:spcPts val="0"/>
              </a:spcBef>
              <a:spcAft>
                <a:spcPts val="0"/>
              </a:spcAft>
              <a:defRPr sz="1100" smtClean="0">
                <a:solidFill>
                  <a:schemeClr val="bg1"/>
                </a:solidFill>
                <a:latin typeface="Arial"/>
                <a:ea typeface="+mn-ea"/>
                <a:cs typeface="Arial"/>
              </a:defRPr>
            </a:lvl1pPr>
          </a:lstStyle>
          <a:p>
            <a:pPr>
              <a:defRPr/>
            </a:pPr>
            <a:fld id="{DD0BACE0-EEE2-4F87-99C4-4D01E17E4326}" type="datetime4">
              <a:rPr lang="en-US" smtClean="0"/>
              <a:t>December 16, 2022</a:t>
            </a:fld>
            <a:endParaRPr lang="en-US" dirty="0"/>
          </a:p>
        </p:txBody>
      </p:sp>
    </p:spTree>
    <p:extLst>
      <p:ext uri="{BB962C8B-B14F-4D97-AF65-F5344CB8AC3E}">
        <p14:creationId xmlns:p14="http://schemas.microsoft.com/office/powerpoint/2010/main" val="1866160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all Out - Blu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 name="Title 1"/>
          <p:cNvSpPr>
            <a:spLocks noGrp="1"/>
          </p:cNvSpPr>
          <p:nvPr>
            <p:ph type="ctrTitle"/>
          </p:nvPr>
        </p:nvSpPr>
        <p:spPr>
          <a:xfrm>
            <a:off x="457200" y="2870200"/>
            <a:ext cx="8153400" cy="533400"/>
          </a:xfrm>
          <a:prstGeom prst="rect">
            <a:avLst/>
          </a:prstGeom>
        </p:spPr>
        <p:txBody>
          <a:bodyPr anchor="ctr" anchorCtr="0">
            <a:noAutofit/>
          </a:bodyPr>
          <a:lstStyle>
            <a:lvl1pPr algn="l">
              <a:defRPr sz="3000" b="0" i="0">
                <a:solidFill>
                  <a:schemeClr val="bg1"/>
                </a:solidFill>
                <a:latin typeface="Arial"/>
                <a:cs typeface="Arial"/>
              </a:defRPr>
            </a:lvl1pPr>
          </a:lstStyle>
          <a:p>
            <a:r>
              <a:rPr lang="en-US"/>
              <a:t>Click to edit Master title style</a:t>
            </a:r>
            <a:endParaRPr lang="en-US" dirty="0"/>
          </a:p>
        </p:txBody>
      </p:sp>
      <p:sp>
        <p:nvSpPr>
          <p:cNvPr id="6" name="Slide Number Placeholder 5"/>
          <p:cNvSpPr>
            <a:spLocks noGrp="1"/>
          </p:cNvSpPr>
          <p:nvPr>
            <p:ph type="sldNum" sz="quarter" idx="15"/>
          </p:nvPr>
        </p:nvSpPr>
        <p:spPr>
          <a:xfrm>
            <a:off x="152400" y="6373368"/>
            <a:ext cx="457200" cy="342901"/>
          </a:xfrm>
          <a:prstGeom prst="rect">
            <a:avLst/>
          </a:prstGeom>
        </p:spPr>
        <p:txBody>
          <a:bodyPr anchor="b"/>
          <a:lstStyle>
            <a:lvl1pPr algn="l" fontAlgn="auto">
              <a:spcBef>
                <a:spcPts val="0"/>
              </a:spcBef>
              <a:spcAft>
                <a:spcPts val="0"/>
              </a:spcAft>
              <a:defRPr sz="1100" smtClean="0">
                <a:solidFill>
                  <a:schemeClr val="bg1"/>
                </a:solidFill>
                <a:latin typeface="Arial" pitchFamily="34" charset="0"/>
                <a:ea typeface="+mn-ea"/>
                <a:cs typeface="Arial" pitchFamily="34" charset="0"/>
              </a:defRPr>
            </a:lvl1pPr>
          </a:lstStyle>
          <a:p>
            <a:pPr>
              <a:defRPr/>
            </a:pPr>
            <a:fld id="{FA1FE219-1DED-1748-980C-283AAD9EF276}" type="slidenum">
              <a:rPr lang="en-US" smtClean="0"/>
              <a:pPr>
                <a:defRPr/>
              </a:pPr>
              <a:t>‹#›</a:t>
            </a:fld>
            <a:endParaRPr lang="en-US" dirty="0"/>
          </a:p>
        </p:txBody>
      </p:sp>
      <p:sp>
        <p:nvSpPr>
          <p:cNvPr id="10" name="Footer Placeholder 4"/>
          <p:cNvSpPr>
            <a:spLocks noGrp="1"/>
          </p:cNvSpPr>
          <p:nvPr>
            <p:ph type="ftr" sz="quarter" idx="16"/>
          </p:nvPr>
        </p:nvSpPr>
        <p:spPr>
          <a:xfrm>
            <a:off x="2286000" y="6373368"/>
            <a:ext cx="2895600" cy="342900"/>
          </a:xfrm>
          <a:prstGeom prst="rect">
            <a:avLst/>
          </a:prstGeom>
        </p:spPr>
        <p:txBody>
          <a:bodyPr anchor="b"/>
          <a:lstStyle>
            <a:lvl1pPr algn="ctr" fontAlgn="auto">
              <a:spcBef>
                <a:spcPts val="0"/>
              </a:spcBef>
              <a:spcAft>
                <a:spcPts val="0"/>
              </a:spcAft>
              <a:defRPr sz="1100" dirty="0">
                <a:solidFill>
                  <a:schemeClr val="bg1"/>
                </a:solidFill>
                <a:latin typeface="Arial" pitchFamily="34" charset="0"/>
                <a:ea typeface="+mn-ea"/>
                <a:cs typeface="Arial" pitchFamily="34" charset="0"/>
              </a:defRPr>
            </a:lvl1pPr>
          </a:lstStyle>
          <a:p>
            <a:pPr>
              <a:defRPr/>
            </a:pPr>
            <a:r>
              <a:rPr lang="da-DK"/>
              <a:t>Company Confidential</a:t>
            </a:r>
            <a:endParaRPr lang="en-US" dirty="0"/>
          </a:p>
        </p:txBody>
      </p:sp>
      <p:sp>
        <p:nvSpPr>
          <p:cNvPr id="11" name="Date Placeholder 3"/>
          <p:cNvSpPr>
            <a:spLocks noGrp="1"/>
          </p:cNvSpPr>
          <p:nvPr>
            <p:ph type="dt" sz="half" idx="17"/>
          </p:nvPr>
        </p:nvSpPr>
        <p:spPr>
          <a:xfrm>
            <a:off x="762000" y="6373368"/>
            <a:ext cx="1524000" cy="342901"/>
          </a:xfrm>
          <a:prstGeom prst="rect">
            <a:avLst/>
          </a:prstGeom>
        </p:spPr>
        <p:txBody>
          <a:bodyPr vert="horz" lIns="91440" tIns="45720" rIns="91440" bIns="45720" rtlCol="0" anchor="b"/>
          <a:lstStyle>
            <a:lvl1pPr algn="l" fontAlgn="auto">
              <a:spcBef>
                <a:spcPts val="0"/>
              </a:spcBef>
              <a:spcAft>
                <a:spcPts val="0"/>
              </a:spcAft>
              <a:defRPr sz="1100" smtClean="0">
                <a:solidFill>
                  <a:schemeClr val="bg1"/>
                </a:solidFill>
                <a:latin typeface="Arial"/>
                <a:ea typeface="+mn-ea"/>
                <a:cs typeface="Arial"/>
              </a:defRPr>
            </a:lvl1pPr>
          </a:lstStyle>
          <a:p>
            <a:pPr>
              <a:defRPr/>
            </a:pPr>
            <a:fld id="{95574A02-31F7-4274-AD84-030CB69F1D0B}" type="datetime4">
              <a:rPr lang="en-US" smtClean="0"/>
              <a:t>December 16, 2022</a:t>
            </a:fld>
            <a:endParaRPr lang="en-US" dirty="0"/>
          </a:p>
        </p:txBody>
      </p:sp>
    </p:spTree>
    <p:extLst>
      <p:ext uri="{BB962C8B-B14F-4D97-AF65-F5344CB8AC3E}">
        <p14:creationId xmlns:p14="http://schemas.microsoft.com/office/powerpoint/2010/main" val="2804135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all Out - Gree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95300" y="2895600"/>
            <a:ext cx="8153400" cy="533400"/>
          </a:xfrm>
          <a:prstGeom prst="rect">
            <a:avLst/>
          </a:prstGeom>
        </p:spPr>
        <p:txBody>
          <a:bodyPr anchor="ctr" anchorCtr="0">
            <a:noAutofit/>
          </a:bodyPr>
          <a:lstStyle>
            <a:lvl1pPr algn="l">
              <a:defRPr sz="3000" b="0" i="0">
                <a:solidFill>
                  <a:schemeClr val="bg1"/>
                </a:solidFill>
                <a:latin typeface="Arial"/>
                <a:cs typeface="Arial"/>
              </a:defRPr>
            </a:lvl1pPr>
          </a:lstStyle>
          <a:p>
            <a:r>
              <a:rPr lang="en-US"/>
              <a:t>Click to edit Master title style</a:t>
            </a:r>
            <a:endParaRPr lang="en-US" dirty="0"/>
          </a:p>
        </p:txBody>
      </p:sp>
      <p:sp>
        <p:nvSpPr>
          <p:cNvPr id="8" name="Slide Number Placeholder 5"/>
          <p:cNvSpPr>
            <a:spLocks noGrp="1"/>
          </p:cNvSpPr>
          <p:nvPr>
            <p:ph type="sldNum" sz="quarter" idx="10"/>
          </p:nvPr>
        </p:nvSpPr>
        <p:spPr>
          <a:xfrm>
            <a:off x="155448" y="6373368"/>
            <a:ext cx="457200" cy="365125"/>
          </a:xfrm>
          <a:prstGeom prst="rect">
            <a:avLst/>
          </a:prstGeom>
        </p:spPr>
        <p:txBody>
          <a:bodyPr anchor="b"/>
          <a:lstStyle>
            <a:lvl1pPr algn="l" fontAlgn="auto">
              <a:spcBef>
                <a:spcPts val="0"/>
              </a:spcBef>
              <a:spcAft>
                <a:spcPts val="0"/>
              </a:spcAft>
              <a:defRPr sz="1100" smtClean="0">
                <a:solidFill>
                  <a:schemeClr val="bg1"/>
                </a:solidFill>
                <a:latin typeface="Arial" pitchFamily="34" charset="0"/>
                <a:ea typeface="+mn-ea"/>
                <a:cs typeface="Arial" pitchFamily="34" charset="0"/>
              </a:defRPr>
            </a:lvl1pPr>
          </a:lstStyle>
          <a:p>
            <a:pPr>
              <a:defRPr/>
            </a:pPr>
            <a:fld id="{4A2B1605-E7CE-D54B-BE9E-F1AFECCD8D21}" type="slidenum">
              <a:rPr lang="en-US"/>
              <a:pPr>
                <a:defRPr/>
              </a:pPr>
              <a:t>‹#›</a:t>
            </a:fld>
            <a:endParaRPr lang="en-US" dirty="0"/>
          </a:p>
        </p:txBody>
      </p:sp>
      <p:sp>
        <p:nvSpPr>
          <p:cNvPr id="9" name="Footer Placeholder 4"/>
          <p:cNvSpPr>
            <a:spLocks noGrp="1"/>
          </p:cNvSpPr>
          <p:nvPr>
            <p:ph type="ftr" sz="quarter" idx="11"/>
          </p:nvPr>
        </p:nvSpPr>
        <p:spPr>
          <a:xfrm>
            <a:off x="2286000" y="6373368"/>
            <a:ext cx="2895600" cy="342900"/>
          </a:xfrm>
          <a:prstGeom prst="rect">
            <a:avLst/>
          </a:prstGeom>
        </p:spPr>
        <p:txBody>
          <a:bodyPr anchor="b"/>
          <a:lstStyle>
            <a:lvl1pPr algn="ctr" fontAlgn="auto">
              <a:spcBef>
                <a:spcPts val="0"/>
              </a:spcBef>
              <a:spcAft>
                <a:spcPts val="0"/>
              </a:spcAft>
              <a:defRPr sz="1100" dirty="0">
                <a:solidFill>
                  <a:schemeClr val="bg1"/>
                </a:solidFill>
                <a:latin typeface="Arial" pitchFamily="34" charset="0"/>
                <a:ea typeface="+mn-ea"/>
                <a:cs typeface="Arial" pitchFamily="34" charset="0"/>
              </a:defRPr>
            </a:lvl1pPr>
          </a:lstStyle>
          <a:p>
            <a:pPr>
              <a:defRPr/>
            </a:pPr>
            <a:r>
              <a:rPr lang="da-DK"/>
              <a:t>Company Confidential</a:t>
            </a:r>
            <a:endParaRPr lang="en-US" dirty="0"/>
          </a:p>
        </p:txBody>
      </p:sp>
      <p:sp>
        <p:nvSpPr>
          <p:cNvPr id="10" name="Date Placeholder 3"/>
          <p:cNvSpPr>
            <a:spLocks noGrp="1"/>
          </p:cNvSpPr>
          <p:nvPr>
            <p:ph type="dt" sz="half" idx="12"/>
          </p:nvPr>
        </p:nvSpPr>
        <p:spPr>
          <a:xfrm>
            <a:off x="758952" y="6373368"/>
            <a:ext cx="1524000" cy="365125"/>
          </a:xfrm>
          <a:prstGeom prst="rect">
            <a:avLst/>
          </a:prstGeom>
        </p:spPr>
        <p:txBody>
          <a:bodyPr vert="horz" lIns="91440" tIns="45720" rIns="91440" bIns="45720" rtlCol="0" anchor="b"/>
          <a:lstStyle>
            <a:lvl1pPr algn="l" fontAlgn="auto">
              <a:spcBef>
                <a:spcPts val="0"/>
              </a:spcBef>
              <a:spcAft>
                <a:spcPts val="0"/>
              </a:spcAft>
              <a:defRPr sz="1100" smtClean="0">
                <a:solidFill>
                  <a:schemeClr val="bg1"/>
                </a:solidFill>
                <a:latin typeface="Arial"/>
                <a:ea typeface="+mn-ea"/>
                <a:cs typeface="Arial"/>
              </a:defRPr>
            </a:lvl1pPr>
          </a:lstStyle>
          <a:p>
            <a:pPr>
              <a:defRPr/>
            </a:pPr>
            <a:fld id="{CB607DC9-42F1-4682-B46C-6E8D3B7864E1}" type="datetime4">
              <a:rPr lang="en-US" smtClean="0"/>
              <a:t>December 16, 2022</a:t>
            </a:fld>
            <a:endParaRPr lang="en-US" dirty="0"/>
          </a:p>
        </p:txBody>
      </p:sp>
    </p:spTree>
    <p:extLst>
      <p:ext uri="{BB962C8B-B14F-4D97-AF65-F5344CB8AC3E}">
        <p14:creationId xmlns:p14="http://schemas.microsoft.com/office/powerpoint/2010/main" val="19590008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ll Out - Cya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95300" y="2895600"/>
            <a:ext cx="8153400" cy="533400"/>
          </a:xfrm>
          <a:prstGeom prst="rect">
            <a:avLst/>
          </a:prstGeom>
        </p:spPr>
        <p:txBody>
          <a:bodyPr anchor="ctr" anchorCtr="0">
            <a:noAutofit/>
          </a:bodyPr>
          <a:lstStyle>
            <a:lvl1pPr algn="l">
              <a:defRPr sz="3000" b="0" i="0">
                <a:solidFill>
                  <a:schemeClr val="bg1"/>
                </a:solidFill>
                <a:latin typeface="Arial"/>
                <a:cs typeface="Arial"/>
              </a:defRPr>
            </a:lvl1pPr>
          </a:lstStyle>
          <a:p>
            <a:r>
              <a:rPr lang="en-US"/>
              <a:t>Click to edit Master title style</a:t>
            </a:r>
            <a:endParaRPr lang="en-US" dirty="0"/>
          </a:p>
        </p:txBody>
      </p:sp>
      <p:sp>
        <p:nvSpPr>
          <p:cNvPr id="8" name="Slide Number Placeholder 5"/>
          <p:cNvSpPr>
            <a:spLocks noGrp="1"/>
          </p:cNvSpPr>
          <p:nvPr>
            <p:ph type="sldNum" sz="quarter" idx="10"/>
          </p:nvPr>
        </p:nvSpPr>
        <p:spPr>
          <a:xfrm>
            <a:off x="155448" y="6373368"/>
            <a:ext cx="457200" cy="365125"/>
          </a:xfrm>
          <a:prstGeom prst="rect">
            <a:avLst/>
          </a:prstGeom>
        </p:spPr>
        <p:txBody>
          <a:bodyPr anchor="b"/>
          <a:lstStyle>
            <a:lvl1pPr algn="l" fontAlgn="auto">
              <a:spcBef>
                <a:spcPts val="0"/>
              </a:spcBef>
              <a:spcAft>
                <a:spcPts val="0"/>
              </a:spcAft>
              <a:defRPr sz="1100" smtClean="0">
                <a:solidFill>
                  <a:schemeClr val="bg1"/>
                </a:solidFill>
                <a:latin typeface="Arial" pitchFamily="34" charset="0"/>
                <a:ea typeface="+mn-ea"/>
                <a:cs typeface="Arial" pitchFamily="34" charset="0"/>
              </a:defRPr>
            </a:lvl1pPr>
          </a:lstStyle>
          <a:p>
            <a:pPr>
              <a:defRPr/>
            </a:pPr>
            <a:fld id="{4A2B1605-E7CE-D54B-BE9E-F1AFECCD8D21}" type="slidenum">
              <a:rPr lang="en-US"/>
              <a:pPr>
                <a:defRPr/>
              </a:pPr>
              <a:t>‹#›</a:t>
            </a:fld>
            <a:endParaRPr lang="en-US" dirty="0"/>
          </a:p>
        </p:txBody>
      </p:sp>
      <p:sp>
        <p:nvSpPr>
          <p:cNvPr id="9" name="Footer Placeholder 4"/>
          <p:cNvSpPr>
            <a:spLocks noGrp="1"/>
          </p:cNvSpPr>
          <p:nvPr>
            <p:ph type="ftr" sz="quarter" idx="11"/>
          </p:nvPr>
        </p:nvSpPr>
        <p:spPr>
          <a:xfrm>
            <a:off x="2286000" y="6373368"/>
            <a:ext cx="2895600" cy="342900"/>
          </a:xfrm>
          <a:prstGeom prst="rect">
            <a:avLst/>
          </a:prstGeom>
        </p:spPr>
        <p:txBody>
          <a:bodyPr anchor="b"/>
          <a:lstStyle>
            <a:lvl1pPr algn="ctr" fontAlgn="auto">
              <a:spcBef>
                <a:spcPts val="0"/>
              </a:spcBef>
              <a:spcAft>
                <a:spcPts val="0"/>
              </a:spcAft>
              <a:defRPr sz="1100" dirty="0">
                <a:solidFill>
                  <a:schemeClr val="bg1"/>
                </a:solidFill>
                <a:latin typeface="Arial" pitchFamily="34" charset="0"/>
                <a:ea typeface="+mn-ea"/>
                <a:cs typeface="Arial" pitchFamily="34" charset="0"/>
              </a:defRPr>
            </a:lvl1pPr>
          </a:lstStyle>
          <a:p>
            <a:pPr>
              <a:defRPr/>
            </a:pPr>
            <a:r>
              <a:rPr lang="da-DK"/>
              <a:t>Company Confidential</a:t>
            </a:r>
            <a:endParaRPr lang="en-US" dirty="0"/>
          </a:p>
        </p:txBody>
      </p:sp>
      <p:sp>
        <p:nvSpPr>
          <p:cNvPr id="10" name="Date Placeholder 3"/>
          <p:cNvSpPr>
            <a:spLocks noGrp="1"/>
          </p:cNvSpPr>
          <p:nvPr>
            <p:ph type="dt" sz="half" idx="12"/>
          </p:nvPr>
        </p:nvSpPr>
        <p:spPr>
          <a:xfrm>
            <a:off x="758952" y="6373368"/>
            <a:ext cx="1524000" cy="365125"/>
          </a:xfrm>
          <a:prstGeom prst="rect">
            <a:avLst/>
          </a:prstGeom>
        </p:spPr>
        <p:txBody>
          <a:bodyPr vert="horz" lIns="91440" tIns="45720" rIns="91440" bIns="45720" rtlCol="0" anchor="b"/>
          <a:lstStyle>
            <a:lvl1pPr algn="l" fontAlgn="auto">
              <a:spcBef>
                <a:spcPts val="0"/>
              </a:spcBef>
              <a:spcAft>
                <a:spcPts val="0"/>
              </a:spcAft>
              <a:defRPr sz="1100" smtClean="0">
                <a:solidFill>
                  <a:schemeClr val="bg1"/>
                </a:solidFill>
                <a:latin typeface="Arial"/>
                <a:ea typeface="+mn-ea"/>
                <a:cs typeface="Arial"/>
              </a:defRPr>
            </a:lvl1pPr>
          </a:lstStyle>
          <a:p>
            <a:pPr>
              <a:defRPr/>
            </a:pPr>
            <a:fld id="{729D590C-6DC9-4CFB-B0FB-7C16C7AECE5B}" type="datetime4">
              <a:rPr lang="en-US" smtClean="0"/>
              <a:t>December 16, 2022</a:t>
            </a:fld>
            <a:endParaRPr lang="en-US" dirty="0"/>
          </a:p>
        </p:txBody>
      </p:sp>
    </p:spTree>
    <p:extLst>
      <p:ext uri="{BB962C8B-B14F-4D97-AF65-F5344CB8AC3E}">
        <p14:creationId xmlns:p14="http://schemas.microsoft.com/office/powerpoint/2010/main" val="2514820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Dvdr - Yellow">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95300" y="2895600"/>
            <a:ext cx="8153400" cy="533400"/>
          </a:xfrm>
          <a:prstGeom prst="rect">
            <a:avLst/>
          </a:prstGeom>
        </p:spPr>
        <p:txBody>
          <a:bodyPr anchor="ctr" anchorCtr="0">
            <a:noAutofit/>
          </a:bodyPr>
          <a:lstStyle>
            <a:lvl1pPr algn="l">
              <a:defRPr sz="3000" b="0" i="0">
                <a:solidFill>
                  <a:schemeClr val="bg1"/>
                </a:solidFill>
                <a:latin typeface="Arial"/>
                <a:cs typeface="Arial"/>
              </a:defRPr>
            </a:lvl1pPr>
          </a:lstStyle>
          <a:p>
            <a:r>
              <a:rPr lang="en-US"/>
              <a:t>Click to edit Master title style</a:t>
            </a:r>
            <a:endParaRPr lang="en-US" dirty="0"/>
          </a:p>
        </p:txBody>
      </p:sp>
      <p:sp>
        <p:nvSpPr>
          <p:cNvPr id="8" name="Slide Number Placeholder 5"/>
          <p:cNvSpPr>
            <a:spLocks noGrp="1"/>
          </p:cNvSpPr>
          <p:nvPr>
            <p:ph type="sldNum" sz="quarter" idx="10"/>
          </p:nvPr>
        </p:nvSpPr>
        <p:spPr>
          <a:xfrm>
            <a:off x="155448" y="6373368"/>
            <a:ext cx="457200" cy="365125"/>
          </a:xfrm>
          <a:prstGeom prst="rect">
            <a:avLst/>
          </a:prstGeom>
        </p:spPr>
        <p:txBody>
          <a:bodyPr anchor="b"/>
          <a:lstStyle>
            <a:lvl1pPr algn="l" fontAlgn="auto">
              <a:spcBef>
                <a:spcPts val="0"/>
              </a:spcBef>
              <a:spcAft>
                <a:spcPts val="0"/>
              </a:spcAft>
              <a:defRPr sz="1100" smtClean="0">
                <a:solidFill>
                  <a:schemeClr val="bg1"/>
                </a:solidFill>
                <a:latin typeface="Arial" pitchFamily="34" charset="0"/>
                <a:ea typeface="+mn-ea"/>
                <a:cs typeface="Arial" pitchFamily="34" charset="0"/>
              </a:defRPr>
            </a:lvl1pPr>
          </a:lstStyle>
          <a:p>
            <a:pPr>
              <a:defRPr/>
            </a:pPr>
            <a:fld id="{4A2B1605-E7CE-D54B-BE9E-F1AFECCD8D21}" type="slidenum">
              <a:rPr lang="en-US"/>
              <a:pPr>
                <a:defRPr/>
              </a:pPr>
              <a:t>‹#›</a:t>
            </a:fld>
            <a:endParaRPr lang="en-US" dirty="0"/>
          </a:p>
        </p:txBody>
      </p:sp>
      <p:sp>
        <p:nvSpPr>
          <p:cNvPr id="9" name="Footer Placeholder 4"/>
          <p:cNvSpPr>
            <a:spLocks noGrp="1"/>
          </p:cNvSpPr>
          <p:nvPr>
            <p:ph type="ftr" sz="quarter" idx="11"/>
          </p:nvPr>
        </p:nvSpPr>
        <p:spPr>
          <a:xfrm>
            <a:off x="2286000" y="6373368"/>
            <a:ext cx="2895600" cy="342900"/>
          </a:xfrm>
          <a:prstGeom prst="rect">
            <a:avLst/>
          </a:prstGeom>
        </p:spPr>
        <p:txBody>
          <a:bodyPr anchor="b"/>
          <a:lstStyle>
            <a:lvl1pPr algn="ctr" fontAlgn="auto">
              <a:spcBef>
                <a:spcPts val="0"/>
              </a:spcBef>
              <a:spcAft>
                <a:spcPts val="0"/>
              </a:spcAft>
              <a:defRPr sz="1100" dirty="0">
                <a:solidFill>
                  <a:schemeClr val="bg1"/>
                </a:solidFill>
                <a:latin typeface="Arial" pitchFamily="34" charset="0"/>
                <a:ea typeface="+mn-ea"/>
                <a:cs typeface="Arial" pitchFamily="34" charset="0"/>
              </a:defRPr>
            </a:lvl1pPr>
          </a:lstStyle>
          <a:p>
            <a:pPr>
              <a:defRPr/>
            </a:pPr>
            <a:r>
              <a:rPr lang="da-DK"/>
              <a:t>Company Confidential</a:t>
            </a:r>
            <a:endParaRPr lang="en-US" dirty="0"/>
          </a:p>
        </p:txBody>
      </p:sp>
      <p:sp>
        <p:nvSpPr>
          <p:cNvPr id="10" name="Date Placeholder 3"/>
          <p:cNvSpPr>
            <a:spLocks noGrp="1"/>
          </p:cNvSpPr>
          <p:nvPr>
            <p:ph type="dt" sz="half" idx="12"/>
          </p:nvPr>
        </p:nvSpPr>
        <p:spPr>
          <a:xfrm>
            <a:off x="758952" y="6373368"/>
            <a:ext cx="1524000" cy="365125"/>
          </a:xfrm>
          <a:prstGeom prst="rect">
            <a:avLst/>
          </a:prstGeom>
        </p:spPr>
        <p:txBody>
          <a:bodyPr vert="horz" lIns="91440" tIns="45720" rIns="91440" bIns="45720" rtlCol="0" anchor="b"/>
          <a:lstStyle>
            <a:lvl1pPr algn="l" fontAlgn="auto">
              <a:spcBef>
                <a:spcPts val="0"/>
              </a:spcBef>
              <a:spcAft>
                <a:spcPts val="0"/>
              </a:spcAft>
              <a:defRPr sz="1100" smtClean="0">
                <a:solidFill>
                  <a:schemeClr val="bg1"/>
                </a:solidFill>
                <a:latin typeface="Arial"/>
                <a:ea typeface="+mn-ea"/>
                <a:cs typeface="Arial"/>
              </a:defRPr>
            </a:lvl1pPr>
          </a:lstStyle>
          <a:p>
            <a:pPr>
              <a:defRPr/>
            </a:pPr>
            <a:fld id="{ED3D4887-6C74-46B2-81BF-7BAD0BCE63A2}" type="datetime4">
              <a:rPr lang="en-US" smtClean="0"/>
              <a:t>December 16, 2022</a:t>
            </a:fld>
            <a:endParaRPr lang="en-US" dirty="0"/>
          </a:p>
        </p:txBody>
      </p:sp>
    </p:spTree>
    <p:extLst>
      <p:ext uri="{BB962C8B-B14F-4D97-AF65-F5344CB8AC3E}">
        <p14:creationId xmlns:p14="http://schemas.microsoft.com/office/powerpoint/2010/main" val="872372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with logo">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28749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IC 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938512"/>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P Closing Advisor Only and Internal Us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006613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P Closing General Disclosur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416161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NY 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9538947"/>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JOINT 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847693"/>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Slide - Half Image">
    <p:spTree>
      <p:nvGrpSpPr>
        <p:cNvPr id="1" name=""/>
        <p:cNvGrpSpPr/>
        <p:nvPr/>
      </p:nvGrpSpPr>
      <p:grpSpPr>
        <a:xfrm>
          <a:off x="0" y="0"/>
          <a:ext cx="0" cy="0"/>
          <a:chOff x="0" y="0"/>
          <a:chExt cx="0" cy="0"/>
        </a:xfrm>
      </p:grpSpPr>
      <p:sp>
        <p:nvSpPr>
          <p:cNvPr id="10" name="Picture Placeholder 27"/>
          <p:cNvSpPr>
            <a:spLocks noGrp="1"/>
          </p:cNvSpPr>
          <p:nvPr>
            <p:ph type="pic" sz="quarter" idx="14"/>
          </p:nvPr>
        </p:nvSpPr>
        <p:spPr>
          <a:xfrm>
            <a:off x="0" y="0"/>
            <a:ext cx="9144000" cy="6858000"/>
          </a:xfrm>
          <a:prstGeom prst="rect">
            <a:avLst/>
          </a:prstGeom>
        </p:spPr>
        <p:txBody>
          <a:bodyPr vert="horz"/>
          <a:lstStyle>
            <a:lvl1pPr>
              <a:defRPr sz="2800"/>
            </a:lvl1pPr>
          </a:lstStyle>
          <a:p>
            <a:pPr lvl="0"/>
            <a:r>
              <a:rPr lang="en-US" noProof="0" dirty="0"/>
              <a:t>Click icon to add picture</a:t>
            </a:r>
          </a:p>
        </p:txBody>
      </p:sp>
      <p:sp>
        <p:nvSpPr>
          <p:cNvPr id="2" name="Title 1"/>
          <p:cNvSpPr>
            <a:spLocks noGrp="1"/>
          </p:cNvSpPr>
          <p:nvPr>
            <p:ph type="ctrTitle"/>
          </p:nvPr>
        </p:nvSpPr>
        <p:spPr>
          <a:xfrm>
            <a:off x="457517" y="5279571"/>
            <a:ext cx="6553200" cy="533400"/>
          </a:xfrm>
          <a:prstGeom prst="rect">
            <a:avLst/>
          </a:prstGeom>
        </p:spPr>
        <p:txBody>
          <a:bodyPr anchor="b">
            <a:noAutofit/>
          </a:bodyPr>
          <a:lstStyle>
            <a:lvl1pPr algn="l">
              <a:lnSpc>
                <a:spcPct val="95000"/>
              </a:lnSpc>
              <a:defRPr sz="3000" b="0" i="0">
                <a:solidFill>
                  <a:schemeClr val="tx2"/>
                </a:solidFill>
                <a:latin typeface="Arial"/>
                <a:cs typeface="Arial"/>
              </a:defRPr>
            </a:lvl1pPr>
          </a:lstStyle>
          <a:p>
            <a:r>
              <a:rPr lang="en-US"/>
              <a:t>Click to edit Master title style</a:t>
            </a:r>
            <a:endParaRPr lang="en-US" dirty="0"/>
          </a:p>
        </p:txBody>
      </p:sp>
      <p:sp>
        <p:nvSpPr>
          <p:cNvPr id="9" name="Text Placeholder 8"/>
          <p:cNvSpPr>
            <a:spLocks noGrp="1"/>
          </p:cNvSpPr>
          <p:nvPr>
            <p:ph type="body" sz="quarter" idx="15"/>
          </p:nvPr>
        </p:nvSpPr>
        <p:spPr>
          <a:xfrm>
            <a:off x="457517" y="5829300"/>
            <a:ext cx="6553200" cy="381000"/>
          </a:xfrm>
          <a:prstGeom prst="rect">
            <a:avLst/>
          </a:prstGeom>
        </p:spPr>
        <p:txBody>
          <a:bodyPr vert="horz" anchor="b"/>
          <a:lstStyle>
            <a:lvl1pPr>
              <a:buNone/>
              <a:defRPr sz="1600" baseline="0">
                <a:solidFill>
                  <a:schemeClr val="tx2"/>
                </a:solidFill>
                <a:latin typeface="Arial"/>
                <a:cs typeface="Arial"/>
              </a:defRPr>
            </a:lvl1pPr>
          </a:lstStyle>
          <a:p>
            <a:pPr lvl="0"/>
            <a:r>
              <a:rPr lang="en-US"/>
              <a:t>Click to edit Master text styles</a:t>
            </a:r>
          </a:p>
        </p:txBody>
      </p:sp>
      <p:sp>
        <p:nvSpPr>
          <p:cNvPr id="5" name="Date Placeholder 3"/>
          <p:cNvSpPr>
            <a:spLocks noGrp="1"/>
          </p:cNvSpPr>
          <p:nvPr>
            <p:ph type="dt" sz="half" idx="16"/>
          </p:nvPr>
        </p:nvSpPr>
        <p:spPr>
          <a:xfrm>
            <a:off x="457200" y="6210300"/>
            <a:ext cx="1524000" cy="365125"/>
          </a:xfrm>
          <a:prstGeom prst="rect">
            <a:avLst/>
          </a:prstGeom>
        </p:spPr>
        <p:txBody>
          <a:bodyPr vert="horz" lIns="91440" tIns="45720" rIns="91440" bIns="45720" rtlCol="0" anchor="b"/>
          <a:lstStyle>
            <a:lvl1pPr algn="l" fontAlgn="auto">
              <a:spcBef>
                <a:spcPts val="0"/>
              </a:spcBef>
              <a:spcAft>
                <a:spcPts val="0"/>
              </a:spcAft>
              <a:defRPr sz="1100" smtClean="0">
                <a:solidFill>
                  <a:schemeClr val="tx2"/>
                </a:solidFill>
                <a:latin typeface="Arial"/>
                <a:ea typeface="+mn-ea"/>
                <a:cs typeface="Arial"/>
              </a:defRPr>
            </a:lvl1pPr>
          </a:lstStyle>
          <a:p>
            <a:pPr>
              <a:defRPr/>
            </a:pPr>
            <a:fld id="{3919CDC3-D313-499C-800A-01B5AD0E267B}" type="datetime4">
              <a:rPr lang="en-US" smtClean="0"/>
              <a:t>December 16, 2022</a:t>
            </a:fld>
            <a:endParaRPr lang="en-US" dirty="0"/>
          </a:p>
        </p:txBody>
      </p:sp>
    </p:spTree>
    <p:extLst>
      <p:ext uri="{BB962C8B-B14F-4D97-AF65-F5344CB8AC3E}">
        <p14:creationId xmlns:p14="http://schemas.microsoft.com/office/powerpoint/2010/main" val="38401892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BB84A9B6-C087-41C0-9C9B-D8AE4059F689}" type="datetimeFigureOut">
              <a:rPr lang="en-US" smtClean="0"/>
              <a:t>12/16/2022</a:t>
            </a:fld>
            <a:endParaRPr lang="en-US" dirty="0"/>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F85DC1FE-36B3-45D6-A0BB-8401C9B74402}" type="slidenum">
              <a:rPr lang="en-US" smtClean="0"/>
              <a:t>‹#›</a:t>
            </a:fld>
            <a:endParaRPr lang="en-US" dirty="0"/>
          </a:p>
        </p:txBody>
      </p:sp>
    </p:spTree>
    <p:extLst>
      <p:ext uri="{BB962C8B-B14F-4D97-AF65-F5344CB8AC3E}">
        <p14:creationId xmlns:p14="http://schemas.microsoft.com/office/powerpoint/2010/main" val="3867107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153400" cy="4114800"/>
          </a:xfrm>
          <a:prstGeom prst="rect">
            <a:avLst/>
          </a:prstGeom>
        </p:spPr>
        <p:txBody>
          <a:bodyPr/>
          <a:lstStyle>
            <a:lvl1pPr marL="233363" indent="-233363">
              <a:lnSpc>
                <a:spcPct val="100000"/>
              </a:lnSpc>
              <a:spcAft>
                <a:spcPts val="300"/>
              </a:spcAft>
              <a:buFont typeface="Arial" pitchFamily="34" charset="0"/>
              <a:buChar char="•"/>
              <a:defRPr sz="2000">
                <a:solidFill>
                  <a:srgbClr val="000000"/>
                </a:solidFill>
                <a:latin typeface="Arial" pitchFamily="34" charset="0"/>
                <a:cs typeface="Arial" pitchFamily="34" charset="0"/>
              </a:defRPr>
            </a:lvl1pPr>
            <a:lvl2pPr marL="690563" indent="-233363">
              <a:lnSpc>
                <a:spcPct val="100000"/>
              </a:lnSpc>
              <a:spcAft>
                <a:spcPts val="400"/>
              </a:spcAft>
              <a:buFont typeface="Arial" pitchFamily="34" charset="0"/>
              <a:buChar char="•"/>
              <a:defRPr sz="1600" baseline="0">
                <a:solidFill>
                  <a:srgbClr val="000000"/>
                </a:solidFill>
                <a:latin typeface="Arial" pitchFamily="34" charset="0"/>
                <a:cs typeface="Arial" pitchFamily="34" charset="0"/>
              </a:defRPr>
            </a:lvl2pPr>
            <a:lvl3pPr>
              <a:lnSpc>
                <a:spcPct val="100000"/>
              </a:lnSpc>
              <a:spcAft>
                <a:spcPts val="300"/>
              </a:spcAft>
              <a:buFont typeface="Arial" pitchFamily="34" charset="0"/>
              <a:buChar char="–"/>
              <a:defRPr sz="1400">
                <a:solidFill>
                  <a:srgbClr val="000000"/>
                </a:solidFill>
                <a:latin typeface="Arial" pitchFamily="34" charset="0"/>
                <a:cs typeface="Arial" pitchFamily="34" charset="0"/>
              </a:defRPr>
            </a:lvl3pPr>
            <a:lvl4pPr marL="14288" marR="0" indent="0" algn="l" defTabSz="914400" rtl="0" eaLnBrk="1" fontAlgn="base" latinLnBrk="0" hangingPunct="1">
              <a:lnSpc>
                <a:spcPct val="100000"/>
              </a:lnSpc>
              <a:spcBef>
                <a:spcPts val="2400"/>
              </a:spcBef>
              <a:spcAft>
                <a:spcPct val="0"/>
              </a:spcAft>
              <a:buClrTx/>
              <a:buSzTx/>
              <a:buFontTx/>
              <a:buNone/>
              <a:tabLst/>
              <a:defRPr sz="11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itle 1"/>
          <p:cNvSpPr>
            <a:spLocks noGrp="1"/>
          </p:cNvSpPr>
          <p:nvPr>
            <p:ph type="ctrTitle" hasCustomPrompt="1"/>
          </p:nvPr>
        </p:nvSpPr>
        <p:spPr>
          <a:xfrm>
            <a:off x="457200" y="457200"/>
            <a:ext cx="8153400" cy="533400"/>
          </a:xfrm>
          <a:prstGeom prst="rect">
            <a:avLst/>
          </a:prstGeom>
        </p:spPr>
        <p:txBody>
          <a:bodyPr>
            <a:noAutofit/>
          </a:bodyPr>
          <a:lstStyle>
            <a:lvl1pPr algn="l">
              <a:defRPr sz="3000" b="0" i="0">
                <a:solidFill>
                  <a:schemeClr val="tx2"/>
                </a:solidFill>
                <a:latin typeface="Arial"/>
                <a:cs typeface="Arial"/>
              </a:defRPr>
            </a:lvl1pPr>
          </a:lstStyle>
          <a:p>
            <a:r>
              <a:rPr lang="en-US" dirty="0"/>
              <a:t>Click To Edit Master Title Style</a:t>
            </a:r>
          </a:p>
        </p:txBody>
      </p:sp>
      <p:sp>
        <p:nvSpPr>
          <p:cNvPr id="4" name="Slide Number Placeholder 5"/>
          <p:cNvSpPr>
            <a:spLocks noGrp="1"/>
          </p:cNvSpPr>
          <p:nvPr>
            <p:ph type="sldNum" sz="quarter" idx="10"/>
          </p:nvPr>
        </p:nvSpPr>
        <p:spPr>
          <a:xfrm>
            <a:off x="152400" y="6372302"/>
            <a:ext cx="457200" cy="342901"/>
          </a:xfrm>
          <a:prstGeom prst="rect">
            <a:avLst/>
          </a:prstGeom>
        </p:spPr>
        <p:txBody>
          <a:bodyPr anchor="b"/>
          <a:lstStyle>
            <a:lvl1pPr algn="l" fontAlgn="auto">
              <a:spcBef>
                <a:spcPts val="0"/>
              </a:spcBef>
              <a:spcAft>
                <a:spcPts val="0"/>
              </a:spcAft>
              <a:defRPr sz="1100" smtClean="0">
                <a:solidFill>
                  <a:schemeClr val="tx2"/>
                </a:solidFill>
                <a:latin typeface="Arial" pitchFamily="34" charset="0"/>
                <a:ea typeface="+mn-ea"/>
                <a:cs typeface="Arial" pitchFamily="34" charset="0"/>
              </a:defRPr>
            </a:lvl1pPr>
          </a:lstStyle>
          <a:p>
            <a:pPr>
              <a:defRPr/>
            </a:pPr>
            <a:fld id="{FAB721C6-B02D-8045-8C83-F3873172C969}" type="slidenum">
              <a:rPr lang="en-US" smtClean="0"/>
              <a:pPr>
                <a:defRPr/>
              </a:pPr>
              <a:t>‹#›</a:t>
            </a:fld>
            <a:endParaRPr lang="en-US" dirty="0"/>
          </a:p>
        </p:txBody>
      </p:sp>
      <p:sp>
        <p:nvSpPr>
          <p:cNvPr id="5" name="Footer Placeholder 4"/>
          <p:cNvSpPr>
            <a:spLocks noGrp="1"/>
          </p:cNvSpPr>
          <p:nvPr>
            <p:ph type="ftr" sz="quarter" idx="11"/>
          </p:nvPr>
        </p:nvSpPr>
        <p:spPr>
          <a:xfrm>
            <a:off x="2286000" y="6372302"/>
            <a:ext cx="2895600" cy="342900"/>
          </a:xfrm>
          <a:prstGeom prst="rect">
            <a:avLst/>
          </a:prstGeom>
        </p:spPr>
        <p:txBody>
          <a:bodyPr anchor="b"/>
          <a:lstStyle>
            <a:lvl1pPr algn="ctr" fontAlgn="auto">
              <a:spcBef>
                <a:spcPts val="0"/>
              </a:spcBef>
              <a:spcAft>
                <a:spcPts val="0"/>
              </a:spcAft>
              <a:defRPr sz="1100" dirty="0">
                <a:solidFill>
                  <a:schemeClr val="tx2"/>
                </a:solidFill>
                <a:latin typeface="Arial" pitchFamily="34" charset="0"/>
                <a:ea typeface="+mn-ea"/>
                <a:cs typeface="Arial" pitchFamily="34" charset="0"/>
              </a:defRPr>
            </a:lvl1pPr>
          </a:lstStyle>
          <a:p>
            <a:pPr>
              <a:defRPr/>
            </a:pPr>
            <a:r>
              <a:rPr lang="da-DK"/>
              <a:t>Company Confidential</a:t>
            </a:r>
            <a:endParaRPr lang="en-US" dirty="0"/>
          </a:p>
        </p:txBody>
      </p:sp>
      <p:sp>
        <p:nvSpPr>
          <p:cNvPr id="6" name="Date Placeholder 3"/>
          <p:cNvSpPr>
            <a:spLocks noGrp="1"/>
          </p:cNvSpPr>
          <p:nvPr>
            <p:ph type="dt" sz="half" idx="12"/>
          </p:nvPr>
        </p:nvSpPr>
        <p:spPr>
          <a:xfrm>
            <a:off x="762000" y="6372302"/>
            <a:ext cx="1524000" cy="342901"/>
          </a:xfrm>
          <a:prstGeom prst="rect">
            <a:avLst/>
          </a:prstGeom>
        </p:spPr>
        <p:txBody>
          <a:bodyPr vert="horz" lIns="91440" tIns="45720" rIns="91440" bIns="45720" rtlCol="0" anchor="b"/>
          <a:lstStyle>
            <a:lvl1pPr algn="l" fontAlgn="auto">
              <a:spcBef>
                <a:spcPts val="0"/>
              </a:spcBef>
              <a:spcAft>
                <a:spcPts val="0"/>
              </a:spcAft>
              <a:defRPr sz="1100" smtClean="0">
                <a:solidFill>
                  <a:schemeClr val="tx2"/>
                </a:solidFill>
                <a:latin typeface="Arial"/>
                <a:ea typeface="+mn-ea"/>
                <a:cs typeface="Arial"/>
              </a:defRPr>
            </a:lvl1pPr>
          </a:lstStyle>
          <a:p>
            <a:pPr>
              <a:defRPr/>
            </a:pPr>
            <a:fld id="{9401E1E8-7AEE-4DBF-8689-171A8097AA1B}" type="datetime4">
              <a:rPr lang="en-US" smtClean="0"/>
              <a:t>December 16, 2022</a:t>
            </a:fld>
            <a:endParaRPr lang="en-US" dirty="0"/>
          </a:p>
        </p:txBody>
      </p:sp>
    </p:spTree>
    <p:extLst>
      <p:ext uri="{BB962C8B-B14F-4D97-AF65-F5344CB8AC3E}">
        <p14:creationId xmlns:p14="http://schemas.microsoft.com/office/powerpoint/2010/main" val="2212168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side imag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Picture Placeholder 27"/>
          <p:cNvSpPr>
            <a:spLocks noGrp="1"/>
          </p:cNvSpPr>
          <p:nvPr>
            <p:ph type="pic" sz="quarter" idx="14"/>
          </p:nvPr>
        </p:nvSpPr>
        <p:spPr>
          <a:xfrm>
            <a:off x="0" y="0"/>
            <a:ext cx="9144000" cy="6858000"/>
          </a:xfrm>
          <a:prstGeom prst="rect">
            <a:avLst/>
          </a:prstGeom>
        </p:spPr>
        <p:txBody>
          <a:bodyPr vert="horz"/>
          <a:lstStyle>
            <a:lvl1pPr>
              <a:defRPr sz="2800"/>
            </a:lvl1pPr>
          </a:lstStyle>
          <a:p>
            <a:pPr lvl="0"/>
            <a:r>
              <a:rPr lang="en-US" noProof="0" dirty="0"/>
              <a:t>Click icon to add picture</a:t>
            </a:r>
          </a:p>
        </p:txBody>
      </p:sp>
      <p:sp>
        <p:nvSpPr>
          <p:cNvPr id="8" name="Content Placeholder 2"/>
          <p:cNvSpPr>
            <a:spLocks noGrp="1"/>
          </p:cNvSpPr>
          <p:nvPr>
            <p:ph idx="1"/>
          </p:nvPr>
        </p:nvSpPr>
        <p:spPr>
          <a:xfrm>
            <a:off x="457200" y="1371600"/>
            <a:ext cx="4114800" cy="4800600"/>
          </a:xfrm>
          <a:prstGeom prst="rect">
            <a:avLst/>
          </a:prstGeom>
        </p:spPr>
        <p:txBody>
          <a:bodyPr/>
          <a:lstStyle>
            <a:lvl1pPr marL="233363" indent="-233363">
              <a:lnSpc>
                <a:spcPct val="100000"/>
              </a:lnSpc>
              <a:spcAft>
                <a:spcPts val="300"/>
              </a:spcAft>
              <a:buFont typeface="Arial" pitchFamily="34" charset="0"/>
              <a:buChar char="•"/>
              <a:defRPr sz="2000">
                <a:solidFill>
                  <a:srgbClr val="000000"/>
                </a:solidFill>
                <a:latin typeface="Arial" pitchFamily="34" charset="0"/>
                <a:cs typeface="Arial" pitchFamily="34" charset="0"/>
              </a:defRPr>
            </a:lvl1pPr>
            <a:lvl2pPr marL="690563" indent="-233363">
              <a:lnSpc>
                <a:spcPct val="100000"/>
              </a:lnSpc>
              <a:spcAft>
                <a:spcPts val="400"/>
              </a:spcAft>
              <a:buFont typeface="Arial" pitchFamily="34" charset="0"/>
              <a:buChar char="•"/>
              <a:defRPr sz="1600" baseline="0">
                <a:solidFill>
                  <a:srgbClr val="000000"/>
                </a:solidFill>
                <a:latin typeface="Arial" pitchFamily="34" charset="0"/>
                <a:cs typeface="Arial" pitchFamily="34" charset="0"/>
              </a:defRPr>
            </a:lvl2pPr>
            <a:lvl3pPr>
              <a:lnSpc>
                <a:spcPct val="100000"/>
              </a:lnSpc>
              <a:spcAft>
                <a:spcPts val="300"/>
              </a:spcAft>
              <a:buFont typeface="Arial" pitchFamily="34" charset="0"/>
              <a:buChar char="–"/>
              <a:defRPr sz="1400">
                <a:solidFill>
                  <a:srgbClr val="000000"/>
                </a:solidFill>
                <a:latin typeface="Arial" pitchFamily="34" charset="0"/>
                <a:cs typeface="Arial" pitchFamily="34" charset="0"/>
              </a:defRPr>
            </a:lvl3pPr>
            <a:lvl4pPr marL="15875" indent="0">
              <a:spcBef>
                <a:spcPts val="2400"/>
              </a:spcBef>
              <a:buNone/>
              <a:tabLst/>
              <a:defRPr sz="11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itle 1"/>
          <p:cNvSpPr>
            <a:spLocks noGrp="1"/>
          </p:cNvSpPr>
          <p:nvPr>
            <p:ph type="ctrTitle" hasCustomPrompt="1"/>
          </p:nvPr>
        </p:nvSpPr>
        <p:spPr>
          <a:xfrm>
            <a:off x="457200" y="457200"/>
            <a:ext cx="4114800" cy="533400"/>
          </a:xfrm>
          <a:prstGeom prst="rect">
            <a:avLst/>
          </a:prstGeom>
        </p:spPr>
        <p:txBody>
          <a:bodyPr>
            <a:noAutofit/>
          </a:bodyPr>
          <a:lstStyle>
            <a:lvl1pPr algn="l">
              <a:defRPr sz="3000" b="0" i="0" baseline="0">
                <a:solidFill>
                  <a:schemeClr val="tx2"/>
                </a:solidFill>
                <a:latin typeface="Arial"/>
                <a:cs typeface="Arial"/>
              </a:defRPr>
            </a:lvl1pPr>
          </a:lstStyle>
          <a:p>
            <a:r>
              <a:rPr lang="en-US" dirty="0"/>
              <a:t>Click To Edit Master Title Style</a:t>
            </a:r>
          </a:p>
        </p:txBody>
      </p:sp>
      <p:sp>
        <p:nvSpPr>
          <p:cNvPr id="5" name="Slide Number Placeholder 5"/>
          <p:cNvSpPr>
            <a:spLocks noGrp="1"/>
          </p:cNvSpPr>
          <p:nvPr>
            <p:ph type="sldNum" sz="quarter" idx="15"/>
          </p:nvPr>
        </p:nvSpPr>
        <p:spPr>
          <a:xfrm>
            <a:off x="152400" y="6373368"/>
            <a:ext cx="457200" cy="342901"/>
          </a:xfrm>
          <a:prstGeom prst="rect">
            <a:avLst/>
          </a:prstGeom>
        </p:spPr>
        <p:txBody>
          <a:bodyPr anchor="b"/>
          <a:lstStyle>
            <a:lvl1pPr algn="l" fontAlgn="auto">
              <a:spcBef>
                <a:spcPts val="0"/>
              </a:spcBef>
              <a:spcAft>
                <a:spcPts val="0"/>
              </a:spcAft>
              <a:defRPr sz="1100" smtClean="0">
                <a:solidFill>
                  <a:schemeClr val="tx2"/>
                </a:solidFill>
                <a:latin typeface="Arial" pitchFamily="34" charset="0"/>
                <a:ea typeface="+mn-ea"/>
                <a:cs typeface="Arial" pitchFamily="34" charset="0"/>
              </a:defRPr>
            </a:lvl1pPr>
          </a:lstStyle>
          <a:p>
            <a:pPr>
              <a:defRPr/>
            </a:pPr>
            <a:fld id="{FA1FE219-1DED-1748-980C-283AAD9EF276}" type="slidenum">
              <a:rPr lang="en-US" smtClean="0"/>
              <a:pPr>
                <a:defRPr/>
              </a:pPr>
              <a:t>‹#›</a:t>
            </a:fld>
            <a:endParaRPr lang="en-US" dirty="0"/>
          </a:p>
        </p:txBody>
      </p:sp>
      <p:sp>
        <p:nvSpPr>
          <p:cNvPr id="6" name="Footer Placeholder 4"/>
          <p:cNvSpPr>
            <a:spLocks noGrp="1"/>
          </p:cNvSpPr>
          <p:nvPr>
            <p:ph type="ftr" sz="quarter" idx="16"/>
          </p:nvPr>
        </p:nvSpPr>
        <p:spPr>
          <a:xfrm>
            <a:off x="2286000" y="6373368"/>
            <a:ext cx="2895600" cy="342900"/>
          </a:xfrm>
          <a:prstGeom prst="rect">
            <a:avLst/>
          </a:prstGeom>
        </p:spPr>
        <p:txBody>
          <a:bodyPr anchor="b"/>
          <a:lstStyle>
            <a:lvl1pPr algn="ctr" fontAlgn="auto">
              <a:spcBef>
                <a:spcPts val="0"/>
              </a:spcBef>
              <a:spcAft>
                <a:spcPts val="0"/>
              </a:spcAft>
              <a:defRPr sz="1100" dirty="0">
                <a:solidFill>
                  <a:schemeClr val="tx2"/>
                </a:solidFill>
                <a:latin typeface="Arial" pitchFamily="34" charset="0"/>
                <a:ea typeface="+mn-ea"/>
                <a:cs typeface="Arial" pitchFamily="34" charset="0"/>
              </a:defRPr>
            </a:lvl1pPr>
          </a:lstStyle>
          <a:p>
            <a:pPr>
              <a:defRPr/>
            </a:pPr>
            <a:r>
              <a:rPr lang="da-DK"/>
              <a:t>Company Confidential</a:t>
            </a:r>
            <a:endParaRPr lang="en-US" dirty="0"/>
          </a:p>
        </p:txBody>
      </p:sp>
      <p:sp>
        <p:nvSpPr>
          <p:cNvPr id="7" name="Date Placeholder 3"/>
          <p:cNvSpPr>
            <a:spLocks noGrp="1"/>
          </p:cNvSpPr>
          <p:nvPr>
            <p:ph type="dt" sz="half" idx="17"/>
          </p:nvPr>
        </p:nvSpPr>
        <p:spPr>
          <a:xfrm>
            <a:off x="762000" y="6373368"/>
            <a:ext cx="1524000" cy="342901"/>
          </a:xfrm>
          <a:prstGeom prst="rect">
            <a:avLst/>
          </a:prstGeom>
        </p:spPr>
        <p:txBody>
          <a:bodyPr vert="horz" lIns="91440" tIns="45720" rIns="91440" bIns="45720" rtlCol="0" anchor="b"/>
          <a:lstStyle>
            <a:lvl1pPr algn="l" fontAlgn="auto">
              <a:spcBef>
                <a:spcPts val="0"/>
              </a:spcBef>
              <a:spcAft>
                <a:spcPts val="0"/>
              </a:spcAft>
              <a:defRPr sz="1100" smtClean="0">
                <a:solidFill>
                  <a:schemeClr val="tx2"/>
                </a:solidFill>
                <a:latin typeface="Arial"/>
                <a:ea typeface="+mn-ea"/>
                <a:cs typeface="Arial"/>
              </a:defRPr>
            </a:lvl1pPr>
          </a:lstStyle>
          <a:p>
            <a:pPr>
              <a:defRPr/>
            </a:pPr>
            <a:fld id="{77435197-A6E8-4E4D-B360-10B78C1E8F56}" type="datetime4">
              <a:rPr lang="en-US" smtClean="0"/>
              <a:t>December 16, 2022</a:t>
            </a:fld>
            <a:endParaRPr lang="en-US" dirty="0"/>
          </a:p>
        </p:txBody>
      </p:sp>
    </p:spTree>
    <p:extLst>
      <p:ext uri="{BB962C8B-B14F-4D97-AF65-F5344CB8AC3E}">
        <p14:creationId xmlns:p14="http://schemas.microsoft.com/office/powerpoint/2010/main" val="2706800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vdr - Full image">
    <p:spTree>
      <p:nvGrpSpPr>
        <p:cNvPr id="1" name=""/>
        <p:cNvGrpSpPr/>
        <p:nvPr/>
      </p:nvGrpSpPr>
      <p:grpSpPr>
        <a:xfrm>
          <a:off x="0" y="0"/>
          <a:ext cx="0" cy="0"/>
          <a:chOff x="0" y="0"/>
          <a:chExt cx="0" cy="0"/>
        </a:xfrm>
      </p:grpSpPr>
      <p:sp>
        <p:nvSpPr>
          <p:cNvPr id="10" name="Picture Placeholder 27"/>
          <p:cNvSpPr>
            <a:spLocks noGrp="1"/>
          </p:cNvSpPr>
          <p:nvPr>
            <p:ph type="pic" sz="quarter" idx="14"/>
          </p:nvPr>
        </p:nvSpPr>
        <p:spPr>
          <a:xfrm>
            <a:off x="0" y="0"/>
            <a:ext cx="9144000" cy="6858000"/>
          </a:xfrm>
          <a:prstGeom prst="rect">
            <a:avLst/>
          </a:prstGeom>
          <a:solidFill>
            <a:schemeClr val="bg1">
              <a:lumMod val="95000"/>
            </a:schemeClr>
          </a:solidFill>
        </p:spPr>
        <p:txBody>
          <a:bodyPr vert="horz"/>
          <a:lstStyle>
            <a:lvl1pPr>
              <a:defRPr sz="2800"/>
            </a:lvl1pPr>
          </a:lstStyle>
          <a:p>
            <a:pPr lvl="0"/>
            <a:r>
              <a:rPr lang="en-US" noProof="0" dirty="0"/>
              <a:t>Click icon to add picture</a:t>
            </a:r>
          </a:p>
        </p:txBody>
      </p:sp>
      <p:sp>
        <p:nvSpPr>
          <p:cNvPr id="2" name="Title 1"/>
          <p:cNvSpPr>
            <a:spLocks noGrp="1"/>
          </p:cNvSpPr>
          <p:nvPr>
            <p:ph type="ctrTitle"/>
          </p:nvPr>
        </p:nvSpPr>
        <p:spPr>
          <a:xfrm>
            <a:off x="457200" y="457200"/>
            <a:ext cx="6477000" cy="533400"/>
          </a:xfrm>
          <a:prstGeom prst="rect">
            <a:avLst/>
          </a:prstGeom>
        </p:spPr>
        <p:txBody>
          <a:bodyPr>
            <a:noAutofit/>
          </a:bodyPr>
          <a:lstStyle>
            <a:lvl1pPr algn="l">
              <a:defRPr sz="3000" b="0" i="0">
                <a:solidFill>
                  <a:schemeClr val="tx2"/>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4196789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vdr - Blu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 name="Title 1"/>
          <p:cNvSpPr>
            <a:spLocks noGrp="1"/>
          </p:cNvSpPr>
          <p:nvPr>
            <p:ph type="ctrTitle"/>
          </p:nvPr>
        </p:nvSpPr>
        <p:spPr>
          <a:xfrm>
            <a:off x="457200" y="457200"/>
            <a:ext cx="8153400" cy="533400"/>
          </a:xfrm>
          <a:prstGeom prst="rect">
            <a:avLst/>
          </a:prstGeom>
        </p:spPr>
        <p:txBody>
          <a:bodyPr>
            <a:noAutofit/>
          </a:bodyPr>
          <a:lstStyle>
            <a:lvl1pPr algn="l">
              <a:defRPr sz="3000" b="0" i="0">
                <a:solidFill>
                  <a:schemeClr val="bg1"/>
                </a:solidFill>
                <a:latin typeface="Arial"/>
                <a:cs typeface="Arial"/>
              </a:defRPr>
            </a:lvl1pPr>
          </a:lstStyle>
          <a:p>
            <a:r>
              <a:rPr lang="en-US"/>
              <a:t>Click to edit Master title style</a:t>
            </a:r>
            <a:endParaRPr lang="en-US" dirty="0"/>
          </a:p>
        </p:txBody>
      </p:sp>
      <p:sp>
        <p:nvSpPr>
          <p:cNvPr id="7" name="Content Placeholder 2"/>
          <p:cNvSpPr>
            <a:spLocks noGrp="1"/>
          </p:cNvSpPr>
          <p:nvPr>
            <p:ph idx="1"/>
          </p:nvPr>
        </p:nvSpPr>
        <p:spPr>
          <a:xfrm>
            <a:off x="457200" y="1371600"/>
            <a:ext cx="8153400" cy="4114800"/>
          </a:xfrm>
          <a:prstGeom prst="rect">
            <a:avLst/>
          </a:prstGeom>
        </p:spPr>
        <p:txBody>
          <a:bodyPr/>
          <a:lstStyle>
            <a:lvl1pPr marL="233363" indent="-233363">
              <a:lnSpc>
                <a:spcPct val="100000"/>
              </a:lnSpc>
              <a:spcAft>
                <a:spcPts val="300"/>
              </a:spcAft>
              <a:buFont typeface="Arial" pitchFamily="34" charset="0"/>
              <a:buChar char="•"/>
              <a:defRPr sz="2000">
                <a:solidFill>
                  <a:srgbClr val="000000"/>
                </a:solidFill>
                <a:latin typeface="Arial" pitchFamily="34" charset="0"/>
                <a:cs typeface="Arial" pitchFamily="34" charset="0"/>
              </a:defRPr>
            </a:lvl1pPr>
            <a:lvl2pPr marL="690563" indent="-233363">
              <a:lnSpc>
                <a:spcPct val="100000"/>
              </a:lnSpc>
              <a:spcAft>
                <a:spcPts val="400"/>
              </a:spcAft>
              <a:buFont typeface="Arial" pitchFamily="34" charset="0"/>
              <a:buChar char="•"/>
              <a:defRPr sz="1600" baseline="0">
                <a:solidFill>
                  <a:srgbClr val="000000"/>
                </a:solidFill>
                <a:latin typeface="Arial" pitchFamily="34" charset="0"/>
                <a:cs typeface="Arial" pitchFamily="34" charset="0"/>
              </a:defRPr>
            </a:lvl2pPr>
            <a:lvl3pPr>
              <a:lnSpc>
                <a:spcPct val="100000"/>
              </a:lnSpc>
              <a:spcAft>
                <a:spcPts val="300"/>
              </a:spcAft>
              <a:buFont typeface="Arial" pitchFamily="34" charset="0"/>
              <a:buChar char="–"/>
              <a:defRPr sz="1400">
                <a:solidFill>
                  <a:srgbClr val="000000"/>
                </a:solidFill>
                <a:latin typeface="Arial" pitchFamily="34" charset="0"/>
                <a:cs typeface="Arial" pitchFamily="34" charset="0"/>
              </a:defRPr>
            </a:lvl3pPr>
            <a:lvl4pPr marL="14288" marR="0" indent="0" algn="l" defTabSz="914400" rtl="0" eaLnBrk="1" fontAlgn="base" latinLnBrk="0" hangingPunct="1">
              <a:lnSpc>
                <a:spcPct val="100000"/>
              </a:lnSpc>
              <a:spcBef>
                <a:spcPts val="2400"/>
              </a:spcBef>
              <a:spcAft>
                <a:spcPct val="0"/>
              </a:spcAft>
              <a:buClrTx/>
              <a:buSzTx/>
              <a:buFontTx/>
              <a:buNone/>
              <a:tabLst/>
              <a:defRPr sz="11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Slide Number Placeholder 5"/>
          <p:cNvSpPr>
            <a:spLocks noGrp="1"/>
          </p:cNvSpPr>
          <p:nvPr>
            <p:ph type="sldNum" sz="quarter" idx="15"/>
          </p:nvPr>
        </p:nvSpPr>
        <p:spPr>
          <a:xfrm>
            <a:off x="152400" y="6373368"/>
            <a:ext cx="457200" cy="342901"/>
          </a:xfrm>
          <a:prstGeom prst="rect">
            <a:avLst/>
          </a:prstGeom>
        </p:spPr>
        <p:txBody>
          <a:bodyPr anchor="b"/>
          <a:lstStyle>
            <a:lvl1pPr algn="l" fontAlgn="auto">
              <a:spcBef>
                <a:spcPts val="0"/>
              </a:spcBef>
              <a:spcAft>
                <a:spcPts val="0"/>
              </a:spcAft>
              <a:defRPr sz="1100" smtClean="0">
                <a:solidFill>
                  <a:schemeClr val="bg1"/>
                </a:solidFill>
                <a:latin typeface="Arial" pitchFamily="34" charset="0"/>
                <a:ea typeface="+mn-ea"/>
                <a:cs typeface="Arial" pitchFamily="34" charset="0"/>
              </a:defRPr>
            </a:lvl1pPr>
          </a:lstStyle>
          <a:p>
            <a:pPr>
              <a:defRPr/>
            </a:pPr>
            <a:fld id="{FA1FE219-1DED-1748-980C-283AAD9EF276}" type="slidenum">
              <a:rPr lang="en-US" smtClean="0"/>
              <a:pPr>
                <a:defRPr/>
              </a:pPr>
              <a:t>‹#›</a:t>
            </a:fld>
            <a:endParaRPr lang="en-US" dirty="0"/>
          </a:p>
        </p:txBody>
      </p:sp>
      <p:sp>
        <p:nvSpPr>
          <p:cNvPr id="9" name="Footer Placeholder 4"/>
          <p:cNvSpPr>
            <a:spLocks noGrp="1"/>
          </p:cNvSpPr>
          <p:nvPr>
            <p:ph type="ftr" sz="quarter" idx="16"/>
          </p:nvPr>
        </p:nvSpPr>
        <p:spPr>
          <a:xfrm>
            <a:off x="2286000" y="6373368"/>
            <a:ext cx="2895600" cy="342900"/>
          </a:xfrm>
          <a:prstGeom prst="rect">
            <a:avLst/>
          </a:prstGeom>
        </p:spPr>
        <p:txBody>
          <a:bodyPr anchor="b"/>
          <a:lstStyle>
            <a:lvl1pPr algn="ctr" fontAlgn="auto">
              <a:spcBef>
                <a:spcPts val="0"/>
              </a:spcBef>
              <a:spcAft>
                <a:spcPts val="0"/>
              </a:spcAft>
              <a:defRPr sz="1100" dirty="0">
                <a:solidFill>
                  <a:schemeClr val="bg1"/>
                </a:solidFill>
                <a:latin typeface="Arial" pitchFamily="34" charset="0"/>
                <a:ea typeface="+mn-ea"/>
                <a:cs typeface="Arial" pitchFamily="34" charset="0"/>
              </a:defRPr>
            </a:lvl1pPr>
          </a:lstStyle>
          <a:p>
            <a:pPr>
              <a:defRPr/>
            </a:pPr>
            <a:r>
              <a:rPr lang="da-DK"/>
              <a:t>Company Confidential</a:t>
            </a:r>
            <a:endParaRPr lang="en-US" dirty="0"/>
          </a:p>
        </p:txBody>
      </p:sp>
      <p:sp>
        <p:nvSpPr>
          <p:cNvPr id="10" name="Date Placeholder 3"/>
          <p:cNvSpPr>
            <a:spLocks noGrp="1"/>
          </p:cNvSpPr>
          <p:nvPr>
            <p:ph type="dt" sz="half" idx="17"/>
          </p:nvPr>
        </p:nvSpPr>
        <p:spPr>
          <a:xfrm>
            <a:off x="762000" y="6373368"/>
            <a:ext cx="1524000" cy="342901"/>
          </a:xfrm>
          <a:prstGeom prst="rect">
            <a:avLst/>
          </a:prstGeom>
        </p:spPr>
        <p:txBody>
          <a:bodyPr vert="horz" lIns="91440" tIns="45720" rIns="91440" bIns="45720" rtlCol="0" anchor="b"/>
          <a:lstStyle>
            <a:lvl1pPr algn="l" fontAlgn="auto">
              <a:spcBef>
                <a:spcPts val="0"/>
              </a:spcBef>
              <a:spcAft>
                <a:spcPts val="0"/>
              </a:spcAft>
              <a:defRPr sz="1100" smtClean="0">
                <a:solidFill>
                  <a:schemeClr val="bg1"/>
                </a:solidFill>
                <a:latin typeface="Arial"/>
                <a:ea typeface="+mn-ea"/>
                <a:cs typeface="Arial"/>
              </a:defRPr>
            </a:lvl1pPr>
          </a:lstStyle>
          <a:p>
            <a:pPr>
              <a:defRPr/>
            </a:pPr>
            <a:fld id="{AB0D5996-C38E-4C54-8CC3-93D44401FA95}" type="datetime4">
              <a:rPr lang="en-US" smtClean="0"/>
              <a:t>December 16, 2022</a:t>
            </a:fld>
            <a:endParaRPr lang="en-US" dirty="0"/>
          </a:p>
        </p:txBody>
      </p:sp>
    </p:spTree>
    <p:extLst>
      <p:ext uri="{BB962C8B-B14F-4D97-AF65-F5344CB8AC3E}">
        <p14:creationId xmlns:p14="http://schemas.microsoft.com/office/powerpoint/2010/main" val="1643933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vdr - Gree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 name="Title 1"/>
          <p:cNvSpPr>
            <a:spLocks noGrp="1"/>
          </p:cNvSpPr>
          <p:nvPr>
            <p:ph type="ctrTitle"/>
          </p:nvPr>
        </p:nvSpPr>
        <p:spPr>
          <a:xfrm>
            <a:off x="457200" y="457199"/>
            <a:ext cx="8153400" cy="533401"/>
          </a:xfrm>
          <a:prstGeom prst="rect">
            <a:avLst/>
          </a:prstGeom>
        </p:spPr>
        <p:txBody>
          <a:bodyPr>
            <a:noAutofit/>
          </a:bodyPr>
          <a:lstStyle>
            <a:lvl1pPr algn="l">
              <a:defRPr sz="3000" b="0" i="0">
                <a:solidFill>
                  <a:schemeClr val="bg1"/>
                </a:solidFill>
                <a:latin typeface="Arial"/>
                <a:cs typeface="Arial"/>
              </a:defRPr>
            </a:lvl1pPr>
          </a:lstStyle>
          <a:p>
            <a:r>
              <a:rPr lang="en-US"/>
              <a:t>Click to edit Master title style</a:t>
            </a:r>
            <a:endParaRPr lang="en-US" dirty="0"/>
          </a:p>
        </p:txBody>
      </p:sp>
      <p:sp>
        <p:nvSpPr>
          <p:cNvPr id="7" name="Content Placeholder 2"/>
          <p:cNvSpPr>
            <a:spLocks noGrp="1"/>
          </p:cNvSpPr>
          <p:nvPr>
            <p:ph idx="1"/>
          </p:nvPr>
        </p:nvSpPr>
        <p:spPr>
          <a:xfrm>
            <a:off x="457200" y="1371600"/>
            <a:ext cx="8153400" cy="4114800"/>
          </a:xfrm>
          <a:prstGeom prst="rect">
            <a:avLst/>
          </a:prstGeom>
        </p:spPr>
        <p:txBody>
          <a:bodyPr/>
          <a:lstStyle>
            <a:lvl1pPr marL="233363" indent="-233363">
              <a:lnSpc>
                <a:spcPct val="100000"/>
              </a:lnSpc>
              <a:spcAft>
                <a:spcPts val="300"/>
              </a:spcAft>
              <a:buFont typeface="Arial" pitchFamily="34" charset="0"/>
              <a:buChar char="•"/>
              <a:defRPr sz="2000">
                <a:solidFill>
                  <a:srgbClr val="000000"/>
                </a:solidFill>
                <a:latin typeface="Arial" pitchFamily="34" charset="0"/>
                <a:cs typeface="Arial" pitchFamily="34" charset="0"/>
              </a:defRPr>
            </a:lvl1pPr>
            <a:lvl2pPr marL="690563" indent="-233363">
              <a:lnSpc>
                <a:spcPct val="100000"/>
              </a:lnSpc>
              <a:spcAft>
                <a:spcPts val="400"/>
              </a:spcAft>
              <a:buFont typeface="Arial" pitchFamily="34" charset="0"/>
              <a:buChar char="•"/>
              <a:defRPr sz="1600" baseline="0">
                <a:solidFill>
                  <a:srgbClr val="000000"/>
                </a:solidFill>
                <a:latin typeface="Arial" pitchFamily="34" charset="0"/>
                <a:cs typeface="Arial" pitchFamily="34" charset="0"/>
              </a:defRPr>
            </a:lvl2pPr>
            <a:lvl3pPr>
              <a:lnSpc>
                <a:spcPct val="100000"/>
              </a:lnSpc>
              <a:spcAft>
                <a:spcPts val="300"/>
              </a:spcAft>
              <a:buFont typeface="Arial" pitchFamily="34" charset="0"/>
              <a:buChar char="–"/>
              <a:defRPr sz="1400">
                <a:solidFill>
                  <a:srgbClr val="000000"/>
                </a:solidFill>
                <a:latin typeface="Arial" pitchFamily="34" charset="0"/>
                <a:cs typeface="Arial" pitchFamily="34" charset="0"/>
              </a:defRPr>
            </a:lvl3pPr>
            <a:lvl4pPr marL="14288" marR="0" indent="0" algn="l" defTabSz="914400" rtl="0" eaLnBrk="1" fontAlgn="base" latinLnBrk="0" hangingPunct="1">
              <a:lnSpc>
                <a:spcPct val="100000"/>
              </a:lnSpc>
              <a:spcBef>
                <a:spcPts val="2400"/>
              </a:spcBef>
              <a:spcAft>
                <a:spcPct val="0"/>
              </a:spcAft>
              <a:buClrTx/>
              <a:buSzTx/>
              <a:buFontTx/>
              <a:buNone/>
              <a:tabLst/>
              <a:defRPr sz="11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Slide Number Placeholder 5"/>
          <p:cNvSpPr>
            <a:spLocks noGrp="1"/>
          </p:cNvSpPr>
          <p:nvPr>
            <p:ph type="sldNum" sz="quarter" idx="15"/>
          </p:nvPr>
        </p:nvSpPr>
        <p:spPr>
          <a:xfrm>
            <a:off x="152400" y="6373368"/>
            <a:ext cx="457200" cy="342901"/>
          </a:xfrm>
          <a:prstGeom prst="rect">
            <a:avLst/>
          </a:prstGeom>
        </p:spPr>
        <p:txBody>
          <a:bodyPr anchor="b"/>
          <a:lstStyle>
            <a:lvl1pPr algn="l" fontAlgn="auto">
              <a:spcBef>
                <a:spcPts val="0"/>
              </a:spcBef>
              <a:spcAft>
                <a:spcPts val="0"/>
              </a:spcAft>
              <a:defRPr sz="1100" smtClean="0">
                <a:solidFill>
                  <a:schemeClr val="bg1"/>
                </a:solidFill>
                <a:latin typeface="Arial" pitchFamily="34" charset="0"/>
                <a:ea typeface="+mn-ea"/>
                <a:cs typeface="Arial" pitchFamily="34" charset="0"/>
              </a:defRPr>
            </a:lvl1pPr>
          </a:lstStyle>
          <a:p>
            <a:pPr>
              <a:defRPr/>
            </a:pPr>
            <a:fld id="{FA1FE219-1DED-1748-980C-283AAD9EF276}" type="slidenum">
              <a:rPr lang="en-US" smtClean="0"/>
              <a:pPr>
                <a:defRPr/>
              </a:pPr>
              <a:t>‹#›</a:t>
            </a:fld>
            <a:endParaRPr lang="en-US" dirty="0"/>
          </a:p>
        </p:txBody>
      </p:sp>
      <p:sp>
        <p:nvSpPr>
          <p:cNvPr id="9" name="Footer Placeholder 4"/>
          <p:cNvSpPr>
            <a:spLocks noGrp="1"/>
          </p:cNvSpPr>
          <p:nvPr>
            <p:ph type="ftr" sz="quarter" idx="16"/>
          </p:nvPr>
        </p:nvSpPr>
        <p:spPr>
          <a:xfrm>
            <a:off x="2286000" y="6373368"/>
            <a:ext cx="2895600" cy="342900"/>
          </a:xfrm>
          <a:prstGeom prst="rect">
            <a:avLst/>
          </a:prstGeom>
        </p:spPr>
        <p:txBody>
          <a:bodyPr anchor="b"/>
          <a:lstStyle>
            <a:lvl1pPr algn="ctr" fontAlgn="auto">
              <a:spcBef>
                <a:spcPts val="0"/>
              </a:spcBef>
              <a:spcAft>
                <a:spcPts val="0"/>
              </a:spcAft>
              <a:defRPr sz="1100" dirty="0">
                <a:solidFill>
                  <a:schemeClr val="bg1"/>
                </a:solidFill>
                <a:latin typeface="Arial" pitchFamily="34" charset="0"/>
                <a:ea typeface="+mn-ea"/>
                <a:cs typeface="Arial" pitchFamily="34" charset="0"/>
              </a:defRPr>
            </a:lvl1pPr>
          </a:lstStyle>
          <a:p>
            <a:pPr>
              <a:defRPr/>
            </a:pPr>
            <a:r>
              <a:rPr lang="da-DK"/>
              <a:t>Company Confidential</a:t>
            </a:r>
            <a:endParaRPr lang="en-US" dirty="0"/>
          </a:p>
        </p:txBody>
      </p:sp>
      <p:sp>
        <p:nvSpPr>
          <p:cNvPr id="10" name="Date Placeholder 3"/>
          <p:cNvSpPr>
            <a:spLocks noGrp="1"/>
          </p:cNvSpPr>
          <p:nvPr>
            <p:ph type="dt" sz="half" idx="17"/>
          </p:nvPr>
        </p:nvSpPr>
        <p:spPr>
          <a:xfrm>
            <a:off x="762000" y="6373368"/>
            <a:ext cx="1524000" cy="342901"/>
          </a:xfrm>
          <a:prstGeom prst="rect">
            <a:avLst/>
          </a:prstGeom>
        </p:spPr>
        <p:txBody>
          <a:bodyPr vert="horz" lIns="91440" tIns="45720" rIns="91440" bIns="45720" rtlCol="0" anchor="b"/>
          <a:lstStyle>
            <a:lvl1pPr algn="l" fontAlgn="auto">
              <a:spcBef>
                <a:spcPts val="0"/>
              </a:spcBef>
              <a:spcAft>
                <a:spcPts val="0"/>
              </a:spcAft>
              <a:defRPr sz="1100" smtClean="0">
                <a:solidFill>
                  <a:schemeClr val="bg1"/>
                </a:solidFill>
                <a:latin typeface="Arial"/>
                <a:ea typeface="+mn-ea"/>
                <a:cs typeface="Arial"/>
              </a:defRPr>
            </a:lvl1pPr>
          </a:lstStyle>
          <a:p>
            <a:pPr>
              <a:defRPr/>
            </a:pPr>
            <a:fld id="{C09D9D99-0759-4757-BD22-AAC1E2052A19}" type="datetime4">
              <a:rPr lang="en-US" smtClean="0"/>
              <a:t>December 16, 2022</a:t>
            </a:fld>
            <a:endParaRPr lang="en-US" dirty="0"/>
          </a:p>
        </p:txBody>
      </p:sp>
    </p:spTree>
    <p:extLst>
      <p:ext uri="{BB962C8B-B14F-4D97-AF65-F5344CB8AC3E}">
        <p14:creationId xmlns:p14="http://schemas.microsoft.com/office/powerpoint/2010/main" val="3941834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vdr - Cya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 name="Title 1"/>
          <p:cNvSpPr>
            <a:spLocks noGrp="1"/>
          </p:cNvSpPr>
          <p:nvPr>
            <p:ph type="ctrTitle"/>
          </p:nvPr>
        </p:nvSpPr>
        <p:spPr>
          <a:xfrm>
            <a:off x="457200" y="457200"/>
            <a:ext cx="8153400" cy="533400"/>
          </a:xfrm>
          <a:prstGeom prst="rect">
            <a:avLst/>
          </a:prstGeom>
        </p:spPr>
        <p:txBody>
          <a:bodyPr>
            <a:noAutofit/>
          </a:bodyPr>
          <a:lstStyle>
            <a:lvl1pPr algn="l">
              <a:defRPr sz="3000" b="0" i="0">
                <a:solidFill>
                  <a:schemeClr val="bg1"/>
                </a:solidFill>
                <a:latin typeface="Arial"/>
                <a:cs typeface="Arial"/>
              </a:defRPr>
            </a:lvl1pPr>
          </a:lstStyle>
          <a:p>
            <a:r>
              <a:rPr lang="en-US"/>
              <a:t>Click to edit Master title style</a:t>
            </a:r>
            <a:endParaRPr lang="en-US" dirty="0"/>
          </a:p>
        </p:txBody>
      </p:sp>
      <p:sp>
        <p:nvSpPr>
          <p:cNvPr id="7" name="Content Placeholder 2"/>
          <p:cNvSpPr>
            <a:spLocks noGrp="1"/>
          </p:cNvSpPr>
          <p:nvPr>
            <p:ph idx="1"/>
          </p:nvPr>
        </p:nvSpPr>
        <p:spPr>
          <a:xfrm>
            <a:off x="457200" y="1371600"/>
            <a:ext cx="8153400" cy="4114800"/>
          </a:xfrm>
          <a:prstGeom prst="rect">
            <a:avLst/>
          </a:prstGeom>
        </p:spPr>
        <p:txBody>
          <a:bodyPr/>
          <a:lstStyle>
            <a:lvl1pPr marL="233363" indent="-233363">
              <a:lnSpc>
                <a:spcPct val="100000"/>
              </a:lnSpc>
              <a:spcAft>
                <a:spcPts val="300"/>
              </a:spcAft>
              <a:buFont typeface="Arial" pitchFamily="34" charset="0"/>
              <a:buChar char="•"/>
              <a:defRPr sz="2000">
                <a:solidFill>
                  <a:srgbClr val="000000"/>
                </a:solidFill>
                <a:latin typeface="Arial" pitchFamily="34" charset="0"/>
                <a:cs typeface="Arial" pitchFamily="34" charset="0"/>
              </a:defRPr>
            </a:lvl1pPr>
            <a:lvl2pPr marL="690563" indent="-233363">
              <a:lnSpc>
                <a:spcPct val="100000"/>
              </a:lnSpc>
              <a:spcAft>
                <a:spcPts val="400"/>
              </a:spcAft>
              <a:buFont typeface="Arial" pitchFamily="34" charset="0"/>
              <a:buChar char="•"/>
              <a:defRPr sz="1600" baseline="0">
                <a:solidFill>
                  <a:srgbClr val="000000"/>
                </a:solidFill>
                <a:latin typeface="Arial" pitchFamily="34" charset="0"/>
                <a:cs typeface="Arial" pitchFamily="34" charset="0"/>
              </a:defRPr>
            </a:lvl2pPr>
            <a:lvl3pPr>
              <a:lnSpc>
                <a:spcPct val="100000"/>
              </a:lnSpc>
              <a:spcAft>
                <a:spcPts val="300"/>
              </a:spcAft>
              <a:buFont typeface="Arial" pitchFamily="34" charset="0"/>
              <a:buChar char="–"/>
              <a:defRPr sz="1400">
                <a:solidFill>
                  <a:srgbClr val="000000"/>
                </a:solidFill>
                <a:latin typeface="Arial" pitchFamily="34" charset="0"/>
                <a:cs typeface="Arial" pitchFamily="34" charset="0"/>
              </a:defRPr>
            </a:lvl3pPr>
            <a:lvl4pPr marL="14288" marR="0" indent="0" algn="l" defTabSz="914400" rtl="0" eaLnBrk="1" fontAlgn="base" latinLnBrk="0" hangingPunct="1">
              <a:lnSpc>
                <a:spcPct val="100000"/>
              </a:lnSpc>
              <a:spcBef>
                <a:spcPts val="2400"/>
              </a:spcBef>
              <a:spcAft>
                <a:spcPct val="0"/>
              </a:spcAft>
              <a:buClrTx/>
              <a:buSzTx/>
              <a:buFontTx/>
              <a:buNone/>
              <a:tabLst/>
              <a:defRPr sz="11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Slide Number Placeholder 5"/>
          <p:cNvSpPr>
            <a:spLocks noGrp="1"/>
          </p:cNvSpPr>
          <p:nvPr>
            <p:ph type="sldNum" sz="quarter" idx="15"/>
          </p:nvPr>
        </p:nvSpPr>
        <p:spPr>
          <a:xfrm>
            <a:off x="152400" y="6373368"/>
            <a:ext cx="457200" cy="342901"/>
          </a:xfrm>
          <a:prstGeom prst="rect">
            <a:avLst/>
          </a:prstGeom>
        </p:spPr>
        <p:txBody>
          <a:bodyPr anchor="b"/>
          <a:lstStyle>
            <a:lvl1pPr algn="l" fontAlgn="auto">
              <a:spcBef>
                <a:spcPts val="0"/>
              </a:spcBef>
              <a:spcAft>
                <a:spcPts val="0"/>
              </a:spcAft>
              <a:defRPr sz="1100" smtClean="0">
                <a:solidFill>
                  <a:schemeClr val="bg1"/>
                </a:solidFill>
                <a:latin typeface="Arial" pitchFamily="34" charset="0"/>
                <a:ea typeface="+mn-ea"/>
                <a:cs typeface="Arial" pitchFamily="34" charset="0"/>
              </a:defRPr>
            </a:lvl1pPr>
          </a:lstStyle>
          <a:p>
            <a:pPr>
              <a:defRPr/>
            </a:pPr>
            <a:fld id="{FA1FE219-1DED-1748-980C-283AAD9EF276}" type="slidenum">
              <a:rPr lang="en-US" smtClean="0"/>
              <a:pPr>
                <a:defRPr/>
              </a:pPr>
              <a:t>‹#›</a:t>
            </a:fld>
            <a:endParaRPr lang="en-US" dirty="0"/>
          </a:p>
        </p:txBody>
      </p:sp>
      <p:sp>
        <p:nvSpPr>
          <p:cNvPr id="9" name="Footer Placeholder 4"/>
          <p:cNvSpPr>
            <a:spLocks noGrp="1"/>
          </p:cNvSpPr>
          <p:nvPr>
            <p:ph type="ftr" sz="quarter" idx="16"/>
          </p:nvPr>
        </p:nvSpPr>
        <p:spPr>
          <a:xfrm>
            <a:off x="2286000" y="6373368"/>
            <a:ext cx="2895600" cy="342900"/>
          </a:xfrm>
          <a:prstGeom prst="rect">
            <a:avLst/>
          </a:prstGeom>
        </p:spPr>
        <p:txBody>
          <a:bodyPr anchor="b"/>
          <a:lstStyle>
            <a:lvl1pPr algn="ctr" fontAlgn="auto">
              <a:spcBef>
                <a:spcPts val="0"/>
              </a:spcBef>
              <a:spcAft>
                <a:spcPts val="0"/>
              </a:spcAft>
              <a:defRPr sz="1100" dirty="0">
                <a:solidFill>
                  <a:schemeClr val="bg1"/>
                </a:solidFill>
                <a:latin typeface="Arial" pitchFamily="34" charset="0"/>
                <a:ea typeface="+mn-ea"/>
                <a:cs typeface="Arial" pitchFamily="34" charset="0"/>
              </a:defRPr>
            </a:lvl1pPr>
          </a:lstStyle>
          <a:p>
            <a:pPr>
              <a:defRPr/>
            </a:pPr>
            <a:r>
              <a:rPr lang="da-DK"/>
              <a:t>Company Confidential</a:t>
            </a:r>
            <a:endParaRPr lang="en-US" dirty="0"/>
          </a:p>
        </p:txBody>
      </p:sp>
      <p:sp>
        <p:nvSpPr>
          <p:cNvPr id="10" name="Date Placeholder 3"/>
          <p:cNvSpPr>
            <a:spLocks noGrp="1"/>
          </p:cNvSpPr>
          <p:nvPr>
            <p:ph type="dt" sz="half" idx="17"/>
          </p:nvPr>
        </p:nvSpPr>
        <p:spPr>
          <a:xfrm>
            <a:off x="762000" y="6373368"/>
            <a:ext cx="1524000" cy="342901"/>
          </a:xfrm>
          <a:prstGeom prst="rect">
            <a:avLst/>
          </a:prstGeom>
        </p:spPr>
        <p:txBody>
          <a:bodyPr vert="horz" lIns="91440" tIns="45720" rIns="91440" bIns="45720" rtlCol="0" anchor="b"/>
          <a:lstStyle>
            <a:lvl1pPr algn="l" fontAlgn="auto">
              <a:spcBef>
                <a:spcPts val="0"/>
              </a:spcBef>
              <a:spcAft>
                <a:spcPts val="0"/>
              </a:spcAft>
              <a:defRPr sz="1100" smtClean="0">
                <a:solidFill>
                  <a:schemeClr val="bg1"/>
                </a:solidFill>
                <a:latin typeface="Arial"/>
                <a:ea typeface="+mn-ea"/>
                <a:cs typeface="Arial"/>
              </a:defRPr>
            </a:lvl1pPr>
          </a:lstStyle>
          <a:p>
            <a:pPr>
              <a:defRPr/>
            </a:pPr>
            <a:fld id="{4099F89C-A489-4924-836B-F37377D71067}" type="datetime4">
              <a:rPr lang="en-US" smtClean="0"/>
              <a:t>December 16, 2022</a:t>
            </a:fld>
            <a:endParaRPr lang="en-US" dirty="0"/>
          </a:p>
        </p:txBody>
      </p:sp>
    </p:spTree>
    <p:extLst>
      <p:ext uri="{BB962C8B-B14F-4D97-AF65-F5344CB8AC3E}">
        <p14:creationId xmlns:p14="http://schemas.microsoft.com/office/powerpoint/2010/main" val="2275252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vdr - Yellow">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 name="Title 1"/>
          <p:cNvSpPr>
            <a:spLocks noGrp="1"/>
          </p:cNvSpPr>
          <p:nvPr>
            <p:ph type="ctrTitle"/>
          </p:nvPr>
        </p:nvSpPr>
        <p:spPr>
          <a:xfrm>
            <a:off x="457200" y="457200"/>
            <a:ext cx="8153400" cy="533400"/>
          </a:xfrm>
          <a:prstGeom prst="rect">
            <a:avLst/>
          </a:prstGeom>
        </p:spPr>
        <p:txBody>
          <a:bodyPr>
            <a:noAutofit/>
          </a:bodyPr>
          <a:lstStyle>
            <a:lvl1pPr algn="l">
              <a:defRPr sz="3000" b="0" i="0">
                <a:solidFill>
                  <a:schemeClr val="bg1"/>
                </a:solidFill>
                <a:latin typeface="Arial"/>
                <a:cs typeface="Arial"/>
              </a:defRPr>
            </a:lvl1pPr>
          </a:lstStyle>
          <a:p>
            <a:r>
              <a:rPr lang="en-US"/>
              <a:t>Click to edit Master title style</a:t>
            </a:r>
            <a:endParaRPr lang="en-US" dirty="0"/>
          </a:p>
        </p:txBody>
      </p:sp>
      <p:sp>
        <p:nvSpPr>
          <p:cNvPr id="7" name="Content Placeholder 2"/>
          <p:cNvSpPr>
            <a:spLocks noGrp="1"/>
          </p:cNvSpPr>
          <p:nvPr>
            <p:ph idx="1"/>
          </p:nvPr>
        </p:nvSpPr>
        <p:spPr>
          <a:xfrm>
            <a:off x="457200" y="1371600"/>
            <a:ext cx="8153400" cy="4114800"/>
          </a:xfrm>
          <a:prstGeom prst="rect">
            <a:avLst/>
          </a:prstGeom>
        </p:spPr>
        <p:txBody>
          <a:bodyPr/>
          <a:lstStyle>
            <a:lvl1pPr marL="233363" indent="-233363">
              <a:lnSpc>
                <a:spcPct val="100000"/>
              </a:lnSpc>
              <a:spcAft>
                <a:spcPts val="300"/>
              </a:spcAft>
              <a:buFont typeface="Arial" pitchFamily="34" charset="0"/>
              <a:buChar char="•"/>
              <a:defRPr sz="2000">
                <a:solidFill>
                  <a:srgbClr val="000000"/>
                </a:solidFill>
                <a:latin typeface="Arial" pitchFamily="34" charset="0"/>
                <a:cs typeface="Arial" pitchFamily="34" charset="0"/>
              </a:defRPr>
            </a:lvl1pPr>
            <a:lvl2pPr marL="690563" indent="-233363">
              <a:lnSpc>
                <a:spcPct val="100000"/>
              </a:lnSpc>
              <a:spcAft>
                <a:spcPts val="400"/>
              </a:spcAft>
              <a:buFont typeface="Arial" pitchFamily="34" charset="0"/>
              <a:buChar char="•"/>
              <a:defRPr sz="1600" baseline="0">
                <a:solidFill>
                  <a:srgbClr val="000000"/>
                </a:solidFill>
                <a:latin typeface="Arial" pitchFamily="34" charset="0"/>
                <a:cs typeface="Arial" pitchFamily="34" charset="0"/>
              </a:defRPr>
            </a:lvl2pPr>
            <a:lvl3pPr>
              <a:lnSpc>
                <a:spcPct val="100000"/>
              </a:lnSpc>
              <a:spcAft>
                <a:spcPts val="300"/>
              </a:spcAft>
              <a:buFont typeface="Arial" pitchFamily="34" charset="0"/>
              <a:buChar char="–"/>
              <a:defRPr sz="1400">
                <a:solidFill>
                  <a:srgbClr val="000000"/>
                </a:solidFill>
                <a:latin typeface="Arial" pitchFamily="34" charset="0"/>
                <a:cs typeface="Arial" pitchFamily="34" charset="0"/>
              </a:defRPr>
            </a:lvl3pPr>
            <a:lvl4pPr marL="14288" marR="0" indent="0" algn="l" defTabSz="914400" rtl="0" eaLnBrk="1" fontAlgn="base" latinLnBrk="0" hangingPunct="1">
              <a:lnSpc>
                <a:spcPct val="100000"/>
              </a:lnSpc>
              <a:spcBef>
                <a:spcPts val="2400"/>
              </a:spcBef>
              <a:spcAft>
                <a:spcPct val="0"/>
              </a:spcAft>
              <a:buClrTx/>
              <a:buSzTx/>
              <a:buFontTx/>
              <a:buNone/>
              <a:tabLst/>
              <a:defRPr sz="11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Slide Number Placeholder 5"/>
          <p:cNvSpPr>
            <a:spLocks noGrp="1"/>
          </p:cNvSpPr>
          <p:nvPr>
            <p:ph type="sldNum" sz="quarter" idx="15"/>
          </p:nvPr>
        </p:nvSpPr>
        <p:spPr>
          <a:xfrm>
            <a:off x="152400" y="6373368"/>
            <a:ext cx="457200" cy="342901"/>
          </a:xfrm>
          <a:prstGeom prst="rect">
            <a:avLst/>
          </a:prstGeom>
        </p:spPr>
        <p:txBody>
          <a:bodyPr anchor="b"/>
          <a:lstStyle>
            <a:lvl1pPr algn="l" fontAlgn="auto">
              <a:spcBef>
                <a:spcPts val="0"/>
              </a:spcBef>
              <a:spcAft>
                <a:spcPts val="0"/>
              </a:spcAft>
              <a:defRPr sz="1100" smtClean="0">
                <a:solidFill>
                  <a:schemeClr val="bg1"/>
                </a:solidFill>
                <a:latin typeface="Arial" pitchFamily="34" charset="0"/>
                <a:ea typeface="+mn-ea"/>
                <a:cs typeface="Arial" pitchFamily="34" charset="0"/>
              </a:defRPr>
            </a:lvl1pPr>
          </a:lstStyle>
          <a:p>
            <a:pPr>
              <a:defRPr/>
            </a:pPr>
            <a:fld id="{FA1FE219-1DED-1748-980C-283AAD9EF276}" type="slidenum">
              <a:rPr lang="en-US" smtClean="0"/>
              <a:pPr>
                <a:defRPr/>
              </a:pPr>
              <a:t>‹#›</a:t>
            </a:fld>
            <a:endParaRPr lang="en-US" dirty="0"/>
          </a:p>
        </p:txBody>
      </p:sp>
      <p:sp>
        <p:nvSpPr>
          <p:cNvPr id="9" name="Footer Placeholder 4"/>
          <p:cNvSpPr>
            <a:spLocks noGrp="1"/>
          </p:cNvSpPr>
          <p:nvPr>
            <p:ph type="ftr" sz="quarter" idx="16"/>
          </p:nvPr>
        </p:nvSpPr>
        <p:spPr>
          <a:xfrm>
            <a:off x="2286000" y="6373368"/>
            <a:ext cx="2895600" cy="342900"/>
          </a:xfrm>
          <a:prstGeom prst="rect">
            <a:avLst/>
          </a:prstGeom>
        </p:spPr>
        <p:txBody>
          <a:bodyPr anchor="b"/>
          <a:lstStyle>
            <a:lvl1pPr algn="ctr" fontAlgn="auto">
              <a:spcBef>
                <a:spcPts val="0"/>
              </a:spcBef>
              <a:spcAft>
                <a:spcPts val="0"/>
              </a:spcAft>
              <a:defRPr sz="1100" dirty="0">
                <a:solidFill>
                  <a:schemeClr val="bg1"/>
                </a:solidFill>
                <a:latin typeface="Arial" pitchFamily="34" charset="0"/>
                <a:ea typeface="+mn-ea"/>
                <a:cs typeface="Arial" pitchFamily="34" charset="0"/>
              </a:defRPr>
            </a:lvl1pPr>
          </a:lstStyle>
          <a:p>
            <a:pPr>
              <a:defRPr/>
            </a:pPr>
            <a:r>
              <a:rPr lang="da-DK"/>
              <a:t>Company Confidential</a:t>
            </a:r>
            <a:endParaRPr lang="en-US" dirty="0"/>
          </a:p>
        </p:txBody>
      </p:sp>
      <p:sp>
        <p:nvSpPr>
          <p:cNvPr id="10" name="Date Placeholder 3"/>
          <p:cNvSpPr>
            <a:spLocks noGrp="1"/>
          </p:cNvSpPr>
          <p:nvPr>
            <p:ph type="dt" sz="half" idx="17"/>
          </p:nvPr>
        </p:nvSpPr>
        <p:spPr>
          <a:xfrm>
            <a:off x="762000" y="6373368"/>
            <a:ext cx="1524000" cy="342901"/>
          </a:xfrm>
          <a:prstGeom prst="rect">
            <a:avLst/>
          </a:prstGeom>
        </p:spPr>
        <p:txBody>
          <a:bodyPr vert="horz" lIns="91440" tIns="45720" rIns="91440" bIns="45720" rtlCol="0" anchor="b"/>
          <a:lstStyle>
            <a:lvl1pPr algn="l" fontAlgn="auto">
              <a:spcBef>
                <a:spcPts val="0"/>
              </a:spcBef>
              <a:spcAft>
                <a:spcPts val="0"/>
              </a:spcAft>
              <a:defRPr sz="1100" smtClean="0">
                <a:solidFill>
                  <a:schemeClr val="bg1"/>
                </a:solidFill>
                <a:latin typeface="Arial"/>
                <a:ea typeface="+mn-ea"/>
                <a:cs typeface="Arial"/>
              </a:defRPr>
            </a:lvl1pPr>
          </a:lstStyle>
          <a:p>
            <a:pPr>
              <a:defRPr/>
            </a:pPr>
            <a:fld id="{95574A02-31F7-4274-AD84-030CB69F1D0B}" type="datetime4">
              <a:rPr lang="en-US" smtClean="0"/>
              <a:t>December 16, 2022</a:t>
            </a:fld>
            <a:endParaRPr lang="en-US" dirty="0"/>
          </a:p>
        </p:txBody>
      </p:sp>
    </p:spTree>
    <p:extLst>
      <p:ext uri="{BB962C8B-B14F-4D97-AF65-F5344CB8AC3E}">
        <p14:creationId xmlns:p14="http://schemas.microsoft.com/office/powerpoint/2010/main" val="2845795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4" r:id="rId10"/>
    <p:sldLayoutId id="2147483765" r:id="rId11"/>
    <p:sldLayoutId id="2147483766" r:id="rId12"/>
    <p:sldLayoutId id="2147483767" r:id="rId13"/>
    <p:sldLayoutId id="2147483760" r:id="rId14"/>
    <p:sldLayoutId id="2147483761" r:id="rId15"/>
    <p:sldLayoutId id="2147483768" r:id="rId16"/>
    <p:sldLayoutId id="2147483769" r:id="rId17"/>
    <p:sldLayoutId id="2147483762" r:id="rId18"/>
    <p:sldLayoutId id="2147483763" r:id="rId19"/>
    <p:sldLayoutId id="2147483770" r:id="rId20"/>
  </p:sldLayoutIdLst>
  <p:hf hdr="0"/>
  <p:txStyles>
    <p:titleStyle>
      <a:lvl1pPr algn="ctr"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4" orient="horz" pos="1152" userDrawn="1">
          <p15:clr>
            <a:srgbClr val="F26B43"/>
          </p15:clr>
        </p15:guide>
        <p15:guide id="5" orient="horz" pos="1440" userDrawn="1">
          <p15:clr>
            <a:srgbClr val="F26B43"/>
          </p15:clr>
        </p15:guide>
        <p15:guide id="7" orient="horz" pos="864" userDrawn="1">
          <p15:clr>
            <a:srgbClr val="F26B43"/>
          </p15:clr>
        </p15:guide>
        <p15:guide id="8" orient="horz" pos="288" userDrawn="1">
          <p15:clr>
            <a:srgbClr val="F26B43"/>
          </p15:clr>
        </p15:guide>
        <p15:guide id="9" pos="288" userDrawn="1">
          <p15:clr>
            <a:srgbClr val="F26B43"/>
          </p15:clr>
        </p15:guide>
        <p15:guide id="10" pos="542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39.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42.emf"/><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hyperlink" Target="http://www.standard.com/investorquiz"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44.png"/><Relationship Id="rId4" Type="http://schemas.openxmlformats.org/officeDocument/2006/relationships/hyperlink" Target="http://www.standard.com/retirement"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8.emf"/><Relationship Id="rId7" Type="http://schemas.openxmlformats.org/officeDocument/2006/relationships/image" Target="../media/image22.emf"/><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1.emf"/><Relationship Id="rId11" Type="http://schemas.openxmlformats.org/officeDocument/2006/relationships/image" Target="../media/image26.emf"/><Relationship Id="rId5" Type="http://schemas.openxmlformats.org/officeDocument/2006/relationships/image" Target="../media/image20.emf"/><Relationship Id="rId10" Type="http://schemas.openxmlformats.org/officeDocument/2006/relationships/image" Target="../media/image25.emf"/><Relationship Id="rId4" Type="http://schemas.openxmlformats.org/officeDocument/2006/relationships/image" Target="../media/image19.emf"/><Relationship Id="rId9" Type="http://schemas.openxmlformats.org/officeDocument/2006/relationships/image" Target="../media/image24.emf"/></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14.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2.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2.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2.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idx="4294967295"/>
          </p:nvPr>
        </p:nvSpPr>
        <p:spPr>
          <a:xfrm>
            <a:off x="3313" y="4572000"/>
            <a:ext cx="9144000" cy="2286000"/>
          </a:xfrm>
          <a:prstGeom prst="rect">
            <a:avLst/>
          </a:prstGeom>
          <a:solidFill>
            <a:srgbClr val="7E7CB3"/>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chemeClr val="lt1"/>
                </a:solidFill>
                <a:effectLst/>
                <a:uLnTx/>
                <a:uFillTx/>
                <a:latin typeface="+mn-lt"/>
                <a:ea typeface="+mn-ea"/>
                <a:cs typeface="+mn-cs"/>
              </a:rPr>
              <a:t>  </a:t>
            </a:r>
            <a:r>
              <a:rPr kumimoji="0" lang="en-US" sz="3800" b="0" i="0" u="none" strike="noStrike" kern="1200" cap="none" spc="0" normalizeH="0" baseline="0" noProof="0" dirty="0">
                <a:ln>
                  <a:noFill/>
                </a:ln>
                <a:solidFill>
                  <a:schemeClr val="lt1"/>
                </a:solidFill>
                <a:effectLst/>
                <a:uLnTx/>
                <a:uFillTx/>
                <a:latin typeface="+mn-lt"/>
                <a:ea typeface="+mn-ea"/>
                <a:cs typeface="+mn-cs"/>
              </a:rPr>
              <a:t>Investing to Match Your Taste</a:t>
            </a:r>
            <a:br>
              <a:rPr kumimoji="0" lang="en-US" sz="4000" b="0" i="0" u="none" strike="noStrike" kern="1200" cap="none" spc="0" normalizeH="0" baseline="0" noProof="0" dirty="0">
                <a:ln>
                  <a:noFill/>
                </a:ln>
                <a:solidFill>
                  <a:schemeClr val="lt1"/>
                </a:solidFill>
                <a:effectLst/>
                <a:uLnTx/>
                <a:uFillTx/>
                <a:latin typeface="+mn-lt"/>
                <a:ea typeface="+mn-ea"/>
                <a:cs typeface="+mn-cs"/>
              </a:rPr>
            </a:br>
            <a:endParaRPr kumimoji="0" lang="en-US" sz="2000" b="0" i="0" u="none" strike="noStrike" kern="1200" cap="none" spc="0" normalizeH="0" baseline="0" noProof="0" dirty="0">
              <a:ln>
                <a:noFill/>
              </a:ln>
              <a:solidFill>
                <a:schemeClr val="lt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lt1"/>
                </a:solidFill>
                <a:effectLst/>
                <a:uLnTx/>
                <a:uFillTx/>
                <a:latin typeface="+mn-lt"/>
                <a:ea typeface="+mn-ea"/>
                <a:cs typeface="+mn-cs"/>
              </a:rPr>
              <a:t>  </a:t>
            </a:r>
            <a:endParaRPr kumimoji="0" lang="en-US" sz="1600" b="1" i="0" u="none" strike="noStrike" kern="1200" cap="none" spc="0" normalizeH="0" baseline="0" noProof="0" dirty="0">
              <a:ln>
                <a:noFill/>
              </a:ln>
              <a:solidFill>
                <a:schemeClr val="lt1"/>
              </a:solidFill>
              <a:effectLst/>
              <a:uLnTx/>
              <a:uFillTx/>
              <a:latin typeface="+mn-lt"/>
              <a:ea typeface="+mn-ea"/>
              <a:cs typeface="+mn-cs"/>
            </a:endParaRPr>
          </a:p>
        </p:txBody>
      </p:sp>
      <p:sp>
        <p:nvSpPr>
          <p:cNvPr id="14" name="TextBox 13"/>
          <p:cNvSpPr txBox="1"/>
          <p:nvPr/>
        </p:nvSpPr>
        <p:spPr>
          <a:xfrm>
            <a:off x="308113" y="5729605"/>
            <a:ext cx="6324600" cy="369332"/>
          </a:xfrm>
          <a:prstGeom prst="rect">
            <a:avLst/>
          </a:prstGeom>
          <a:noFill/>
        </p:spPr>
        <p:txBody>
          <a:bodyPr wrap="square" rtlCol="0">
            <a:spAutoFit/>
          </a:bodyPr>
          <a:lstStyle/>
          <a:p>
            <a:r>
              <a:rPr lang="en-US" dirty="0">
                <a:solidFill>
                  <a:srgbClr val="FDBB63"/>
                </a:solidFill>
              </a:rPr>
              <a:t>Choose options that mix well with your appetite for risk  </a:t>
            </a:r>
          </a:p>
        </p:txBody>
      </p:sp>
      <p:sp>
        <p:nvSpPr>
          <p:cNvPr id="15" name="TextBox 14"/>
          <p:cNvSpPr txBox="1"/>
          <p:nvPr/>
        </p:nvSpPr>
        <p:spPr>
          <a:xfrm>
            <a:off x="308113" y="6249749"/>
            <a:ext cx="2705632" cy="615553"/>
          </a:xfrm>
          <a:prstGeom prst="rect">
            <a:avLst/>
          </a:prstGeom>
          <a:noFill/>
        </p:spPr>
        <p:txBody>
          <a:bodyPr wrap="square" rtlCol="0">
            <a:spAutoFit/>
          </a:bodyPr>
          <a:lstStyle/>
          <a:p>
            <a:r>
              <a:rPr lang="en-US" sz="1600" b="1" dirty="0">
                <a:solidFill>
                  <a:schemeClr val="bg1"/>
                </a:solidFill>
              </a:rPr>
              <a:t>Retirement</a:t>
            </a:r>
            <a:r>
              <a:rPr lang="en-US" sz="1600" dirty="0">
                <a:solidFill>
                  <a:schemeClr val="bg1"/>
                </a:solidFill>
              </a:rPr>
              <a:t> on the </a:t>
            </a:r>
            <a:r>
              <a:rPr lang="en-US" sz="1600" b="1" dirty="0">
                <a:solidFill>
                  <a:schemeClr val="bg1"/>
                </a:solidFill>
              </a:rPr>
              <a:t>Brain</a:t>
            </a:r>
          </a:p>
          <a:p>
            <a:endParaRPr lang="en-US" dirty="0"/>
          </a:p>
        </p:txBody>
      </p:sp>
      <p:pic>
        <p:nvPicPr>
          <p:cNvPr id="10" name="Picture 9">
            <a:extLst>
              <a:ext uri="{FF2B5EF4-FFF2-40B4-BE49-F238E27FC236}">
                <a16:creationId xmlns:a16="http://schemas.microsoft.com/office/drawing/2014/main" id="{CD0D5085-B48A-4841-A941-CFC95B5D49D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499526" y="-2192635"/>
            <a:ext cx="2599189" cy="4118309"/>
          </a:xfrm>
          <a:prstGeom prst="rect">
            <a:avLst/>
          </a:prstGeom>
        </p:spPr>
      </p:pic>
      <p:pic>
        <p:nvPicPr>
          <p:cNvPr id="3" name="Picture 2">
            <a:extLst>
              <a:ext uri="{FF2B5EF4-FFF2-40B4-BE49-F238E27FC236}">
                <a16:creationId xmlns:a16="http://schemas.microsoft.com/office/drawing/2014/main" id="{026E3835-1F0C-644A-BDB7-95D7D4F76C37}"/>
              </a:ext>
              <a:ext uri="{C183D7F6-B498-43B3-948B-1728B52AA6E4}">
                <adec:decorative xmlns:adec="http://schemas.microsoft.com/office/drawing/2017/decorative" val="1"/>
              </a:ext>
            </a:extLst>
          </p:cNvPr>
          <p:cNvPicPr>
            <a:picLocks noChangeAspect="1"/>
          </p:cNvPicPr>
          <p:nvPr/>
        </p:nvPicPr>
        <p:blipFill rotWithShape="1">
          <a:blip r:embed="rId4">
            <a:alphaModFix amt="25000"/>
          </a:blip>
          <a:srcRect l="45899" t="7149" r="3103"/>
          <a:stretch/>
        </p:blipFill>
        <p:spPr>
          <a:xfrm>
            <a:off x="1" y="-1"/>
            <a:ext cx="9144000" cy="6249749"/>
          </a:xfrm>
          <a:prstGeom prst="rect">
            <a:avLst/>
          </a:prstGeom>
        </p:spPr>
      </p:pic>
      <p:sp>
        <p:nvSpPr>
          <p:cNvPr id="6" name="Rectangle 5">
            <a:extLst>
              <a:ext uri="{FF2B5EF4-FFF2-40B4-BE49-F238E27FC236}">
                <a16:creationId xmlns:a16="http://schemas.microsoft.com/office/drawing/2014/main" id="{1F8192A6-182F-E64D-A384-D06BB93C24F4}"/>
              </a:ext>
              <a:ext uri="{C183D7F6-B498-43B3-948B-1728B52AA6E4}">
                <adec:decorative xmlns:adec="http://schemas.microsoft.com/office/drawing/2017/decorative" val="1"/>
              </a:ext>
            </a:extLst>
          </p:cNvPr>
          <p:cNvSpPr/>
          <p:nvPr/>
        </p:nvSpPr>
        <p:spPr>
          <a:xfrm>
            <a:off x="3352800" y="2057400"/>
            <a:ext cx="14478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he Standard Logo">
            <a:extLst>
              <a:ext uri="{C183D7F6-B498-43B3-948B-1728B52AA6E4}">
                <adec:decorative xmlns:adec="http://schemas.microsoft.com/office/drawing/2017/decorative" val="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92074" y="5060333"/>
            <a:ext cx="2451926" cy="1797667"/>
          </a:xfrm>
          <a:prstGeom prst="rect">
            <a:avLst/>
          </a:prstGeom>
        </p:spPr>
      </p:pic>
      <p:pic>
        <p:nvPicPr>
          <p:cNvPr id="5" name="Picture 4">
            <a:extLst>
              <a:ext uri="{FF2B5EF4-FFF2-40B4-BE49-F238E27FC236}">
                <a16:creationId xmlns:a16="http://schemas.microsoft.com/office/drawing/2014/main" id="{4B26DAF4-083B-394B-924D-71F84C6A4353}"/>
              </a:ext>
              <a:ext uri="{C183D7F6-B498-43B3-948B-1728B52AA6E4}">
                <adec:decorative xmlns:adec="http://schemas.microsoft.com/office/drawing/2017/decorative" val="1"/>
              </a:ext>
            </a:extLst>
          </p:cNvPr>
          <p:cNvPicPr>
            <a:picLocks noChangeAspect="1"/>
          </p:cNvPicPr>
          <p:nvPr/>
        </p:nvPicPr>
        <p:blipFill rotWithShape="1">
          <a:blip r:embed="rId6"/>
          <a:srcRect l="56957" t="29833"/>
          <a:stretch/>
        </p:blipFill>
        <p:spPr>
          <a:xfrm>
            <a:off x="4626114" y="1981200"/>
            <a:ext cx="2133187" cy="1905000"/>
          </a:xfrm>
          <a:prstGeom prst="rect">
            <a:avLst/>
          </a:prstGeom>
        </p:spPr>
      </p:pic>
      <p:pic>
        <p:nvPicPr>
          <p:cNvPr id="13" name="Picture 12">
            <a:extLst>
              <a:ext uri="{FF2B5EF4-FFF2-40B4-BE49-F238E27FC236}">
                <a16:creationId xmlns:a16="http://schemas.microsoft.com/office/drawing/2014/main" id="{465A05ED-9956-FC45-94F4-0A7944077018}"/>
              </a:ext>
              <a:ext uri="{C183D7F6-B498-43B3-948B-1728B52AA6E4}">
                <adec:decorative xmlns:adec="http://schemas.microsoft.com/office/drawing/2017/decorative" val="1"/>
              </a:ext>
            </a:extLst>
          </p:cNvPr>
          <p:cNvPicPr>
            <a:picLocks noChangeAspect="1"/>
          </p:cNvPicPr>
          <p:nvPr/>
        </p:nvPicPr>
        <p:blipFill rotWithShape="1">
          <a:blip r:embed="rId6"/>
          <a:srcRect l="56957" b="69748"/>
          <a:stretch/>
        </p:blipFill>
        <p:spPr>
          <a:xfrm>
            <a:off x="4499526" y="1197983"/>
            <a:ext cx="2133187" cy="821317"/>
          </a:xfrm>
          <a:prstGeom prst="rect">
            <a:avLst/>
          </a:prstGeom>
        </p:spPr>
      </p:pic>
      <p:pic>
        <p:nvPicPr>
          <p:cNvPr id="16" name="Picture 15">
            <a:extLst>
              <a:ext uri="{FF2B5EF4-FFF2-40B4-BE49-F238E27FC236}">
                <a16:creationId xmlns:a16="http://schemas.microsoft.com/office/drawing/2014/main" id="{E32EF495-0601-B944-98A3-ED8AE64AC016}"/>
              </a:ext>
              <a:ext uri="{C183D7F6-B498-43B3-948B-1728B52AA6E4}">
                <adec:decorative xmlns:adec="http://schemas.microsoft.com/office/drawing/2017/decorative" val="1"/>
              </a:ext>
            </a:extLst>
          </p:cNvPr>
          <p:cNvPicPr>
            <a:picLocks noChangeAspect="1"/>
          </p:cNvPicPr>
          <p:nvPr/>
        </p:nvPicPr>
        <p:blipFill rotWithShape="1">
          <a:blip r:embed="rId6"/>
          <a:srcRect l="29756" t="29833" r="40774" b="16840"/>
          <a:stretch/>
        </p:blipFill>
        <p:spPr>
          <a:xfrm flipH="1">
            <a:off x="3402431" y="1966259"/>
            <a:ext cx="1460499" cy="1447800"/>
          </a:xfrm>
          <a:prstGeom prst="rect">
            <a:avLst/>
          </a:prstGeom>
        </p:spPr>
      </p:pic>
      <p:pic>
        <p:nvPicPr>
          <p:cNvPr id="18" name="Picture 17">
            <a:extLst>
              <a:ext uri="{FF2B5EF4-FFF2-40B4-BE49-F238E27FC236}">
                <a16:creationId xmlns:a16="http://schemas.microsoft.com/office/drawing/2014/main" id="{61966AED-8E06-FF4F-B727-0FAE22EBBCD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flipH="1">
            <a:off x="2666913" y="-1605464"/>
            <a:ext cx="2599189" cy="4118309"/>
          </a:xfrm>
          <a:prstGeom prst="rect">
            <a:avLst/>
          </a:prstGeom>
        </p:spPr>
      </p:pic>
      <p:pic>
        <p:nvPicPr>
          <p:cNvPr id="2" name="Picture 1">
            <a:extLst>
              <a:ext uri="{FF2B5EF4-FFF2-40B4-BE49-F238E27FC236}">
                <a16:creationId xmlns:a16="http://schemas.microsoft.com/office/drawing/2014/main" id="{91EDBA2A-DF8F-C642-8B8B-6E857BE20419}"/>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992504" y="1906073"/>
            <a:ext cx="1021241" cy="1481518"/>
          </a:xfrm>
          <a:prstGeom prst="rect">
            <a:avLst/>
          </a:prstGeom>
        </p:spPr>
      </p:pic>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FA381-63B4-D94B-AE95-9572D9AC049C}"/>
              </a:ext>
            </a:extLst>
          </p:cNvPr>
          <p:cNvSpPr>
            <a:spLocks noGrp="1"/>
          </p:cNvSpPr>
          <p:nvPr>
            <p:ph type="ctrTitle"/>
          </p:nvPr>
        </p:nvSpPr>
        <p:spPr>
          <a:xfrm>
            <a:off x="457200" y="457200"/>
            <a:ext cx="3651161" cy="533400"/>
          </a:xfrm>
        </p:spPr>
        <p:txBody>
          <a:bodyPr/>
          <a:lstStyle/>
          <a:p>
            <a:r>
              <a:rPr lang="en-US" dirty="0">
                <a:solidFill>
                  <a:srgbClr val="004EA8"/>
                </a:solidFill>
                <a:ea typeface="Arial" charset="0"/>
                <a:cs typeface="Arial" charset="0"/>
              </a:rPr>
              <a:t>Risks and Returns</a:t>
            </a:r>
            <a:endParaRPr lang="en-US" dirty="0"/>
          </a:p>
        </p:txBody>
      </p:sp>
      <p:pic>
        <p:nvPicPr>
          <p:cNvPr id="5" name="Picture 4">
            <a:extLst>
              <a:ext uri="{FF2B5EF4-FFF2-40B4-BE49-F238E27FC236}">
                <a16:creationId xmlns:a16="http://schemas.microsoft.com/office/drawing/2014/main" id="{31318357-CFB1-9F45-9844-EBF309F500B2}"/>
              </a:ext>
              <a:ext uri="{C183D7F6-B498-43B3-948B-1728B52AA6E4}">
                <adec:decorative xmlns:adec="http://schemas.microsoft.com/office/drawing/2017/decorative" val="1"/>
              </a:ext>
            </a:extLst>
          </p:cNvPr>
          <p:cNvPicPr>
            <a:picLocks noChangeAspect="1"/>
          </p:cNvPicPr>
          <p:nvPr/>
        </p:nvPicPr>
        <p:blipFill rotWithShape="1">
          <a:blip r:embed="rId3">
            <a:alphaModFix amt="20000"/>
          </a:blip>
          <a:srcRect l="19428" t="-1971" r="6474" b="-14818"/>
          <a:stretch/>
        </p:blipFill>
        <p:spPr>
          <a:xfrm>
            <a:off x="9525" y="1447800"/>
            <a:ext cx="9144000" cy="5410200"/>
          </a:xfrm>
          <a:prstGeom prst="rect">
            <a:avLst/>
          </a:prstGeom>
        </p:spPr>
      </p:pic>
      <p:sp>
        <p:nvSpPr>
          <p:cNvPr id="23" name="Right Arrow 22">
            <a:extLst>
              <a:ext uri="{FF2B5EF4-FFF2-40B4-BE49-F238E27FC236}">
                <a16:creationId xmlns:a16="http://schemas.microsoft.com/office/drawing/2014/main" id="{6E2C4DDA-38D1-8F4E-B07D-C4A27922283F}"/>
              </a:ext>
              <a:ext uri="{C183D7F6-B498-43B3-948B-1728B52AA6E4}">
                <adec:decorative xmlns:adec="http://schemas.microsoft.com/office/drawing/2017/decorative" val="1"/>
              </a:ext>
            </a:extLst>
          </p:cNvPr>
          <p:cNvSpPr/>
          <p:nvPr/>
        </p:nvSpPr>
        <p:spPr>
          <a:xfrm rot="16200000">
            <a:off x="144829" y="2978086"/>
            <a:ext cx="4502277" cy="685800"/>
          </a:xfrm>
          <a:prstGeom prst="rightArrow">
            <a:avLst/>
          </a:prstGeom>
          <a:solidFill>
            <a:srgbClr val="A3C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2DD4388-4F6E-C64F-A1AA-652F30411459}"/>
              </a:ext>
            </a:extLst>
          </p:cNvPr>
          <p:cNvSpPr txBox="1"/>
          <p:nvPr/>
        </p:nvSpPr>
        <p:spPr>
          <a:xfrm>
            <a:off x="846865" y="1845707"/>
            <a:ext cx="2340088" cy="400110"/>
          </a:xfrm>
          <a:prstGeom prst="rect">
            <a:avLst/>
          </a:prstGeom>
          <a:noFill/>
        </p:spPr>
        <p:txBody>
          <a:bodyPr wrap="square" rtlCol="0">
            <a:spAutoFit/>
          </a:bodyPr>
          <a:lstStyle/>
          <a:p>
            <a:pPr marL="15875"/>
            <a:r>
              <a:rPr lang="en-US" sz="2000" b="1" dirty="0">
                <a:solidFill>
                  <a:srgbClr val="F89828"/>
                </a:solidFill>
              </a:rPr>
              <a:t>Cash Equivalents</a:t>
            </a:r>
            <a:endParaRPr lang="en-US" sz="1600" dirty="0"/>
          </a:p>
        </p:txBody>
      </p:sp>
      <p:pic>
        <p:nvPicPr>
          <p:cNvPr id="21" name="Picture 20">
            <a:extLst>
              <a:ext uri="{FF2B5EF4-FFF2-40B4-BE49-F238E27FC236}">
                <a16:creationId xmlns:a16="http://schemas.microsoft.com/office/drawing/2014/main" id="{E8898193-6C91-C54A-A654-39BE1615882D}"/>
              </a:ext>
              <a:ext uri="{C183D7F6-B498-43B3-948B-1728B52AA6E4}">
                <adec:decorative xmlns:adec="http://schemas.microsoft.com/office/drawing/2017/decorative" val="1"/>
              </a:ext>
            </a:extLst>
          </p:cNvPr>
          <p:cNvPicPr>
            <a:picLocks noChangeAspect="1"/>
          </p:cNvPicPr>
          <p:nvPr/>
        </p:nvPicPr>
        <p:blipFill rotWithShape="1">
          <a:blip r:embed="rId4"/>
          <a:srcRect l="6063" t="-2051" r="88336" b="76310"/>
          <a:stretch/>
        </p:blipFill>
        <p:spPr>
          <a:xfrm>
            <a:off x="963825" y="1057376"/>
            <a:ext cx="683742" cy="796137"/>
          </a:xfrm>
          <a:prstGeom prst="rect">
            <a:avLst/>
          </a:prstGeom>
        </p:spPr>
      </p:pic>
      <p:pic>
        <p:nvPicPr>
          <p:cNvPr id="22" name="Picture 21">
            <a:extLst>
              <a:ext uri="{FF2B5EF4-FFF2-40B4-BE49-F238E27FC236}">
                <a16:creationId xmlns:a16="http://schemas.microsoft.com/office/drawing/2014/main" id="{701CA70A-C3D0-8F43-BAA7-0E3EB83F8CA6}"/>
              </a:ext>
              <a:ext uri="{C183D7F6-B498-43B3-948B-1728B52AA6E4}">
                <adec:decorative xmlns:adec="http://schemas.microsoft.com/office/drawing/2017/decorative" val="1"/>
              </a:ext>
            </a:extLst>
          </p:cNvPr>
          <p:cNvPicPr>
            <a:picLocks noChangeAspect="1"/>
          </p:cNvPicPr>
          <p:nvPr/>
        </p:nvPicPr>
        <p:blipFill rotWithShape="1">
          <a:blip r:embed="rId5"/>
          <a:srcRect l="35737" t="-16464" r="35267" b="-15540"/>
          <a:stretch/>
        </p:blipFill>
        <p:spPr>
          <a:xfrm>
            <a:off x="3589421" y="990600"/>
            <a:ext cx="990600" cy="821459"/>
          </a:xfrm>
          <a:prstGeom prst="rect">
            <a:avLst/>
          </a:prstGeom>
        </p:spPr>
      </p:pic>
      <p:sp>
        <p:nvSpPr>
          <p:cNvPr id="27" name="TextBox 26">
            <a:extLst>
              <a:ext uri="{FF2B5EF4-FFF2-40B4-BE49-F238E27FC236}">
                <a16:creationId xmlns:a16="http://schemas.microsoft.com/office/drawing/2014/main" id="{40212C43-738B-5143-A34E-8907B6F98C3E}"/>
              </a:ext>
            </a:extLst>
          </p:cNvPr>
          <p:cNvSpPr txBox="1"/>
          <p:nvPr/>
        </p:nvSpPr>
        <p:spPr>
          <a:xfrm>
            <a:off x="3481449" y="1845707"/>
            <a:ext cx="2236694" cy="400110"/>
          </a:xfrm>
          <a:prstGeom prst="rect">
            <a:avLst/>
          </a:prstGeom>
          <a:noFill/>
        </p:spPr>
        <p:txBody>
          <a:bodyPr wrap="square" rtlCol="0">
            <a:spAutoFit/>
          </a:bodyPr>
          <a:lstStyle/>
          <a:p>
            <a:pPr marL="15875"/>
            <a:r>
              <a:rPr lang="en-US" sz="2000" b="1" dirty="0">
                <a:solidFill>
                  <a:srgbClr val="F89828"/>
                </a:solidFill>
              </a:rPr>
              <a:t>Bonds</a:t>
            </a:r>
            <a:r>
              <a:rPr lang="en-US" sz="2000" b="1" dirty="0"/>
              <a:t> </a:t>
            </a:r>
            <a:endParaRPr lang="en-US" sz="1600" dirty="0"/>
          </a:p>
        </p:txBody>
      </p:sp>
      <p:sp>
        <p:nvSpPr>
          <p:cNvPr id="12" name="TextBox 11">
            <a:extLst>
              <a:ext uri="{FF2B5EF4-FFF2-40B4-BE49-F238E27FC236}">
                <a16:creationId xmlns:a16="http://schemas.microsoft.com/office/drawing/2014/main" id="{CF1F4AAA-7E4B-AA4F-B1A8-ED4849BE677F}"/>
              </a:ext>
            </a:extLst>
          </p:cNvPr>
          <p:cNvSpPr txBox="1"/>
          <p:nvPr/>
        </p:nvSpPr>
        <p:spPr>
          <a:xfrm>
            <a:off x="6172200" y="1845707"/>
            <a:ext cx="2667000" cy="400110"/>
          </a:xfrm>
          <a:prstGeom prst="rect">
            <a:avLst/>
          </a:prstGeom>
          <a:noFill/>
        </p:spPr>
        <p:txBody>
          <a:bodyPr wrap="square" rtlCol="0">
            <a:spAutoFit/>
          </a:bodyPr>
          <a:lstStyle/>
          <a:p>
            <a:r>
              <a:rPr lang="en-US" sz="2000" b="1" dirty="0">
                <a:solidFill>
                  <a:srgbClr val="F89828"/>
                </a:solidFill>
              </a:rPr>
              <a:t>Stocks</a:t>
            </a:r>
            <a:endParaRPr lang="en-US" sz="1600" dirty="0"/>
          </a:p>
        </p:txBody>
      </p:sp>
      <p:pic>
        <p:nvPicPr>
          <p:cNvPr id="15" name="Picture 14">
            <a:extLst>
              <a:ext uri="{FF2B5EF4-FFF2-40B4-BE49-F238E27FC236}">
                <a16:creationId xmlns:a16="http://schemas.microsoft.com/office/drawing/2014/main" id="{652FDA3D-FAA6-944B-B6DA-530DDF67F231}"/>
              </a:ext>
              <a:ext uri="{C183D7F6-B498-43B3-948B-1728B52AA6E4}">
                <adec:decorative xmlns:adec="http://schemas.microsoft.com/office/drawing/2017/decorative" val="1"/>
              </a:ext>
            </a:extLst>
          </p:cNvPr>
          <p:cNvPicPr>
            <a:picLocks noChangeAspect="1"/>
          </p:cNvPicPr>
          <p:nvPr/>
        </p:nvPicPr>
        <p:blipFill rotWithShape="1">
          <a:blip r:embed="rId5"/>
          <a:srcRect l="74711" t="-16464" r="-3707" b="-15540"/>
          <a:stretch/>
        </p:blipFill>
        <p:spPr>
          <a:xfrm>
            <a:off x="6252411" y="990600"/>
            <a:ext cx="990600" cy="821459"/>
          </a:xfrm>
          <a:prstGeom prst="rect">
            <a:avLst/>
          </a:prstGeom>
        </p:spPr>
      </p:pic>
      <p:sp>
        <p:nvSpPr>
          <p:cNvPr id="24" name="Right Arrow 23">
            <a:extLst>
              <a:ext uri="{FF2B5EF4-FFF2-40B4-BE49-F238E27FC236}">
                <a16:creationId xmlns:a16="http://schemas.microsoft.com/office/drawing/2014/main" id="{E4B6BAFE-C3F2-2842-9327-ECDB5D5C7EF3}"/>
              </a:ext>
              <a:ext uri="{C183D7F6-B498-43B3-948B-1728B52AA6E4}">
                <adec:decorative xmlns:adec="http://schemas.microsoft.com/office/drawing/2017/decorative" val="1"/>
              </a:ext>
            </a:extLst>
          </p:cNvPr>
          <p:cNvSpPr/>
          <p:nvPr/>
        </p:nvSpPr>
        <p:spPr>
          <a:xfrm>
            <a:off x="2486422" y="5057715"/>
            <a:ext cx="4572746" cy="685800"/>
          </a:xfrm>
          <a:prstGeom prst="rightArrow">
            <a:avLst/>
          </a:prstGeom>
          <a:solidFill>
            <a:srgbClr val="A3C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1614CFE-C58B-DA4B-B28B-F0CA86EB0FB8}"/>
              </a:ext>
              <a:ext uri="{C183D7F6-B498-43B3-948B-1728B52AA6E4}">
                <adec:decorative xmlns:adec="http://schemas.microsoft.com/office/drawing/2017/decorative" val="0"/>
              </a:ext>
            </a:extLst>
          </p:cNvPr>
          <p:cNvSpPr txBox="1"/>
          <p:nvPr/>
        </p:nvSpPr>
        <p:spPr>
          <a:xfrm rot="16200000">
            <a:off x="1588168" y="3497178"/>
            <a:ext cx="1595309" cy="369332"/>
          </a:xfrm>
          <a:prstGeom prst="rect">
            <a:avLst/>
          </a:prstGeom>
          <a:noFill/>
        </p:spPr>
        <p:txBody>
          <a:bodyPr wrap="none" rtlCol="0">
            <a:spAutoFit/>
          </a:bodyPr>
          <a:lstStyle/>
          <a:p>
            <a:r>
              <a:rPr lang="en-US" dirty="0">
                <a:solidFill>
                  <a:schemeClr val="bg1"/>
                </a:solidFill>
              </a:rPr>
              <a:t>Potential Risk</a:t>
            </a:r>
          </a:p>
        </p:txBody>
      </p:sp>
      <p:sp>
        <p:nvSpPr>
          <p:cNvPr id="26" name="TextBox 25">
            <a:extLst>
              <a:ext uri="{FF2B5EF4-FFF2-40B4-BE49-F238E27FC236}">
                <a16:creationId xmlns:a16="http://schemas.microsoft.com/office/drawing/2014/main" id="{0C20E172-8C57-E145-B00C-886EBDD3B211}"/>
              </a:ext>
            </a:extLst>
          </p:cNvPr>
          <p:cNvSpPr txBox="1"/>
          <p:nvPr/>
        </p:nvSpPr>
        <p:spPr>
          <a:xfrm>
            <a:off x="3345401" y="5205042"/>
            <a:ext cx="1838965" cy="369332"/>
          </a:xfrm>
          <a:prstGeom prst="rect">
            <a:avLst/>
          </a:prstGeom>
          <a:noFill/>
        </p:spPr>
        <p:txBody>
          <a:bodyPr wrap="none" rtlCol="0">
            <a:spAutoFit/>
          </a:bodyPr>
          <a:lstStyle/>
          <a:p>
            <a:r>
              <a:rPr lang="en-US" dirty="0">
                <a:solidFill>
                  <a:schemeClr val="bg1"/>
                </a:solidFill>
              </a:rPr>
              <a:t>Potential Return</a:t>
            </a:r>
          </a:p>
        </p:txBody>
      </p:sp>
      <p:pic>
        <p:nvPicPr>
          <p:cNvPr id="20" name="Picture 19">
            <a:extLst>
              <a:ext uri="{FF2B5EF4-FFF2-40B4-BE49-F238E27FC236}">
                <a16:creationId xmlns:a16="http://schemas.microsoft.com/office/drawing/2014/main" id="{929BF1CB-1D99-0C4A-B016-11EF04985DF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610599" y="5762730"/>
            <a:ext cx="1397748" cy="1026318"/>
          </a:xfrm>
          <a:prstGeom prst="rect">
            <a:avLst/>
          </a:prstGeom>
        </p:spPr>
      </p:pic>
      <p:sp>
        <p:nvSpPr>
          <p:cNvPr id="9" name="Subtitle 2">
            <a:extLst>
              <a:ext uri="{FF2B5EF4-FFF2-40B4-BE49-F238E27FC236}">
                <a16:creationId xmlns:a16="http://schemas.microsoft.com/office/drawing/2014/main" id="{5C3F8C27-9447-F642-8B2D-F65DB371D9C1}"/>
              </a:ext>
            </a:extLst>
          </p:cNvPr>
          <p:cNvSpPr txBox="1">
            <a:spLocks/>
          </p:cNvSpPr>
          <p:nvPr/>
        </p:nvSpPr>
        <p:spPr>
          <a:xfrm>
            <a:off x="451022" y="6367152"/>
            <a:ext cx="2119467" cy="31210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350" b="1" dirty="0">
                <a:solidFill>
                  <a:srgbClr val="004EA8"/>
                </a:solidFill>
                <a:latin typeface="Arial" charset="0"/>
                <a:ea typeface="Arial" charset="0"/>
                <a:cs typeface="Arial" charset="0"/>
              </a:rPr>
              <a:t>Retirement</a:t>
            </a:r>
            <a:r>
              <a:rPr lang="en-US" sz="1350" dirty="0">
                <a:solidFill>
                  <a:srgbClr val="004EA8"/>
                </a:solidFill>
                <a:latin typeface="Arial" charset="0"/>
                <a:ea typeface="Arial" charset="0"/>
                <a:cs typeface="Arial" charset="0"/>
              </a:rPr>
              <a:t> on the </a:t>
            </a:r>
            <a:r>
              <a:rPr lang="en-US" sz="1350" b="1" dirty="0">
                <a:solidFill>
                  <a:srgbClr val="004EA8"/>
                </a:solidFill>
                <a:latin typeface="Arial" charset="0"/>
                <a:ea typeface="Arial" charset="0"/>
                <a:cs typeface="Arial" charset="0"/>
              </a:rPr>
              <a:t>Brain</a:t>
            </a:r>
          </a:p>
        </p:txBody>
      </p:sp>
    </p:spTree>
    <p:extLst>
      <p:ext uri="{BB962C8B-B14F-4D97-AF65-F5344CB8AC3E}">
        <p14:creationId xmlns:p14="http://schemas.microsoft.com/office/powerpoint/2010/main" val="2694401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4A1529-1730-4C47-B901-2EC06978A476}"/>
              </a:ext>
            </a:extLst>
          </p:cNvPr>
          <p:cNvSpPr>
            <a:spLocks noGrp="1"/>
          </p:cNvSpPr>
          <p:nvPr>
            <p:ph type="ctrTitle"/>
          </p:nvPr>
        </p:nvSpPr>
        <p:spPr>
          <a:xfrm>
            <a:off x="495300" y="2768600"/>
            <a:ext cx="8153400" cy="1878011"/>
          </a:xfrm>
        </p:spPr>
        <p:txBody>
          <a:bodyPr/>
          <a:lstStyle/>
          <a:p>
            <a:pPr algn="ctr"/>
            <a:r>
              <a:rPr lang="en-US" b="1" dirty="0"/>
              <a:t>Mix it up. </a:t>
            </a:r>
            <a:r>
              <a:rPr lang="en-US" dirty="0"/>
              <a:t>Whether you’re hungry for risk or just want a taste of it, spreading your money over different investment groups is key to managing risk. </a:t>
            </a:r>
          </a:p>
        </p:txBody>
      </p:sp>
      <p:pic>
        <p:nvPicPr>
          <p:cNvPr id="6" name="Picture 5">
            <a:extLst>
              <a:ext uri="{FF2B5EF4-FFF2-40B4-BE49-F238E27FC236}">
                <a16:creationId xmlns:a16="http://schemas.microsoft.com/office/drawing/2014/main" id="{00DB2D21-9145-8640-9647-60E407C38B84}"/>
              </a:ext>
              <a:ext uri="{C183D7F6-B498-43B3-948B-1728B52AA6E4}">
                <adec:decorative xmlns:adec="http://schemas.microsoft.com/office/drawing/2017/decorative" val="1"/>
              </a:ext>
            </a:extLst>
          </p:cNvPr>
          <p:cNvPicPr>
            <a:picLocks noChangeAspect="1"/>
          </p:cNvPicPr>
          <p:nvPr/>
        </p:nvPicPr>
        <p:blipFill rotWithShape="1">
          <a:blip r:embed="rId3"/>
          <a:srcRect l="-963" t="55579" r="81328" b="1201"/>
          <a:stretch/>
        </p:blipFill>
        <p:spPr>
          <a:xfrm>
            <a:off x="3684918" y="1162882"/>
            <a:ext cx="990600" cy="1081164"/>
          </a:xfrm>
          <a:prstGeom prst="rect">
            <a:avLst/>
          </a:prstGeom>
        </p:spPr>
      </p:pic>
      <p:pic>
        <p:nvPicPr>
          <p:cNvPr id="7" name="Picture 6">
            <a:extLst>
              <a:ext uri="{FF2B5EF4-FFF2-40B4-BE49-F238E27FC236}">
                <a16:creationId xmlns:a16="http://schemas.microsoft.com/office/drawing/2014/main" id="{709D30BB-1ED4-5344-BF6B-5B7283EC4FE9}"/>
              </a:ext>
              <a:ext uri="{C183D7F6-B498-43B3-948B-1728B52AA6E4}">
                <adec:decorative xmlns:adec="http://schemas.microsoft.com/office/drawing/2017/decorative" val="1"/>
              </a:ext>
            </a:extLst>
          </p:cNvPr>
          <p:cNvPicPr>
            <a:picLocks noChangeAspect="1"/>
          </p:cNvPicPr>
          <p:nvPr/>
        </p:nvPicPr>
        <p:blipFill rotWithShape="1">
          <a:blip r:embed="rId3"/>
          <a:srcRect l="21145" t="55579" r="59220" b="1201"/>
          <a:stretch/>
        </p:blipFill>
        <p:spPr>
          <a:xfrm>
            <a:off x="4446918" y="1524000"/>
            <a:ext cx="809477" cy="883482"/>
          </a:xfrm>
          <a:prstGeom prst="rect">
            <a:avLst/>
          </a:prstGeom>
        </p:spPr>
      </p:pic>
    </p:spTree>
    <p:extLst>
      <p:ext uri="{BB962C8B-B14F-4D97-AF65-F5344CB8AC3E}">
        <p14:creationId xmlns:p14="http://schemas.microsoft.com/office/powerpoint/2010/main" val="2911347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973128-C517-D545-9047-101D49D355AC}"/>
              </a:ext>
            </a:extLst>
          </p:cNvPr>
          <p:cNvSpPr>
            <a:spLocks noGrp="1"/>
          </p:cNvSpPr>
          <p:nvPr>
            <p:ph type="ctrTitle"/>
          </p:nvPr>
        </p:nvSpPr>
        <p:spPr/>
        <p:txBody>
          <a:bodyPr/>
          <a:lstStyle/>
          <a:p>
            <a:r>
              <a:rPr lang="en-US" dirty="0"/>
              <a:t>How Many Years Before You Retire?</a:t>
            </a:r>
            <a:endParaRPr lang="en-US" dirty="0">
              <a:solidFill>
                <a:srgbClr val="004EA6"/>
              </a:solidFill>
            </a:endParaRPr>
          </a:p>
        </p:txBody>
      </p:sp>
      <p:pic>
        <p:nvPicPr>
          <p:cNvPr id="9" name="Picture 8">
            <a:extLst>
              <a:ext uri="{FF2B5EF4-FFF2-40B4-BE49-F238E27FC236}">
                <a16:creationId xmlns:a16="http://schemas.microsoft.com/office/drawing/2014/main" id="{63ECBBA2-0166-8543-9AB2-A9BED48D918E}"/>
              </a:ext>
              <a:ext uri="{C183D7F6-B498-43B3-948B-1728B52AA6E4}">
                <adec:decorative xmlns:adec="http://schemas.microsoft.com/office/drawing/2017/decorative" val="1"/>
              </a:ext>
            </a:extLst>
          </p:cNvPr>
          <p:cNvPicPr>
            <a:picLocks noChangeAspect="1"/>
          </p:cNvPicPr>
          <p:nvPr/>
        </p:nvPicPr>
        <p:blipFill rotWithShape="1">
          <a:blip r:embed="rId3"/>
          <a:srcRect b="27064"/>
          <a:stretch/>
        </p:blipFill>
        <p:spPr>
          <a:xfrm>
            <a:off x="0" y="4188395"/>
            <a:ext cx="9144000" cy="2669605"/>
          </a:xfrm>
          <a:prstGeom prst="rect">
            <a:avLst/>
          </a:prstGeom>
        </p:spPr>
      </p:pic>
      <p:pic>
        <p:nvPicPr>
          <p:cNvPr id="10" name="Picture 9">
            <a:extLst>
              <a:ext uri="{FF2B5EF4-FFF2-40B4-BE49-F238E27FC236}">
                <a16:creationId xmlns:a16="http://schemas.microsoft.com/office/drawing/2014/main" id="{6C427361-535B-F944-9324-7E91DB8D1F7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987550" y="2633716"/>
            <a:ext cx="5092700" cy="2946400"/>
          </a:xfrm>
          <a:prstGeom prst="rect">
            <a:avLst/>
          </a:prstGeom>
        </p:spPr>
      </p:pic>
      <p:pic>
        <p:nvPicPr>
          <p:cNvPr id="18" name="Picture 17" descr="$ If you have 15 years or more before retirement, your appetite for risk may be high. you can take more chances in hopes of a bigger payoff.">
            <a:extLst>
              <a:ext uri="{FF2B5EF4-FFF2-40B4-BE49-F238E27FC236}">
                <a16:creationId xmlns:a16="http://schemas.microsoft.com/office/drawing/2014/main" id="{84CDB76B-832E-364E-96D2-335D7060AA52}"/>
              </a:ext>
              <a:ext uri="{C183D7F6-B498-43B3-948B-1728B52AA6E4}">
                <adec:decorative xmlns:adec="http://schemas.microsoft.com/office/drawing/2017/decorative" val="0"/>
              </a:ext>
            </a:extLst>
          </p:cNvPr>
          <p:cNvPicPr>
            <a:picLocks noChangeAspect="1"/>
          </p:cNvPicPr>
          <p:nvPr/>
        </p:nvPicPr>
        <p:blipFill rotWithShape="1">
          <a:blip r:embed="rId5"/>
          <a:srcRect l="-1652" r="73478" b="-1436"/>
          <a:stretch/>
        </p:blipFill>
        <p:spPr>
          <a:xfrm>
            <a:off x="1371600" y="1544848"/>
            <a:ext cx="2057400" cy="2099837"/>
          </a:xfrm>
          <a:prstGeom prst="rect">
            <a:avLst/>
          </a:prstGeom>
        </p:spPr>
      </p:pic>
      <p:pic>
        <p:nvPicPr>
          <p:cNvPr id="19" name="Picture 18" descr="$ If retirement is between five and 15 years away choose a balanced approach. curb your craving for higher-risk, higher-return options with safer ones with consistent returns.">
            <a:extLst>
              <a:ext uri="{FF2B5EF4-FFF2-40B4-BE49-F238E27FC236}">
                <a16:creationId xmlns:a16="http://schemas.microsoft.com/office/drawing/2014/main" id="{B9F7B30F-489C-9A49-9C4D-DFEC889DFA64}"/>
              </a:ext>
              <a:ext uri="{C183D7F6-B498-43B3-948B-1728B52AA6E4}">
                <adec:decorative xmlns:adec="http://schemas.microsoft.com/office/drawing/2017/decorative" val="0"/>
              </a:ext>
            </a:extLst>
          </p:cNvPr>
          <p:cNvPicPr>
            <a:picLocks noChangeAspect="1"/>
          </p:cNvPicPr>
          <p:nvPr/>
        </p:nvPicPr>
        <p:blipFill rotWithShape="1">
          <a:blip r:embed="rId5"/>
          <a:srcRect l="31693" t="-7359" r="40133" b="-1436"/>
          <a:stretch/>
        </p:blipFill>
        <p:spPr>
          <a:xfrm>
            <a:off x="3686175" y="1158882"/>
            <a:ext cx="2057400" cy="2252173"/>
          </a:xfrm>
          <a:prstGeom prst="rect">
            <a:avLst/>
          </a:prstGeom>
        </p:spPr>
      </p:pic>
      <p:pic>
        <p:nvPicPr>
          <p:cNvPr id="20" name="Picture 19" descr="$ If you are five or fewer years from retirement, load your plate with lower-risk options.">
            <a:extLst>
              <a:ext uri="{FF2B5EF4-FFF2-40B4-BE49-F238E27FC236}">
                <a16:creationId xmlns:a16="http://schemas.microsoft.com/office/drawing/2014/main" id="{417D4F19-C52B-474B-8454-39F060B14772}"/>
              </a:ext>
              <a:ext uri="{C183D7F6-B498-43B3-948B-1728B52AA6E4}">
                <adec:decorative xmlns:adec="http://schemas.microsoft.com/office/drawing/2017/decorative" val="0"/>
              </a:ext>
            </a:extLst>
          </p:cNvPr>
          <p:cNvPicPr>
            <a:picLocks noChangeAspect="1"/>
          </p:cNvPicPr>
          <p:nvPr/>
        </p:nvPicPr>
        <p:blipFill rotWithShape="1">
          <a:blip r:embed="rId6"/>
          <a:srcRect l="72196"/>
          <a:stretch/>
        </p:blipFill>
        <p:spPr>
          <a:xfrm>
            <a:off x="5926412" y="1600818"/>
            <a:ext cx="1959428" cy="1997731"/>
          </a:xfrm>
          <a:prstGeom prst="rect">
            <a:avLst/>
          </a:prstGeom>
        </p:spPr>
      </p:pic>
      <p:sp>
        <p:nvSpPr>
          <p:cNvPr id="8" name="Subtitle 2">
            <a:extLst>
              <a:ext uri="{FF2B5EF4-FFF2-40B4-BE49-F238E27FC236}">
                <a16:creationId xmlns:a16="http://schemas.microsoft.com/office/drawing/2014/main" id="{58CA96FD-C18B-FA4F-992F-ED510155D3E2}"/>
              </a:ext>
            </a:extLst>
          </p:cNvPr>
          <p:cNvSpPr txBox="1">
            <a:spLocks/>
          </p:cNvSpPr>
          <p:nvPr/>
        </p:nvSpPr>
        <p:spPr>
          <a:xfrm>
            <a:off x="451022" y="6367152"/>
            <a:ext cx="6858000" cy="31210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350" b="1" dirty="0">
                <a:solidFill>
                  <a:srgbClr val="004EA8"/>
                </a:solidFill>
                <a:latin typeface="Arial" charset="0"/>
                <a:ea typeface="Arial" charset="0"/>
                <a:cs typeface="Arial" charset="0"/>
              </a:rPr>
              <a:t>Retirement</a:t>
            </a:r>
            <a:r>
              <a:rPr lang="en-US" sz="1350" dirty="0">
                <a:solidFill>
                  <a:srgbClr val="004EA8"/>
                </a:solidFill>
                <a:latin typeface="Arial" charset="0"/>
                <a:ea typeface="Arial" charset="0"/>
                <a:cs typeface="Arial" charset="0"/>
              </a:rPr>
              <a:t> on the </a:t>
            </a:r>
            <a:r>
              <a:rPr lang="en-US" sz="1350" b="1" dirty="0">
                <a:solidFill>
                  <a:srgbClr val="004EA8"/>
                </a:solidFill>
                <a:latin typeface="Arial" charset="0"/>
                <a:ea typeface="Arial" charset="0"/>
                <a:cs typeface="Arial" charset="0"/>
              </a:rPr>
              <a:t>Brain</a:t>
            </a:r>
          </a:p>
        </p:txBody>
      </p:sp>
      <p:sp>
        <p:nvSpPr>
          <p:cNvPr id="2" name="TextBox 1">
            <a:extLst>
              <a:ext uri="{FF2B5EF4-FFF2-40B4-BE49-F238E27FC236}">
                <a16:creationId xmlns:a16="http://schemas.microsoft.com/office/drawing/2014/main" id="{EA065766-A949-4C74-ACFB-0ECC3428E9C2}"/>
              </a:ext>
              <a:ext uri="{C183D7F6-B498-43B3-948B-1728B52AA6E4}">
                <adec:decorative xmlns:adec="http://schemas.microsoft.com/office/drawing/2017/decorative" val="1"/>
              </a:ext>
            </a:extLst>
          </p:cNvPr>
          <p:cNvSpPr txBox="1"/>
          <p:nvPr/>
        </p:nvSpPr>
        <p:spPr>
          <a:xfrm>
            <a:off x="762000" y="1828800"/>
            <a:ext cx="7239000" cy="646331"/>
          </a:xfrm>
          <a:prstGeom prst="rect">
            <a:avLst/>
          </a:prstGeom>
          <a:noFill/>
        </p:spPr>
        <p:txBody>
          <a:bodyPr wrap="square" rtlCol="0">
            <a:spAutoFit/>
          </a:bodyPr>
          <a:lstStyle/>
          <a:p>
            <a:r>
              <a:rPr lang="en-US" dirty="0"/>
              <a:t> </a:t>
            </a:r>
          </a:p>
          <a:p>
            <a:endParaRPr lang="en-US" dirty="0"/>
          </a:p>
        </p:txBody>
      </p:sp>
      <p:pic>
        <p:nvPicPr>
          <p:cNvPr id="11" name="Picture 10">
            <a:extLst>
              <a:ext uri="{FF2B5EF4-FFF2-40B4-BE49-F238E27FC236}">
                <a16:creationId xmlns:a16="http://schemas.microsoft.com/office/drawing/2014/main" id="{96B544BB-4B3C-674C-A561-AD6F82B8547E}"/>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610599" y="5762730"/>
            <a:ext cx="1397748" cy="1026318"/>
          </a:xfrm>
          <a:prstGeom prst="rect">
            <a:avLst/>
          </a:prstGeom>
        </p:spPr>
      </p:pic>
    </p:spTree>
    <p:extLst>
      <p:ext uri="{BB962C8B-B14F-4D97-AF65-F5344CB8AC3E}">
        <p14:creationId xmlns:p14="http://schemas.microsoft.com/office/powerpoint/2010/main" val="431295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79629C3-63DF-1343-9FAA-FDCFE13A4F59}"/>
              </a:ext>
              <a:ext uri="{C183D7F6-B498-43B3-948B-1728B52AA6E4}">
                <adec:decorative xmlns:adec="http://schemas.microsoft.com/office/drawing/2017/decorative" val="1"/>
              </a:ext>
            </a:extLst>
          </p:cNvPr>
          <p:cNvPicPr>
            <a:picLocks noChangeAspect="1"/>
          </p:cNvPicPr>
          <p:nvPr/>
        </p:nvPicPr>
        <p:blipFill rotWithShape="1">
          <a:blip r:embed="rId3"/>
          <a:srcRect b="27064"/>
          <a:stretch/>
        </p:blipFill>
        <p:spPr>
          <a:xfrm>
            <a:off x="0" y="4188395"/>
            <a:ext cx="9144000" cy="2669605"/>
          </a:xfrm>
          <a:prstGeom prst="rect">
            <a:avLst/>
          </a:prstGeom>
        </p:spPr>
      </p:pic>
      <p:pic>
        <p:nvPicPr>
          <p:cNvPr id="14" name="Picture 13">
            <a:extLst>
              <a:ext uri="{FF2B5EF4-FFF2-40B4-BE49-F238E27FC236}">
                <a16:creationId xmlns:a16="http://schemas.microsoft.com/office/drawing/2014/main" id="{EC31F455-E2ED-8C46-A9B2-FD1691D7215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987550" y="2633716"/>
            <a:ext cx="5092700" cy="2946400"/>
          </a:xfrm>
          <a:prstGeom prst="rect">
            <a:avLst/>
          </a:prstGeom>
        </p:spPr>
      </p:pic>
      <p:sp>
        <p:nvSpPr>
          <p:cNvPr id="2" name="Title 1">
            <a:extLst>
              <a:ext uri="{FF2B5EF4-FFF2-40B4-BE49-F238E27FC236}">
                <a16:creationId xmlns:a16="http://schemas.microsoft.com/office/drawing/2014/main" id="{9665DBB1-6EE4-E34C-9B05-EA9EE36C0700}"/>
              </a:ext>
            </a:extLst>
          </p:cNvPr>
          <p:cNvSpPr>
            <a:spLocks noGrp="1"/>
          </p:cNvSpPr>
          <p:nvPr>
            <p:ph type="ctrTitle"/>
          </p:nvPr>
        </p:nvSpPr>
        <p:spPr>
          <a:xfrm>
            <a:off x="457200" y="457200"/>
            <a:ext cx="3650343" cy="533400"/>
          </a:xfrm>
        </p:spPr>
        <p:txBody>
          <a:bodyPr/>
          <a:lstStyle/>
          <a:p>
            <a:r>
              <a:rPr lang="en-US" dirty="0">
                <a:solidFill>
                  <a:srgbClr val="004EA8"/>
                </a:solidFill>
                <a:latin typeface="Arial" charset="0"/>
                <a:ea typeface="Arial" charset="0"/>
                <a:cs typeface="Arial" charset="0"/>
              </a:rPr>
              <a:t>How Much to Save?</a:t>
            </a:r>
            <a:endParaRPr lang="en-US" dirty="0"/>
          </a:p>
        </p:txBody>
      </p:sp>
      <p:pic>
        <p:nvPicPr>
          <p:cNvPr id="6" name="Picture 5" descr="Age 20 to 35 Target Savings Goal: 10 to 15% each paycheck &#10;Aim to Save: 1x annual Salary">
            <a:extLst>
              <a:ext uri="{FF2B5EF4-FFF2-40B4-BE49-F238E27FC236}">
                <a16:creationId xmlns:a16="http://schemas.microsoft.com/office/drawing/2014/main" id="{C9416B61-3394-9849-A8D4-C952AD351F0B}"/>
              </a:ext>
              <a:ext uri="{C183D7F6-B498-43B3-948B-1728B52AA6E4}">
                <adec:decorative xmlns:adec="http://schemas.microsoft.com/office/drawing/2017/decorative" val="0"/>
              </a:ext>
            </a:extLst>
          </p:cNvPr>
          <p:cNvPicPr>
            <a:picLocks noChangeAspect="1"/>
          </p:cNvPicPr>
          <p:nvPr/>
        </p:nvPicPr>
        <p:blipFill rotWithShape="1">
          <a:blip r:embed="rId5"/>
          <a:srcRect l="-1047" t="1" r="70671" b="-4471"/>
          <a:stretch/>
        </p:blipFill>
        <p:spPr>
          <a:xfrm>
            <a:off x="1213022" y="937377"/>
            <a:ext cx="2209800" cy="2819400"/>
          </a:xfrm>
          <a:prstGeom prst="rect">
            <a:avLst/>
          </a:prstGeom>
        </p:spPr>
      </p:pic>
      <p:pic>
        <p:nvPicPr>
          <p:cNvPr id="10" name="Picture 9" descr="Age 36 to 50 Target Savings Goal: 15 to 20% Each Paycheck&#10;Aim to Save: 3.5x annual Salary">
            <a:extLst>
              <a:ext uri="{FF2B5EF4-FFF2-40B4-BE49-F238E27FC236}">
                <a16:creationId xmlns:a16="http://schemas.microsoft.com/office/drawing/2014/main" id="{33949A89-1722-2E48-95D0-052879DE09D4}"/>
              </a:ext>
              <a:ext uri="{C183D7F6-B498-43B3-948B-1728B52AA6E4}">
                <adec:decorative xmlns:adec="http://schemas.microsoft.com/office/drawing/2017/decorative" val="0"/>
              </a:ext>
            </a:extLst>
          </p:cNvPr>
          <p:cNvPicPr>
            <a:picLocks noChangeAspect="1"/>
          </p:cNvPicPr>
          <p:nvPr/>
        </p:nvPicPr>
        <p:blipFill rotWithShape="1">
          <a:blip r:embed="rId5"/>
          <a:srcRect l="33693" t="-2823" r="34010" b="-4471"/>
          <a:stretch/>
        </p:blipFill>
        <p:spPr>
          <a:xfrm>
            <a:off x="3740321" y="861177"/>
            <a:ext cx="2349499" cy="2895600"/>
          </a:xfrm>
          <a:prstGeom prst="rect">
            <a:avLst/>
          </a:prstGeom>
        </p:spPr>
      </p:pic>
      <p:pic>
        <p:nvPicPr>
          <p:cNvPr id="11" name="Picture 10" descr="Age 51+ Target Savings Goal: 20% or more each paycheck&#10;Aim to save: 7x annual salary">
            <a:extLst>
              <a:ext uri="{FF2B5EF4-FFF2-40B4-BE49-F238E27FC236}">
                <a16:creationId xmlns:a16="http://schemas.microsoft.com/office/drawing/2014/main" id="{A0296B1C-CA02-9643-86BE-FDFF272A7172}"/>
              </a:ext>
              <a:ext uri="{C183D7F6-B498-43B3-948B-1728B52AA6E4}">
                <adec:decorative xmlns:adec="http://schemas.microsoft.com/office/drawing/2017/decorative" val="0"/>
              </a:ext>
            </a:extLst>
          </p:cNvPr>
          <p:cNvPicPr>
            <a:picLocks noChangeAspect="1"/>
          </p:cNvPicPr>
          <p:nvPr/>
        </p:nvPicPr>
        <p:blipFill rotWithShape="1">
          <a:blip r:embed="rId5"/>
          <a:srcRect l="70703" t="1" r="-1079" b="-4471"/>
          <a:stretch/>
        </p:blipFill>
        <p:spPr>
          <a:xfrm>
            <a:off x="6204122" y="937377"/>
            <a:ext cx="2209800" cy="2819400"/>
          </a:xfrm>
          <a:prstGeom prst="rect">
            <a:avLst/>
          </a:prstGeom>
        </p:spPr>
      </p:pic>
      <p:sp>
        <p:nvSpPr>
          <p:cNvPr id="7" name="Subtitle 2">
            <a:extLst>
              <a:ext uri="{FF2B5EF4-FFF2-40B4-BE49-F238E27FC236}">
                <a16:creationId xmlns:a16="http://schemas.microsoft.com/office/drawing/2014/main" id="{4C3AC877-29FB-1040-8978-A4EFD2DDC853}"/>
              </a:ext>
            </a:extLst>
          </p:cNvPr>
          <p:cNvSpPr txBox="1">
            <a:spLocks/>
          </p:cNvSpPr>
          <p:nvPr/>
        </p:nvSpPr>
        <p:spPr>
          <a:xfrm>
            <a:off x="451022" y="6367152"/>
            <a:ext cx="2147035" cy="280391"/>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350" b="1" dirty="0">
                <a:solidFill>
                  <a:srgbClr val="004EA8"/>
                </a:solidFill>
                <a:latin typeface="Arial" charset="0"/>
                <a:ea typeface="Arial" charset="0"/>
                <a:cs typeface="Arial" charset="0"/>
              </a:rPr>
              <a:t>Retirement</a:t>
            </a:r>
            <a:r>
              <a:rPr lang="en-US" sz="1350" dirty="0">
                <a:solidFill>
                  <a:srgbClr val="004EA8"/>
                </a:solidFill>
                <a:latin typeface="Arial" charset="0"/>
                <a:ea typeface="Arial" charset="0"/>
                <a:cs typeface="Arial" charset="0"/>
              </a:rPr>
              <a:t> on the </a:t>
            </a:r>
            <a:r>
              <a:rPr lang="en-US" sz="1350" b="1" dirty="0">
                <a:solidFill>
                  <a:srgbClr val="004EA8"/>
                </a:solidFill>
                <a:latin typeface="Arial" charset="0"/>
                <a:ea typeface="Arial" charset="0"/>
                <a:cs typeface="Arial" charset="0"/>
              </a:rPr>
              <a:t>Brain</a:t>
            </a:r>
          </a:p>
        </p:txBody>
      </p:sp>
      <p:pic>
        <p:nvPicPr>
          <p:cNvPr id="12" name="Picture 11">
            <a:extLst>
              <a:ext uri="{FF2B5EF4-FFF2-40B4-BE49-F238E27FC236}">
                <a16:creationId xmlns:a16="http://schemas.microsoft.com/office/drawing/2014/main" id="{0540541C-0C55-7D48-9934-EDC26EF6F81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610599" y="5762730"/>
            <a:ext cx="1397748" cy="1026318"/>
          </a:xfrm>
          <a:prstGeom prst="rect">
            <a:avLst/>
          </a:prstGeom>
        </p:spPr>
      </p:pic>
    </p:spTree>
    <p:extLst>
      <p:ext uri="{BB962C8B-B14F-4D97-AF65-F5344CB8AC3E}">
        <p14:creationId xmlns:p14="http://schemas.microsoft.com/office/powerpoint/2010/main" val="493465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prstGeom prst="rect">
            <a:avLst/>
          </a:prstGeom>
        </p:spPr>
        <p:txBody>
          <a:bodyPr>
            <a:noAutofit/>
          </a:bodyPr>
          <a:lstStyle/>
          <a:p>
            <a:pPr algn="l"/>
            <a:r>
              <a:rPr lang="en-US" dirty="0">
                <a:solidFill>
                  <a:srgbClr val="004EA8"/>
                </a:solidFill>
                <a:latin typeface="Arial" charset="0"/>
                <a:ea typeface="Arial" charset="0"/>
                <a:cs typeface="Arial" charset="0"/>
              </a:rPr>
              <a:t>Why Join Your Plan?</a:t>
            </a:r>
          </a:p>
        </p:txBody>
      </p:sp>
      <p:pic>
        <p:nvPicPr>
          <p:cNvPr id="32" name="Picture 31">
            <a:extLst>
              <a:ext uri="{FF2B5EF4-FFF2-40B4-BE49-F238E27FC236}">
                <a16:creationId xmlns:a16="http://schemas.microsoft.com/office/drawing/2014/main" id="{9D10D510-6BC0-EB4B-AEE3-9C8034CB6C4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733800" y="2386263"/>
            <a:ext cx="1498600" cy="609600"/>
          </a:xfrm>
          <a:prstGeom prst="rect">
            <a:avLst/>
          </a:prstGeom>
        </p:spPr>
      </p:pic>
      <p:pic>
        <p:nvPicPr>
          <p:cNvPr id="33" name="Picture 32">
            <a:extLst>
              <a:ext uri="{FF2B5EF4-FFF2-40B4-BE49-F238E27FC236}">
                <a16:creationId xmlns:a16="http://schemas.microsoft.com/office/drawing/2014/main" id="{428904DA-DF23-6D48-9009-F20235759E0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879275" y="2374387"/>
            <a:ext cx="1498600" cy="609600"/>
          </a:xfrm>
          <a:prstGeom prst="rect">
            <a:avLst/>
          </a:prstGeom>
        </p:spPr>
      </p:pic>
      <p:pic>
        <p:nvPicPr>
          <p:cNvPr id="34" name="Picture 33">
            <a:extLst>
              <a:ext uri="{FF2B5EF4-FFF2-40B4-BE49-F238E27FC236}">
                <a16:creationId xmlns:a16="http://schemas.microsoft.com/office/drawing/2014/main" id="{17E5834F-93D6-8843-A325-E5F1F8DAE43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514600" y="5029200"/>
            <a:ext cx="1498600" cy="609600"/>
          </a:xfrm>
          <a:prstGeom prst="rect">
            <a:avLst/>
          </a:prstGeom>
        </p:spPr>
      </p:pic>
      <p:pic>
        <p:nvPicPr>
          <p:cNvPr id="7" name="Picture 6">
            <a:extLst>
              <a:ext uri="{FF2B5EF4-FFF2-40B4-BE49-F238E27FC236}">
                <a16:creationId xmlns:a16="http://schemas.microsoft.com/office/drawing/2014/main" id="{1768DD06-0BAE-A84A-899C-9207A9347B8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673057" y="2386263"/>
            <a:ext cx="1498600" cy="609600"/>
          </a:xfrm>
          <a:prstGeom prst="rect">
            <a:avLst/>
          </a:prstGeom>
        </p:spPr>
      </p:pic>
      <p:sp>
        <p:nvSpPr>
          <p:cNvPr id="12" name="TextBox 11"/>
          <p:cNvSpPr txBox="1"/>
          <p:nvPr/>
        </p:nvSpPr>
        <p:spPr>
          <a:xfrm>
            <a:off x="1751166" y="3077077"/>
            <a:ext cx="1313180" cy="646331"/>
          </a:xfrm>
          <a:prstGeom prst="rect">
            <a:avLst/>
          </a:prstGeom>
          <a:noFill/>
        </p:spPr>
        <p:txBody>
          <a:bodyPr wrap="none" rtlCol="0">
            <a:spAutoFit/>
          </a:bodyPr>
          <a:lstStyle/>
          <a:p>
            <a:pPr algn="ctr"/>
            <a:r>
              <a:rPr lang="en-US" b="1" dirty="0">
                <a:solidFill>
                  <a:srgbClr val="004EA6"/>
                </a:solidFill>
                <a:latin typeface="Arial" charset="0"/>
                <a:ea typeface="Arial" charset="0"/>
                <a:cs typeface="Arial" charset="0"/>
              </a:rPr>
              <a:t>Automatic</a:t>
            </a:r>
            <a:br>
              <a:rPr lang="en-US" b="1" dirty="0">
                <a:solidFill>
                  <a:srgbClr val="004EA6"/>
                </a:solidFill>
                <a:latin typeface="Arial" charset="0"/>
                <a:ea typeface="Arial" charset="0"/>
                <a:cs typeface="Arial" charset="0"/>
              </a:rPr>
            </a:br>
            <a:r>
              <a:rPr lang="en-US" b="1" dirty="0">
                <a:solidFill>
                  <a:srgbClr val="004EA6"/>
                </a:solidFill>
                <a:latin typeface="Arial" charset="0"/>
                <a:ea typeface="Arial" charset="0"/>
                <a:cs typeface="Arial" charset="0"/>
              </a:rPr>
              <a:t>Savings</a:t>
            </a:r>
          </a:p>
        </p:txBody>
      </p:sp>
      <p:sp>
        <p:nvSpPr>
          <p:cNvPr id="13" name="TextBox 12"/>
          <p:cNvSpPr txBox="1"/>
          <p:nvPr/>
        </p:nvSpPr>
        <p:spPr>
          <a:xfrm>
            <a:off x="3720771" y="3077077"/>
            <a:ext cx="1492716" cy="646331"/>
          </a:xfrm>
          <a:prstGeom prst="rect">
            <a:avLst/>
          </a:prstGeom>
          <a:noFill/>
        </p:spPr>
        <p:txBody>
          <a:bodyPr wrap="none" rtlCol="0">
            <a:spAutoFit/>
          </a:bodyPr>
          <a:lstStyle/>
          <a:p>
            <a:pPr algn="ctr"/>
            <a:r>
              <a:rPr lang="en-US" b="1" dirty="0">
                <a:solidFill>
                  <a:srgbClr val="004EA6"/>
                </a:solidFill>
                <a:latin typeface="Arial" charset="0"/>
                <a:ea typeface="Arial" charset="0"/>
                <a:cs typeface="Arial" charset="0"/>
              </a:rPr>
              <a:t>Tax</a:t>
            </a:r>
            <a:br>
              <a:rPr lang="en-US" b="1" dirty="0">
                <a:solidFill>
                  <a:srgbClr val="004EA6"/>
                </a:solidFill>
                <a:latin typeface="Arial" charset="0"/>
                <a:ea typeface="Arial" charset="0"/>
                <a:cs typeface="Arial" charset="0"/>
              </a:rPr>
            </a:br>
            <a:r>
              <a:rPr lang="en-US" b="1" dirty="0">
                <a:solidFill>
                  <a:srgbClr val="004EA6"/>
                </a:solidFill>
                <a:latin typeface="Arial" charset="0"/>
                <a:ea typeface="Arial" charset="0"/>
                <a:cs typeface="Arial" charset="0"/>
              </a:rPr>
              <a:t>Advantages</a:t>
            </a:r>
          </a:p>
        </p:txBody>
      </p:sp>
      <p:sp>
        <p:nvSpPr>
          <p:cNvPr id="15" name="TextBox 14"/>
          <p:cNvSpPr txBox="1"/>
          <p:nvPr/>
        </p:nvSpPr>
        <p:spPr>
          <a:xfrm>
            <a:off x="5909975" y="3077077"/>
            <a:ext cx="1402948" cy="646331"/>
          </a:xfrm>
          <a:prstGeom prst="rect">
            <a:avLst/>
          </a:prstGeom>
          <a:noFill/>
        </p:spPr>
        <p:txBody>
          <a:bodyPr wrap="none" rtlCol="0">
            <a:spAutoFit/>
          </a:bodyPr>
          <a:lstStyle/>
          <a:p>
            <a:pPr algn="ctr"/>
            <a:r>
              <a:rPr lang="en-US" b="1" dirty="0">
                <a:solidFill>
                  <a:srgbClr val="004EA6"/>
                </a:solidFill>
                <a:latin typeface="Arial" charset="0"/>
                <a:ea typeface="Arial" charset="0"/>
                <a:cs typeface="Arial" charset="0"/>
              </a:rPr>
              <a:t>Investment</a:t>
            </a:r>
            <a:br>
              <a:rPr lang="en-US" b="1" dirty="0">
                <a:solidFill>
                  <a:srgbClr val="004EA6"/>
                </a:solidFill>
                <a:latin typeface="Arial" charset="0"/>
                <a:ea typeface="Arial" charset="0"/>
                <a:cs typeface="Arial" charset="0"/>
              </a:rPr>
            </a:br>
            <a:r>
              <a:rPr lang="en-US" b="1" dirty="0">
                <a:solidFill>
                  <a:srgbClr val="004EA6"/>
                </a:solidFill>
                <a:latin typeface="Arial" charset="0"/>
                <a:ea typeface="Arial" charset="0"/>
                <a:cs typeface="Arial" charset="0"/>
              </a:rPr>
              <a:t>Options</a:t>
            </a:r>
          </a:p>
        </p:txBody>
      </p:sp>
      <p:sp>
        <p:nvSpPr>
          <p:cNvPr id="17" name="TextBox 16"/>
          <p:cNvSpPr txBox="1"/>
          <p:nvPr/>
        </p:nvSpPr>
        <p:spPr>
          <a:xfrm>
            <a:off x="2376059" y="5700521"/>
            <a:ext cx="1749197" cy="369332"/>
          </a:xfrm>
          <a:prstGeom prst="rect">
            <a:avLst/>
          </a:prstGeom>
          <a:noFill/>
        </p:spPr>
        <p:txBody>
          <a:bodyPr wrap="none" rtlCol="0">
            <a:spAutoFit/>
          </a:bodyPr>
          <a:lstStyle/>
          <a:p>
            <a:pPr algn="ctr"/>
            <a:r>
              <a:rPr lang="en-US" b="1" dirty="0">
                <a:solidFill>
                  <a:srgbClr val="004EA6"/>
                </a:solidFill>
                <a:latin typeface="Arial" charset="0"/>
                <a:ea typeface="Arial" charset="0"/>
                <a:cs typeface="Arial" charset="0"/>
              </a:rPr>
              <a:t>Compounding</a:t>
            </a:r>
          </a:p>
        </p:txBody>
      </p:sp>
      <p:sp>
        <p:nvSpPr>
          <p:cNvPr id="18" name="TextBox 17"/>
          <p:cNvSpPr txBox="1"/>
          <p:nvPr/>
        </p:nvSpPr>
        <p:spPr>
          <a:xfrm>
            <a:off x="5431312" y="5623247"/>
            <a:ext cx="1236236" cy="646331"/>
          </a:xfrm>
          <a:prstGeom prst="rect">
            <a:avLst/>
          </a:prstGeom>
          <a:noFill/>
        </p:spPr>
        <p:txBody>
          <a:bodyPr wrap="none" rtlCol="0">
            <a:spAutoFit/>
          </a:bodyPr>
          <a:lstStyle/>
          <a:p>
            <a:pPr algn="ctr"/>
            <a:r>
              <a:rPr lang="en-US" b="1" dirty="0">
                <a:solidFill>
                  <a:srgbClr val="004EA6"/>
                </a:solidFill>
                <a:latin typeface="Arial" charset="0"/>
                <a:ea typeface="Arial" charset="0"/>
                <a:cs typeface="Arial" charset="0"/>
              </a:rPr>
              <a:t>Employer</a:t>
            </a:r>
            <a:br>
              <a:rPr lang="en-US" b="1" dirty="0">
                <a:solidFill>
                  <a:srgbClr val="004EA6"/>
                </a:solidFill>
                <a:latin typeface="Arial" charset="0"/>
                <a:ea typeface="Arial" charset="0"/>
                <a:cs typeface="Arial" charset="0"/>
              </a:rPr>
            </a:br>
            <a:r>
              <a:rPr lang="en-US" b="1" dirty="0">
                <a:solidFill>
                  <a:srgbClr val="004EA6"/>
                </a:solidFill>
                <a:latin typeface="Arial" charset="0"/>
                <a:ea typeface="Arial" charset="0"/>
                <a:cs typeface="Arial" charset="0"/>
              </a:rPr>
              <a:t>Match</a:t>
            </a:r>
          </a:p>
        </p:txBody>
      </p:sp>
      <p:sp>
        <p:nvSpPr>
          <p:cNvPr id="19" name="Subtitle 2">
            <a:extLst>
              <a:ext uri="{FF2B5EF4-FFF2-40B4-BE49-F238E27FC236}">
                <a16:creationId xmlns:a16="http://schemas.microsoft.com/office/drawing/2014/main" id="{8C486A01-B490-2C4C-9B87-51B17922077C}"/>
              </a:ext>
            </a:extLst>
          </p:cNvPr>
          <p:cNvSpPr txBox="1">
            <a:spLocks/>
          </p:cNvSpPr>
          <p:nvPr/>
        </p:nvSpPr>
        <p:spPr>
          <a:xfrm>
            <a:off x="451022" y="6367152"/>
            <a:ext cx="2444578" cy="31210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350" b="1" dirty="0">
                <a:solidFill>
                  <a:srgbClr val="004EA8"/>
                </a:solidFill>
                <a:latin typeface="Arial" charset="0"/>
                <a:ea typeface="Arial" charset="0"/>
                <a:cs typeface="Arial" charset="0"/>
              </a:rPr>
              <a:t>Retirement</a:t>
            </a:r>
            <a:r>
              <a:rPr lang="en-US" sz="1350" dirty="0">
                <a:solidFill>
                  <a:srgbClr val="004EA8"/>
                </a:solidFill>
                <a:latin typeface="Arial" charset="0"/>
                <a:ea typeface="Arial" charset="0"/>
                <a:cs typeface="Arial" charset="0"/>
              </a:rPr>
              <a:t> on the </a:t>
            </a:r>
            <a:r>
              <a:rPr lang="en-US" sz="1350" b="1" dirty="0">
                <a:solidFill>
                  <a:srgbClr val="004EA8"/>
                </a:solidFill>
                <a:latin typeface="Arial" charset="0"/>
                <a:ea typeface="Arial" charset="0"/>
                <a:cs typeface="Arial" charset="0"/>
              </a:rPr>
              <a:t>Brain</a:t>
            </a:r>
          </a:p>
        </p:txBody>
      </p:sp>
      <p:sp>
        <p:nvSpPr>
          <p:cNvPr id="8" name="Rectangle 7">
            <a:extLst>
              <a:ext uri="{FF2B5EF4-FFF2-40B4-BE49-F238E27FC236}">
                <a16:creationId xmlns:a16="http://schemas.microsoft.com/office/drawing/2014/main" id="{69772969-6932-2C41-ABBD-60EBE2E2C70C}"/>
              </a:ext>
              <a:ext uri="{C183D7F6-B498-43B3-948B-1728B52AA6E4}">
                <adec:decorative xmlns:adec="http://schemas.microsoft.com/office/drawing/2017/decorative" val="1"/>
              </a:ext>
            </a:extLst>
          </p:cNvPr>
          <p:cNvSpPr/>
          <p:nvPr/>
        </p:nvSpPr>
        <p:spPr>
          <a:xfrm>
            <a:off x="2039112" y="2304288"/>
            <a:ext cx="777240" cy="411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8951" t="36814" r="73599" b="32159"/>
          <a:stretch/>
        </p:blipFill>
        <p:spPr>
          <a:xfrm>
            <a:off x="1832330" y="1691024"/>
            <a:ext cx="1356258" cy="1257032"/>
          </a:xfrm>
          <a:prstGeom prst="rect">
            <a:avLst/>
          </a:prstGeom>
        </p:spPr>
      </p:pic>
      <p:sp>
        <p:nvSpPr>
          <p:cNvPr id="35" name="Rectangle 34">
            <a:extLst>
              <a:ext uri="{FF2B5EF4-FFF2-40B4-BE49-F238E27FC236}">
                <a16:creationId xmlns:a16="http://schemas.microsoft.com/office/drawing/2014/main" id="{E5878036-E915-2F46-A52C-987692445B48}"/>
              </a:ext>
              <a:ext uri="{C183D7F6-B498-43B3-948B-1728B52AA6E4}">
                <adec:decorative xmlns:adec="http://schemas.microsoft.com/office/drawing/2017/decorative" val="1"/>
              </a:ext>
            </a:extLst>
          </p:cNvPr>
          <p:cNvSpPr/>
          <p:nvPr/>
        </p:nvSpPr>
        <p:spPr>
          <a:xfrm>
            <a:off x="4233672" y="2505456"/>
            <a:ext cx="466344" cy="82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32074" t="36814" r="50476" b="32159"/>
          <a:stretch/>
        </p:blipFill>
        <p:spPr>
          <a:xfrm>
            <a:off x="3794766" y="1579414"/>
            <a:ext cx="1356258" cy="1257032"/>
          </a:xfrm>
          <a:prstGeom prst="rect">
            <a:avLst/>
          </a:prstGeom>
        </p:spPr>
      </p:pic>
      <p:sp>
        <p:nvSpPr>
          <p:cNvPr id="36" name="Rectangle 35">
            <a:extLst>
              <a:ext uri="{FF2B5EF4-FFF2-40B4-BE49-F238E27FC236}">
                <a16:creationId xmlns:a16="http://schemas.microsoft.com/office/drawing/2014/main" id="{35C10E41-364A-714F-8223-8A33D10C5346}"/>
              </a:ext>
              <a:ext uri="{C183D7F6-B498-43B3-948B-1728B52AA6E4}">
                <adec:decorative xmlns:adec="http://schemas.microsoft.com/office/drawing/2017/decorative" val="1"/>
              </a:ext>
            </a:extLst>
          </p:cNvPr>
          <p:cNvSpPr/>
          <p:nvPr/>
        </p:nvSpPr>
        <p:spPr>
          <a:xfrm>
            <a:off x="6248400" y="2362200"/>
            <a:ext cx="719328" cy="216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53968" t="36814" r="28582" b="32159"/>
          <a:stretch/>
        </p:blipFill>
        <p:spPr>
          <a:xfrm>
            <a:off x="6005528" y="1668116"/>
            <a:ext cx="1181523" cy="1095081"/>
          </a:xfrm>
          <a:prstGeom prst="rect">
            <a:avLst/>
          </a:prstGeom>
        </p:spPr>
      </p:pic>
      <p:sp>
        <p:nvSpPr>
          <p:cNvPr id="37" name="Rectangle 36">
            <a:extLst>
              <a:ext uri="{FF2B5EF4-FFF2-40B4-BE49-F238E27FC236}">
                <a16:creationId xmlns:a16="http://schemas.microsoft.com/office/drawing/2014/main" id="{CC83C3B7-A756-BA49-9132-7E166BF53B6C}"/>
              </a:ext>
              <a:ext uri="{C183D7F6-B498-43B3-948B-1728B52AA6E4}">
                <adec:decorative xmlns:adec="http://schemas.microsoft.com/office/drawing/2017/decorative" val="1"/>
              </a:ext>
            </a:extLst>
          </p:cNvPr>
          <p:cNvSpPr/>
          <p:nvPr/>
        </p:nvSpPr>
        <p:spPr>
          <a:xfrm>
            <a:off x="2895600" y="5157216"/>
            <a:ext cx="697992" cy="164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4EEC8020-FE8C-1843-A1E1-7EB2C87E4392}"/>
              </a:ext>
              <a:ext uri="{C183D7F6-B498-43B3-948B-1728B52AA6E4}">
                <adec:decorative xmlns:adec="http://schemas.microsoft.com/office/drawing/2017/decorative" val="1"/>
              </a:ext>
            </a:extLst>
          </p:cNvPr>
          <p:cNvSpPr/>
          <p:nvPr/>
        </p:nvSpPr>
        <p:spPr>
          <a:xfrm>
            <a:off x="3142488" y="5001768"/>
            <a:ext cx="131064"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C44953CC-352A-D849-8A56-FF068E7DC423}"/>
              </a:ext>
              <a:ext uri="{C183D7F6-B498-43B3-948B-1728B52AA6E4}">
                <adec:decorative xmlns:adec="http://schemas.microsoft.com/office/drawing/2017/decorative" val="1"/>
              </a:ext>
            </a:extLst>
          </p:cNvPr>
          <p:cNvSpPr/>
          <p:nvPr/>
        </p:nvSpPr>
        <p:spPr>
          <a:xfrm>
            <a:off x="3419856" y="4953000"/>
            <a:ext cx="131064"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73238" t="36814" r="9312" b="32159"/>
          <a:stretch/>
        </p:blipFill>
        <p:spPr>
          <a:xfrm>
            <a:off x="2598286" y="4309764"/>
            <a:ext cx="1356258" cy="1257032"/>
          </a:xfrm>
          <a:prstGeom prst="rect">
            <a:avLst/>
          </a:prstGeom>
        </p:spPr>
      </p:pic>
      <p:pic>
        <p:nvPicPr>
          <p:cNvPr id="41" name="Picture 40">
            <a:extLst>
              <a:ext uri="{FF2B5EF4-FFF2-40B4-BE49-F238E27FC236}">
                <a16:creationId xmlns:a16="http://schemas.microsoft.com/office/drawing/2014/main" id="{6EBD03EA-7961-0646-910D-A7CB12729674}"/>
              </a:ext>
              <a:ext uri="{C183D7F6-B498-43B3-948B-1728B52AA6E4}">
                <adec:decorative xmlns:adec="http://schemas.microsoft.com/office/drawing/2017/decorative" val="1"/>
              </a:ext>
            </a:extLst>
          </p:cNvPr>
          <p:cNvPicPr>
            <a:picLocks noChangeAspect="1"/>
          </p:cNvPicPr>
          <p:nvPr/>
        </p:nvPicPr>
        <p:blipFill rotWithShape="1">
          <a:blip r:embed="rId5"/>
          <a:srcRect t="-4319"/>
          <a:stretch/>
        </p:blipFill>
        <p:spPr>
          <a:xfrm>
            <a:off x="5437633" y="4125114"/>
            <a:ext cx="1731264" cy="963218"/>
          </a:xfrm>
          <a:prstGeom prst="rect">
            <a:avLst/>
          </a:prstGeom>
        </p:spPr>
      </p:pic>
      <p:pic>
        <p:nvPicPr>
          <p:cNvPr id="40" name="Picture 39">
            <a:extLst>
              <a:ext uri="{FF2B5EF4-FFF2-40B4-BE49-F238E27FC236}">
                <a16:creationId xmlns:a16="http://schemas.microsoft.com/office/drawing/2014/main" id="{FC88DD42-FB1E-A943-9C15-D6E6FD23E001}"/>
              </a:ext>
              <a:ext uri="{C183D7F6-B498-43B3-948B-1728B52AA6E4}">
                <adec:decorative xmlns:adec="http://schemas.microsoft.com/office/drawing/2017/decorative" val="1"/>
              </a:ext>
            </a:extLst>
          </p:cNvPr>
          <p:cNvPicPr>
            <a:picLocks noChangeAspect="1"/>
          </p:cNvPicPr>
          <p:nvPr/>
        </p:nvPicPr>
        <p:blipFill rotWithShape="1">
          <a:blip r:embed="rId5"/>
          <a:srcRect t="-5219"/>
          <a:stretch/>
        </p:blipFill>
        <p:spPr>
          <a:xfrm>
            <a:off x="4487418" y="4578876"/>
            <a:ext cx="1731264" cy="971532"/>
          </a:xfrm>
          <a:prstGeom prst="rect">
            <a:avLst/>
          </a:prstGeom>
        </p:spPr>
      </p:pic>
      <p:pic>
        <p:nvPicPr>
          <p:cNvPr id="42" name="Picture 41">
            <a:extLst>
              <a:ext uri="{FF2B5EF4-FFF2-40B4-BE49-F238E27FC236}">
                <a16:creationId xmlns:a16="http://schemas.microsoft.com/office/drawing/2014/main" id="{720241BC-EBCB-4941-A224-B7EA6F3D004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610599" y="5762730"/>
            <a:ext cx="1397748" cy="1026318"/>
          </a:xfrm>
          <a:prstGeom prst="rect">
            <a:avLst/>
          </a:prstGeom>
        </p:spPr>
      </p:pic>
    </p:spTree>
    <p:extLst>
      <p:ext uri="{BB962C8B-B14F-4D97-AF65-F5344CB8AC3E}">
        <p14:creationId xmlns:p14="http://schemas.microsoft.com/office/powerpoint/2010/main" val="3427917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544FE7-AB43-DC4F-B204-53EF67CBC83A}"/>
              </a:ext>
            </a:extLst>
          </p:cNvPr>
          <p:cNvSpPr>
            <a:spLocks noGrp="1"/>
          </p:cNvSpPr>
          <p:nvPr>
            <p:ph type="ctrTitle"/>
          </p:nvPr>
        </p:nvSpPr>
        <p:spPr/>
        <p:txBody>
          <a:bodyPr/>
          <a:lstStyle/>
          <a:p>
            <a:r>
              <a:rPr lang="en-US" dirty="0">
                <a:solidFill>
                  <a:srgbClr val="004EA6"/>
                </a:solidFill>
              </a:rPr>
              <a:t>What Kind of Investor Are You?</a:t>
            </a:r>
          </a:p>
        </p:txBody>
      </p:sp>
      <p:sp>
        <p:nvSpPr>
          <p:cNvPr id="2" name="TextBox 1">
            <a:extLst>
              <a:ext uri="{FF2B5EF4-FFF2-40B4-BE49-F238E27FC236}">
                <a16:creationId xmlns:a16="http://schemas.microsoft.com/office/drawing/2014/main" id="{EA065766-A949-4C74-ACFB-0ECC3428E9C2}"/>
              </a:ext>
            </a:extLst>
          </p:cNvPr>
          <p:cNvSpPr txBox="1"/>
          <p:nvPr/>
        </p:nvSpPr>
        <p:spPr>
          <a:xfrm>
            <a:off x="451022" y="1265276"/>
            <a:ext cx="2906268" cy="1477328"/>
          </a:xfrm>
          <a:prstGeom prst="rect">
            <a:avLst/>
          </a:prstGeom>
          <a:noFill/>
        </p:spPr>
        <p:txBody>
          <a:bodyPr wrap="square" rtlCol="0">
            <a:spAutoFit/>
          </a:bodyPr>
          <a:lstStyle/>
          <a:p>
            <a:r>
              <a:rPr lang="en-US" b="1" dirty="0">
                <a:solidFill>
                  <a:srgbClr val="004EA6"/>
                </a:solidFill>
              </a:rPr>
              <a:t>Take our quiz to find out. </a:t>
            </a:r>
          </a:p>
          <a:p>
            <a:endParaRPr lang="en-US" dirty="0"/>
          </a:p>
          <a:p>
            <a:r>
              <a:rPr lang="en-US" b="1" dirty="0">
                <a:solidFill>
                  <a:srgbClr val="F89828"/>
                </a:solidFill>
              </a:rPr>
              <a:t>Go to </a:t>
            </a:r>
            <a:r>
              <a:rPr lang="en-US" dirty="0">
                <a:hlinkClick r:id="rId3"/>
              </a:rPr>
              <a:t>standard.com/</a:t>
            </a:r>
            <a:r>
              <a:rPr lang="en-US" dirty="0" err="1">
                <a:hlinkClick r:id="rId3"/>
              </a:rPr>
              <a:t>investorquiz</a:t>
            </a:r>
            <a:endParaRPr lang="en-US" dirty="0"/>
          </a:p>
          <a:p>
            <a:r>
              <a:rPr lang="en-US" dirty="0">
                <a:solidFill>
                  <a:srgbClr val="FF0000"/>
                </a:solidFill>
              </a:rPr>
              <a:t> </a:t>
            </a:r>
          </a:p>
        </p:txBody>
      </p:sp>
      <p:pic>
        <p:nvPicPr>
          <p:cNvPr id="4" name="Picture 3" descr="Screenshot of Investor quiz Web Page">
            <a:extLst>
              <a:ext uri="{C183D7F6-B498-43B3-948B-1728B52AA6E4}">
                <adec:decorative xmlns:adec="http://schemas.microsoft.com/office/drawing/2017/decorative" val="0"/>
              </a:ext>
            </a:extLst>
          </p:cNvPr>
          <p:cNvPicPr>
            <a:picLocks noChangeAspect="1"/>
          </p:cNvPicPr>
          <p:nvPr/>
        </p:nvPicPr>
        <p:blipFill rotWithShape="1">
          <a:blip r:embed="rId4">
            <a:extLst>
              <a:ext uri="{28A0092B-C50C-407E-A947-70E740481C1C}">
                <a14:useLocalDpi xmlns:a14="http://schemas.microsoft.com/office/drawing/2010/main" val="0"/>
              </a:ext>
            </a:extLst>
          </a:blip>
          <a:srcRect l="9543" r="8488" b="38778"/>
          <a:stretch/>
        </p:blipFill>
        <p:spPr>
          <a:xfrm>
            <a:off x="3643802" y="1376172"/>
            <a:ext cx="3665220" cy="4198620"/>
          </a:xfrm>
          <a:prstGeom prst="rect">
            <a:avLst/>
          </a:prstGeom>
          <a:ln>
            <a:solidFill>
              <a:schemeClr val="tx1"/>
            </a:solidFill>
          </a:ln>
        </p:spPr>
      </p:pic>
      <p:sp>
        <p:nvSpPr>
          <p:cNvPr id="6" name="Subtitle 2">
            <a:extLst>
              <a:ext uri="{FF2B5EF4-FFF2-40B4-BE49-F238E27FC236}">
                <a16:creationId xmlns:a16="http://schemas.microsoft.com/office/drawing/2014/main" id="{0B5325C7-72DF-244D-B06E-5FC32FA8EBFD}"/>
              </a:ext>
              <a:ext uri="{C183D7F6-B498-43B3-948B-1728B52AA6E4}">
                <adec:decorative xmlns:adec="http://schemas.microsoft.com/office/drawing/2017/decorative" val="0"/>
              </a:ext>
            </a:extLst>
          </p:cNvPr>
          <p:cNvSpPr txBox="1">
            <a:spLocks/>
          </p:cNvSpPr>
          <p:nvPr/>
        </p:nvSpPr>
        <p:spPr>
          <a:xfrm>
            <a:off x="451022" y="6367152"/>
            <a:ext cx="2086116" cy="31210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350" b="1" dirty="0">
                <a:solidFill>
                  <a:srgbClr val="004EA8"/>
                </a:solidFill>
                <a:latin typeface="Arial" charset="0"/>
                <a:ea typeface="Arial" charset="0"/>
                <a:cs typeface="Arial" charset="0"/>
              </a:rPr>
              <a:t>Retirement</a:t>
            </a:r>
            <a:r>
              <a:rPr lang="en-US" sz="1350" dirty="0">
                <a:solidFill>
                  <a:srgbClr val="004EA8"/>
                </a:solidFill>
                <a:latin typeface="Arial" charset="0"/>
                <a:ea typeface="Arial" charset="0"/>
                <a:cs typeface="Arial" charset="0"/>
              </a:rPr>
              <a:t> on the </a:t>
            </a:r>
            <a:r>
              <a:rPr lang="en-US" sz="1350" b="1" dirty="0">
                <a:solidFill>
                  <a:srgbClr val="004EA8"/>
                </a:solidFill>
                <a:latin typeface="Arial" charset="0"/>
                <a:ea typeface="Arial" charset="0"/>
                <a:cs typeface="Arial" charset="0"/>
              </a:rPr>
              <a:t>Brain</a:t>
            </a:r>
          </a:p>
        </p:txBody>
      </p:sp>
      <p:pic>
        <p:nvPicPr>
          <p:cNvPr id="5" name="Picture 4">
            <a:extLst>
              <a:ext uri="{FF2B5EF4-FFF2-40B4-BE49-F238E27FC236}">
                <a16:creationId xmlns:a16="http://schemas.microsoft.com/office/drawing/2014/main" id="{9C4D201D-ACE1-0844-AD9E-2BAF4A0FBBA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610599" y="5762730"/>
            <a:ext cx="1397748" cy="1026318"/>
          </a:xfrm>
          <a:prstGeom prst="rect">
            <a:avLst/>
          </a:prstGeom>
        </p:spPr>
      </p:pic>
    </p:spTree>
    <p:extLst>
      <p:ext uri="{BB962C8B-B14F-4D97-AF65-F5344CB8AC3E}">
        <p14:creationId xmlns:p14="http://schemas.microsoft.com/office/powerpoint/2010/main" val="65779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57200" y="457200"/>
            <a:ext cx="2273121" cy="533400"/>
          </a:xfrm>
        </p:spPr>
        <p:txBody>
          <a:bodyPr/>
          <a:lstStyle/>
          <a:p>
            <a:r>
              <a:rPr lang="en-US" dirty="0">
                <a:solidFill>
                  <a:srgbClr val="004EA6"/>
                </a:solidFill>
              </a:rPr>
              <a:t>Questions?</a:t>
            </a:r>
          </a:p>
        </p:txBody>
      </p:sp>
      <p:pic>
        <p:nvPicPr>
          <p:cNvPr id="11" name="Picture 10">
            <a:extLst>
              <a:ext uri="{FF2B5EF4-FFF2-40B4-BE49-F238E27FC236}">
                <a16:creationId xmlns:a16="http://schemas.microsoft.com/office/drawing/2014/main" id="{14328C2D-DC59-3147-9455-0782B6027357}"/>
              </a:ext>
              <a:ext uri="{C183D7F6-B498-43B3-948B-1728B52AA6E4}">
                <adec:decorative xmlns:adec="http://schemas.microsoft.com/office/drawing/2017/decorative" val="1"/>
              </a:ext>
            </a:extLst>
          </p:cNvPr>
          <p:cNvPicPr>
            <a:picLocks noChangeAspect="1"/>
          </p:cNvPicPr>
          <p:nvPr/>
        </p:nvPicPr>
        <p:blipFill rotWithShape="1">
          <a:blip r:embed="rId3">
            <a:alphaModFix amt="20000"/>
          </a:blip>
          <a:srcRect l="19428" t="-1971" r="6474" b="-14818"/>
          <a:stretch/>
        </p:blipFill>
        <p:spPr>
          <a:xfrm>
            <a:off x="-38100" y="1447800"/>
            <a:ext cx="9144000" cy="5410200"/>
          </a:xfrm>
          <a:prstGeom prst="rect">
            <a:avLst/>
          </a:prstGeom>
        </p:spPr>
      </p:pic>
      <p:sp>
        <p:nvSpPr>
          <p:cNvPr id="2" name="Content Placeholder 1"/>
          <p:cNvSpPr>
            <a:spLocks noGrp="1"/>
          </p:cNvSpPr>
          <p:nvPr>
            <p:ph idx="1"/>
          </p:nvPr>
        </p:nvSpPr>
        <p:spPr>
          <a:xfrm>
            <a:off x="1524000" y="1651402"/>
            <a:ext cx="6324600" cy="748898"/>
          </a:xfrm>
        </p:spPr>
        <p:txBody>
          <a:bodyPr/>
          <a:lstStyle/>
          <a:p>
            <a:pPr marL="0" indent="0">
              <a:buNone/>
            </a:pPr>
            <a:r>
              <a:rPr lang="en-US" dirty="0"/>
              <a:t>Order up! Enroll in your retirement  plan or increase your contribution. </a:t>
            </a:r>
            <a:r>
              <a:rPr lang="en-US" b="1" dirty="0">
                <a:solidFill>
                  <a:srgbClr val="004EA6"/>
                </a:solidFill>
              </a:rPr>
              <a:t>Go to </a:t>
            </a:r>
            <a:r>
              <a:rPr lang="en-US" b="1" dirty="0">
                <a:solidFill>
                  <a:srgbClr val="004EA6"/>
                </a:solidFill>
                <a:hlinkClick r:id="rId4"/>
              </a:rPr>
              <a:t>standard.com/retirement</a:t>
            </a:r>
            <a:endParaRPr lang="en-US" b="1" dirty="0">
              <a:solidFill>
                <a:srgbClr val="004EA6"/>
              </a:solidFill>
            </a:endParaRPr>
          </a:p>
          <a:p>
            <a:pPr marL="0" indent="0">
              <a:buNone/>
            </a:pPr>
            <a:endParaRPr lang="en-US" dirty="0"/>
          </a:p>
        </p:txBody>
      </p:sp>
      <p:pic>
        <p:nvPicPr>
          <p:cNvPr id="10" name="Picture 9" descr="Snapshot of standard.com/retirement Home page">
            <a:extLs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2400300"/>
            <a:ext cx="6186409" cy="4825456"/>
          </a:xfrm>
          <a:prstGeom prst="rect">
            <a:avLst/>
          </a:prstGeom>
        </p:spPr>
      </p:pic>
      <p:sp>
        <p:nvSpPr>
          <p:cNvPr id="12" name="Subtitle 2">
            <a:extLst>
              <a:ext uri="{C183D7F6-B498-43B3-948B-1728B52AA6E4}">
                <adec:decorative xmlns:adec="http://schemas.microsoft.com/office/drawing/2017/decorative" val="0"/>
              </a:ext>
            </a:extLst>
          </p:cNvPr>
          <p:cNvSpPr txBox="1">
            <a:spLocks/>
          </p:cNvSpPr>
          <p:nvPr/>
        </p:nvSpPr>
        <p:spPr>
          <a:xfrm>
            <a:off x="451022" y="6367152"/>
            <a:ext cx="6858000" cy="31210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350" b="1" dirty="0">
                <a:solidFill>
                  <a:srgbClr val="004EA8"/>
                </a:solidFill>
                <a:latin typeface="Arial" charset="0"/>
                <a:ea typeface="Arial" charset="0"/>
                <a:cs typeface="Arial" charset="0"/>
              </a:rPr>
              <a:t>Retirement</a:t>
            </a:r>
            <a:r>
              <a:rPr lang="en-US" sz="1350" dirty="0">
                <a:solidFill>
                  <a:srgbClr val="004EA8"/>
                </a:solidFill>
                <a:latin typeface="Arial" charset="0"/>
                <a:ea typeface="Arial" charset="0"/>
                <a:cs typeface="Arial" charset="0"/>
              </a:rPr>
              <a:t> on the </a:t>
            </a:r>
            <a:r>
              <a:rPr lang="en-US" sz="1350" b="1" dirty="0">
                <a:solidFill>
                  <a:srgbClr val="004EA8"/>
                </a:solidFill>
                <a:latin typeface="Arial" charset="0"/>
                <a:ea typeface="Arial" charset="0"/>
                <a:cs typeface="Arial" charset="0"/>
              </a:rPr>
              <a:t>Brain</a:t>
            </a:r>
          </a:p>
        </p:txBody>
      </p:sp>
      <p:pic>
        <p:nvPicPr>
          <p:cNvPr id="7" name="Picture 6">
            <a:extLst>
              <a:ext uri="{FF2B5EF4-FFF2-40B4-BE49-F238E27FC236}">
                <a16:creationId xmlns:a16="http://schemas.microsoft.com/office/drawing/2014/main" id="{FD63D422-0620-FB42-8D7F-BFC5908389B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610599" y="5762730"/>
            <a:ext cx="1397748" cy="1026318"/>
          </a:xfrm>
          <a:prstGeom prst="rect">
            <a:avLst/>
          </a:prstGeom>
        </p:spPr>
      </p:pic>
    </p:spTree>
    <p:extLst>
      <p:ext uri="{BB962C8B-B14F-4D97-AF65-F5344CB8AC3E}">
        <p14:creationId xmlns:p14="http://schemas.microsoft.com/office/powerpoint/2010/main" val="3166544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A572DF-96FC-4353-84DF-0CB51461D3F0}"/>
              </a:ext>
              <a:ext uri="{C183D7F6-B498-43B3-948B-1728B52AA6E4}">
                <adec:decorative xmlns:adec="http://schemas.microsoft.com/office/drawing/2017/decorative" val="1"/>
              </a:ext>
            </a:extLst>
          </p:cNvPr>
          <p:cNvSpPr>
            <a:spLocks noGrp="1"/>
          </p:cNvSpPr>
          <p:nvPr>
            <p:ph type="title" idx="4294967295"/>
          </p:nvPr>
        </p:nvSpPr>
        <p:spPr>
          <a:xfrm>
            <a:off x="628650" y="-362857"/>
            <a:ext cx="7886700" cy="362857"/>
          </a:xfrm>
          <a:prstGeom prst="rect">
            <a:avLst/>
          </a:prstGeom>
        </p:spPr>
        <p:txBody>
          <a:bodyPr anchor="b"/>
          <a:lstStyle/>
          <a:p>
            <a:r>
              <a:rPr lang="en-US" sz="1100" dirty="0"/>
              <a:t>End of Presentation</a:t>
            </a:r>
          </a:p>
        </p:txBody>
      </p:sp>
      <p:pic>
        <p:nvPicPr>
          <p:cNvPr id="4" name="Picture 3" descr="The Standard Logo">
            <a:extLs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flipV="1">
            <a:off x="2961640" y="1447800"/>
            <a:ext cx="3276600" cy="2118149"/>
          </a:xfrm>
          <a:prstGeom prst="rect">
            <a:avLst/>
          </a:prstGeom>
        </p:spPr>
      </p:pic>
      <p:sp>
        <p:nvSpPr>
          <p:cNvPr id="3" name="TextBox 2"/>
          <p:cNvSpPr txBox="1"/>
          <p:nvPr/>
        </p:nvSpPr>
        <p:spPr>
          <a:xfrm>
            <a:off x="457200" y="4724400"/>
            <a:ext cx="8285480" cy="1785104"/>
          </a:xfrm>
          <a:prstGeom prst="rect">
            <a:avLst/>
          </a:prstGeom>
          <a:noFill/>
        </p:spPr>
        <p:txBody>
          <a:bodyPr wrap="square" rtlCol="0">
            <a:spAutoFit/>
          </a:bodyPr>
          <a:lstStyle/>
          <a:p>
            <a:r>
              <a:rPr lang="en-US" sz="1000" dirty="0"/>
              <a:t>Employers and plan participants should carefully consider the investment objectives, risks, charges and expenses of the investment options offered under the retirement plan before investing. The prospectuses for the individual mutual funds in the group annuity contain this and other important information. Prospectuses may be obtained by calling 877.805.1127. Please read the prospectus carefully before investing. Investments are subject to market risk and fluctuate in value.</a:t>
            </a:r>
          </a:p>
          <a:p>
            <a:endParaRPr lang="en-US" sz="1000" dirty="0"/>
          </a:p>
          <a:p>
            <a:r>
              <a:rPr lang="en-US" sz="1000" dirty="0"/>
              <a:t>The Standard is the marketing name for StanCorp Financial Group, Inc., and its subsidiaries. StanCorp Equities, Inc., member FINRA, wholesales a group annuity contract issued by Standard Insurance Company and a mutual fund trust platform for retirement plans. Standard Retirement Services, Inc. provides financial recordkeeping and plan administrative services. Investment advisory services are provided by StanCorp Investment Advisers, Inc., a registered investment advisor. StanCorp Equities, Inc., Standard Insurance Company, Standard Retirement Services, Inc., and StanCorp Investment Advisers, Inc., are subsidiaries of StanCorp Financial Group, Inc., and all are Oregon corporations.</a:t>
            </a:r>
          </a:p>
        </p:txBody>
      </p:sp>
      <p:sp>
        <p:nvSpPr>
          <p:cNvPr id="2" name="TextBox 1"/>
          <p:cNvSpPr txBox="1"/>
          <p:nvPr/>
        </p:nvSpPr>
        <p:spPr>
          <a:xfrm>
            <a:off x="7469746" y="6324600"/>
            <a:ext cx="1341514" cy="261610"/>
          </a:xfrm>
          <a:prstGeom prst="rect">
            <a:avLst/>
          </a:prstGeom>
          <a:noFill/>
        </p:spPr>
        <p:txBody>
          <a:bodyPr wrap="square" rtlCol="0">
            <a:spAutoFit/>
          </a:bodyPr>
          <a:lstStyle/>
          <a:p>
            <a:pPr algn="r"/>
            <a:r>
              <a:rPr lang="en-US" sz="1100" dirty="0"/>
              <a:t>RP </a:t>
            </a:r>
            <a:r>
              <a:rPr lang="en-US" sz="1100" b="1" dirty="0"/>
              <a:t>20137 </a:t>
            </a:r>
            <a:r>
              <a:rPr lang="en-US" sz="1100" dirty="0"/>
              <a:t>(10/18)</a:t>
            </a:r>
          </a:p>
        </p:txBody>
      </p:sp>
    </p:spTree>
    <p:extLst>
      <p:ext uri="{BB962C8B-B14F-4D97-AF65-F5344CB8AC3E}">
        <p14:creationId xmlns:p14="http://schemas.microsoft.com/office/powerpoint/2010/main" val="1835925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276CF44-C8D3-A149-BA7F-507ADB784FD9}"/>
              </a:ext>
            </a:extLst>
          </p:cNvPr>
          <p:cNvSpPr>
            <a:spLocks noGrp="1"/>
          </p:cNvSpPr>
          <p:nvPr>
            <p:ph type="ctrTitle"/>
          </p:nvPr>
        </p:nvSpPr>
        <p:spPr>
          <a:xfrm>
            <a:off x="457200" y="457200"/>
            <a:ext cx="2144332" cy="533400"/>
          </a:xfrm>
        </p:spPr>
        <p:txBody>
          <a:bodyPr/>
          <a:lstStyle/>
          <a:p>
            <a:r>
              <a:rPr lang="en-US" dirty="0">
                <a:solidFill>
                  <a:srgbClr val="004EA8"/>
                </a:solidFill>
                <a:ea typeface="Arial" charset="0"/>
                <a:cs typeface="Arial" charset="0"/>
              </a:rPr>
              <a:t>Speakers</a:t>
            </a:r>
            <a:endParaRPr lang="en-US" dirty="0"/>
          </a:p>
        </p:txBody>
      </p:sp>
      <p:sp>
        <p:nvSpPr>
          <p:cNvPr id="14" name="Content Placeholder 13"/>
          <p:cNvSpPr txBox="1">
            <a:spLocks/>
          </p:cNvSpPr>
          <p:nvPr/>
        </p:nvSpPr>
        <p:spPr>
          <a:xfrm>
            <a:off x="1274669" y="3741511"/>
            <a:ext cx="3086100" cy="13483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100" b="1" dirty="0"/>
              <a:t>First Last Name</a:t>
            </a:r>
          </a:p>
          <a:p>
            <a:pPr marL="0" indent="0" algn="ctr">
              <a:buNone/>
            </a:pPr>
            <a:r>
              <a:rPr lang="en-US" sz="2100" dirty="0"/>
              <a:t>Title, The Standard</a:t>
            </a:r>
          </a:p>
        </p:txBody>
      </p:sp>
      <p:sp>
        <p:nvSpPr>
          <p:cNvPr id="15" name="Content Placeholder 13"/>
          <p:cNvSpPr txBox="1">
            <a:spLocks/>
          </p:cNvSpPr>
          <p:nvPr/>
        </p:nvSpPr>
        <p:spPr>
          <a:xfrm>
            <a:off x="4604497" y="3741511"/>
            <a:ext cx="3086100" cy="13483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100" b="1" dirty="0"/>
              <a:t>First Last Name</a:t>
            </a:r>
          </a:p>
          <a:p>
            <a:pPr marL="0" indent="0" algn="ctr">
              <a:buNone/>
            </a:pPr>
            <a:r>
              <a:rPr lang="en-US" sz="2100" dirty="0"/>
              <a:t>Title, The Standard</a:t>
            </a:r>
          </a:p>
        </p:txBody>
      </p:sp>
      <p:sp>
        <p:nvSpPr>
          <p:cNvPr id="10" name="Subtitle 2"/>
          <p:cNvSpPr txBox="1">
            <a:spLocks/>
          </p:cNvSpPr>
          <p:nvPr/>
        </p:nvSpPr>
        <p:spPr>
          <a:xfrm>
            <a:off x="451022" y="6367152"/>
            <a:ext cx="2144332" cy="31210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350" b="1" dirty="0">
                <a:solidFill>
                  <a:srgbClr val="004EA8"/>
                </a:solidFill>
                <a:latin typeface="Arial" charset="0"/>
                <a:ea typeface="Arial" charset="0"/>
                <a:cs typeface="Arial" charset="0"/>
              </a:rPr>
              <a:t>Retirement</a:t>
            </a:r>
            <a:r>
              <a:rPr lang="en-US" sz="1350" dirty="0">
                <a:solidFill>
                  <a:srgbClr val="004EA8"/>
                </a:solidFill>
                <a:latin typeface="Arial" charset="0"/>
                <a:ea typeface="Arial" charset="0"/>
                <a:cs typeface="Arial" charset="0"/>
              </a:rPr>
              <a:t> on the </a:t>
            </a:r>
            <a:r>
              <a:rPr lang="en-US" sz="1350" b="1" dirty="0">
                <a:solidFill>
                  <a:srgbClr val="004EA8"/>
                </a:solidFill>
                <a:latin typeface="Arial" charset="0"/>
                <a:ea typeface="Arial" charset="0"/>
                <a:cs typeface="Arial" charset="0"/>
              </a:rPr>
              <a:t>Brain</a:t>
            </a:r>
          </a:p>
        </p:txBody>
      </p:sp>
      <p:pic>
        <p:nvPicPr>
          <p:cNvPr id="5" name="Picture 4">
            <a:extLst>
              <a:ext uri="{FF2B5EF4-FFF2-40B4-BE49-F238E27FC236}">
                <a16:creationId xmlns:a16="http://schemas.microsoft.com/office/drawing/2014/main" id="{B7EBEC9C-EF8D-DD4B-BC8C-08C845F2D4E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39869" y="2330348"/>
            <a:ext cx="1155700" cy="1228988"/>
          </a:xfrm>
          <a:prstGeom prst="rect">
            <a:avLst/>
          </a:prstGeom>
        </p:spPr>
      </p:pic>
      <p:pic>
        <p:nvPicPr>
          <p:cNvPr id="11" name="Picture 10">
            <a:extLst>
              <a:ext uri="{FF2B5EF4-FFF2-40B4-BE49-F238E27FC236}">
                <a16:creationId xmlns:a16="http://schemas.microsoft.com/office/drawing/2014/main" id="{E941B27D-E0F5-E848-B460-083C70CA8A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617551" y="2330348"/>
            <a:ext cx="1155700" cy="1228988"/>
          </a:xfrm>
          <a:prstGeom prst="rect">
            <a:avLst/>
          </a:prstGeom>
        </p:spPr>
      </p:pic>
      <p:pic>
        <p:nvPicPr>
          <p:cNvPr id="8" name="Picture 7">
            <a:extLst>
              <a:ext uri="{FF2B5EF4-FFF2-40B4-BE49-F238E27FC236}">
                <a16:creationId xmlns:a16="http://schemas.microsoft.com/office/drawing/2014/main" id="{0BFB7E4F-3116-354A-9419-E7C05DE5818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610599" y="5762730"/>
            <a:ext cx="1397748" cy="1026318"/>
          </a:xfrm>
          <a:prstGeom prst="rect">
            <a:avLst/>
          </a:prstGeom>
        </p:spPr>
      </p:pic>
    </p:spTree>
    <p:extLst>
      <p:ext uri="{BB962C8B-B14F-4D97-AF65-F5344CB8AC3E}">
        <p14:creationId xmlns:p14="http://schemas.microsoft.com/office/powerpoint/2010/main" val="1388276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10D3EF27-98E8-FF49-A130-FE08367C7E46}"/>
              </a:ext>
            </a:extLst>
          </p:cNvPr>
          <p:cNvSpPr>
            <a:spLocks noGrp="1"/>
          </p:cNvSpPr>
          <p:nvPr>
            <p:ph type="ctrTitle"/>
          </p:nvPr>
        </p:nvSpPr>
        <p:spPr/>
        <p:txBody>
          <a:bodyPr/>
          <a:lstStyle/>
          <a:p>
            <a:r>
              <a:rPr lang="en-US" dirty="0">
                <a:solidFill>
                  <a:srgbClr val="004EA8"/>
                </a:solidFill>
                <a:latin typeface="Arial" charset="0"/>
                <a:ea typeface="Arial" charset="0"/>
                <a:cs typeface="Arial" charset="0"/>
              </a:rPr>
              <a:t>Reasons to Save for Retirement</a:t>
            </a:r>
            <a:endParaRPr lang="en-US" dirty="0"/>
          </a:p>
        </p:txBody>
      </p:sp>
      <p:sp>
        <p:nvSpPr>
          <p:cNvPr id="15" name="TextBox 14"/>
          <p:cNvSpPr txBox="1"/>
          <p:nvPr/>
        </p:nvSpPr>
        <p:spPr>
          <a:xfrm>
            <a:off x="725717" y="2012286"/>
            <a:ext cx="1896673" cy="338554"/>
          </a:xfrm>
          <a:prstGeom prst="rect">
            <a:avLst/>
          </a:prstGeom>
          <a:noFill/>
        </p:spPr>
        <p:txBody>
          <a:bodyPr wrap="none" rtlCol="0">
            <a:spAutoFit/>
          </a:bodyPr>
          <a:lstStyle/>
          <a:p>
            <a:r>
              <a:rPr lang="en-US" sz="1600" b="1" dirty="0">
                <a:solidFill>
                  <a:srgbClr val="004EA8"/>
                </a:solidFill>
                <a:latin typeface="Arial" charset="0"/>
                <a:ea typeface="Arial" charset="0"/>
                <a:cs typeface="Arial" charset="0"/>
              </a:rPr>
              <a:t>Money to Live On</a:t>
            </a:r>
          </a:p>
        </p:txBody>
      </p:sp>
      <p:sp>
        <p:nvSpPr>
          <p:cNvPr id="16" name="TextBox 15"/>
          <p:cNvSpPr txBox="1"/>
          <p:nvPr/>
        </p:nvSpPr>
        <p:spPr>
          <a:xfrm>
            <a:off x="3934823" y="1966707"/>
            <a:ext cx="1598515" cy="338554"/>
          </a:xfrm>
          <a:prstGeom prst="rect">
            <a:avLst/>
          </a:prstGeom>
          <a:noFill/>
        </p:spPr>
        <p:txBody>
          <a:bodyPr wrap="none" rtlCol="0">
            <a:spAutoFit/>
          </a:bodyPr>
          <a:lstStyle/>
          <a:p>
            <a:r>
              <a:rPr lang="en-US" sz="1600" b="1" dirty="0">
                <a:solidFill>
                  <a:srgbClr val="004EA8"/>
                </a:solidFill>
                <a:latin typeface="Arial" charset="0"/>
                <a:ea typeface="Arial" charset="0"/>
                <a:cs typeface="Arial" charset="0"/>
              </a:rPr>
              <a:t>Money for Fun</a:t>
            </a:r>
          </a:p>
        </p:txBody>
      </p:sp>
      <p:sp>
        <p:nvSpPr>
          <p:cNvPr id="17" name="TextBox 16"/>
          <p:cNvSpPr txBox="1"/>
          <p:nvPr/>
        </p:nvSpPr>
        <p:spPr>
          <a:xfrm>
            <a:off x="6593486" y="1732784"/>
            <a:ext cx="1941557" cy="584775"/>
          </a:xfrm>
          <a:prstGeom prst="rect">
            <a:avLst/>
          </a:prstGeom>
          <a:noFill/>
        </p:spPr>
        <p:txBody>
          <a:bodyPr wrap="none" rtlCol="0">
            <a:spAutoFit/>
          </a:bodyPr>
          <a:lstStyle/>
          <a:p>
            <a:pPr algn="ctr"/>
            <a:r>
              <a:rPr lang="en-US" sz="1600" b="1" dirty="0">
                <a:solidFill>
                  <a:srgbClr val="004EA8"/>
                </a:solidFill>
                <a:latin typeface="Arial" charset="0"/>
                <a:ea typeface="Arial" charset="0"/>
                <a:cs typeface="Arial" charset="0"/>
              </a:rPr>
              <a:t>Money for </a:t>
            </a:r>
            <a:br>
              <a:rPr lang="en-US" sz="1600" b="1" dirty="0">
                <a:solidFill>
                  <a:srgbClr val="004EA8"/>
                </a:solidFill>
                <a:latin typeface="Arial" charset="0"/>
                <a:ea typeface="Arial" charset="0"/>
                <a:cs typeface="Arial" charset="0"/>
              </a:rPr>
            </a:br>
            <a:r>
              <a:rPr lang="en-US" sz="1600" b="1" dirty="0">
                <a:solidFill>
                  <a:srgbClr val="004EA8"/>
                </a:solidFill>
                <a:latin typeface="Arial" charset="0"/>
                <a:ea typeface="Arial" charset="0"/>
                <a:cs typeface="Arial" charset="0"/>
              </a:rPr>
              <a:t>Major Purchases  </a:t>
            </a:r>
          </a:p>
        </p:txBody>
      </p:sp>
      <p:sp>
        <p:nvSpPr>
          <p:cNvPr id="26" name="Subtitle 2">
            <a:extLst>
              <a:ext uri="{FF2B5EF4-FFF2-40B4-BE49-F238E27FC236}">
                <a16:creationId xmlns:a16="http://schemas.microsoft.com/office/drawing/2014/main" id="{B116A414-D2A1-2342-9563-A5A54E5C648F}"/>
              </a:ext>
              <a:ext uri="{C183D7F6-B498-43B3-948B-1728B52AA6E4}">
                <adec:decorative xmlns:adec="http://schemas.microsoft.com/office/drawing/2017/decorative" val="0"/>
              </a:ext>
            </a:extLst>
          </p:cNvPr>
          <p:cNvSpPr txBox="1">
            <a:spLocks/>
          </p:cNvSpPr>
          <p:nvPr/>
        </p:nvSpPr>
        <p:spPr>
          <a:xfrm>
            <a:off x="451022" y="6367152"/>
            <a:ext cx="6858000" cy="31210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350" b="1" dirty="0">
                <a:solidFill>
                  <a:srgbClr val="004EA8"/>
                </a:solidFill>
                <a:latin typeface="Arial" charset="0"/>
                <a:ea typeface="Arial" charset="0"/>
                <a:cs typeface="Arial" charset="0"/>
              </a:rPr>
              <a:t>Retirement</a:t>
            </a:r>
            <a:r>
              <a:rPr lang="en-US" sz="1350" dirty="0">
                <a:solidFill>
                  <a:srgbClr val="004EA8"/>
                </a:solidFill>
                <a:latin typeface="Arial" charset="0"/>
                <a:ea typeface="Arial" charset="0"/>
                <a:cs typeface="Arial" charset="0"/>
              </a:rPr>
              <a:t> on the </a:t>
            </a:r>
            <a:r>
              <a:rPr lang="en-US" sz="1350" b="1" dirty="0">
                <a:solidFill>
                  <a:srgbClr val="004EA8"/>
                </a:solidFill>
                <a:latin typeface="Arial" charset="0"/>
                <a:ea typeface="Arial" charset="0"/>
                <a:cs typeface="Arial" charset="0"/>
              </a:rPr>
              <a:t>Brain</a:t>
            </a:r>
          </a:p>
        </p:txBody>
      </p:sp>
      <p:pic>
        <p:nvPicPr>
          <p:cNvPr id="11" name="Picture 10">
            <a:extLst>
              <a:ext uri="{FF2B5EF4-FFF2-40B4-BE49-F238E27FC236}">
                <a16:creationId xmlns:a16="http://schemas.microsoft.com/office/drawing/2014/main" id="{762B65E6-24D0-0945-AF71-A7B82AE6DDA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27730" y="2878303"/>
            <a:ext cx="297134" cy="938319"/>
          </a:xfrm>
          <a:prstGeom prst="rect">
            <a:avLst/>
          </a:prstGeom>
        </p:spPr>
      </p:pic>
      <p:pic>
        <p:nvPicPr>
          <p:cNvPr id="12" name="Picture 11">
            <a:extLst>
              <a:ext uri="{FF2B5EF4-FFF2-40B4-BE49-F238E27FC236}">
                <a16:creationId xmlns:a16="http://schemas.microsoft.com/office/drawing/2014/main" id="{C6D99609-B2A6-9E45-A1BA-F9908E92A7E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581375" y="3014238"/>
            <a:ext cx="695051" cy="725457"/>
          </a:xfrm>
          <a:prstGeom prst="rect">
            <a:avLst/>
          </a:prstGeom>
        </p:spPr>
      </p:pic>
      <p:pic>
        <p:nvPicPr>
          <p:cNvPr id="13" name="Picture 12">
            <a:extLst>
              <a:ext uri="{FF2B5EF4-FFF2-40B4-BE49-F238E27FC236}">
                <a16:creationId xmlns:a16="http://schemas.microsoft.com/office/drawing/2014/main" id="{2E3ADDDA-4E82-B645-B4E3-8ED76A98EFB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97349" y="2807853"/>
            <a:ext cx="768051" cy="799470"/>
          </a:xfrm>
          <a:prstGeom prst="rect">
            <a:avLst/>
          </a:prstGeom>
        </p:spPr>
      </p:pic>
      <p:pic>
        <p:nvPicPr>
          <p:cNvPr id="18" name="Picture 17">
            <a:extLst>
              <a:ext uri="{FF2B5EF4-FFF2-40B4-BE49-F238E27FC236}">
                <a16:creationId xmlns:a16="http://schemas.microsoft.com/office/drawing/2014/main" id="{EE9E6E29-349A-674F-BE38-C763377699F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45211" y="2916029"/>
            <a:ext cx="1257684" cy="555067"/>
          </a:xfrm>
          <a:prstGeom prst="rect">
            <a:avLst/>
          </a:prstGeom>
        </p:spPr>
      </p:pic>
      <p:pic>
        <p:nvPicPr>
          <p:cNvPr id="14" name="Picture 13">
            <a:extLst>
              <a:ext uri="{FF2B5EF4-FFF2-40B4-BE49-F238E27FC236}">
                <a16:creationId xmlns:a16="http://schemas.microsoft.com/office/drawing/2014/main" id="{B8934270-D15A-2D4B-882F-6D172E64A76D}"/>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45211" y="3129340"/>
            <a:ext cx="1257684" cy="1454417"/>
          </a:xfrm>
          <a:prstGeom prst="rect">
            <a:avLst/>
          </a:prstGeom>
        </p:spPr>
      </p:pic>
      <p:pic>
        <p:nvPicPr>
          <p:cNvPr id="20" name="Picture 19">
            <a:extLst>
              <a:ext uri="{FF2B5EF4-FFF2-40B4-BE49-F238E27FC236}">
                <a16:creationId xmlns:a16="http://schemas.microsoft.com/office/drawing/2014/main" id="{D133BCC6-5571-8242-A81D-367CAF042DF7}"/>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824194" y="2878974"/>
            <a:ext cx="1043206" cy="1077900"/>
          </a:xfrm>
          <a:prstGeom prst="rect">
            <a:avLst/>
          </a:prstGeom>
        </p:spPr>
      </p:pic>
      <p:pic>
        <p:nvPicPr>
          <p:cNvPr id="21" name="Picture 20">
            <a:extLst>
              <a:ext uri="{FF2B5EF4-FFF2-40B4-BE49-F238E27FC236}">
                <a16:creationId xmlns:a16="http://schemas.microsoft.com/office/drawing/2014/main" id="{0D6FE24E-5103-7942-A8BC-F319B9032656}"/>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3650176" y="2902861"/>
            <a:ext cx="936780" cy="1109668"/>
          </a:xfrm>
          <a:prstGeom prst="rect">
            <a:avLst/>
          </a:prstGeom>
        </p:spPr>
      </p:pic>
      <p:pic>
        <p:nvPicPr>
          <p:cNvPr id="22" name="Picture 21">
            <a:extLst>
              <a:ext uri="{FF2B5EF4-FFF2-40B4-BE49-F238E27FC236}">
                <a16:creationId xmlns:a16="http://schemas.microsoft.com/office/drawing/2014/main" id="{B56C00E5-2986-9646-BAB8-7BD29E348ABF}"/>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4296237" y="3665298"/>
            <a:ext cx="581437" cy="838200"/>
          </a:xfrm>
          <a:prstGeom prst="rect">
            <a:avLst/>
          </a:prstGeom>
        </p:spPr>
      </p:pic>
      <p:pic>
        <p:nvPicPr>
          <p:cNvPr id="23" name="Picture 22">
            <a:extLst>
              <a:ext uri="{FF2B5EF4-FFF2-40B4-BE49-F238E27FC236}">
                <a16:creationId xmlns:a16="http://schemas.microsoft.com/office/drawing/2014/main" id="{50172B1B-E7A3-0144-9643-BB4875D0B26E}"/>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6789564" y="2935048"/>
            <a:ext cx="1549400" cy="1460500"/>
          </a:xfrm>
          <a:prstGeom prst="rect">
            <a:avLst/>
          </a:prstGeom>
        </p:spPr>
      </p:pic>
      <p:pic>
        <p:nvPicPr>
          <p:cNvPr id="19" name="Picture 18">
            <a:extLst>
              <a:ext uri="{FF2B5EF4-FFF2-40B4-BE49-F238E27FC236}">
                <a16:creationId xmlns:a16="http://schemas.microsoft.com/office/drawing/2014/main" id="{6F420218-0892-D644-8143-7EBBD9CAC2EA}"/>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7610599" y="5762730"/>
            <a:ext cx="1397748" cy="1026318"/>
          </a:xfrm>
          <a:prstGeom prst="rect">
            <a:avLst/>
          </a:prstGeom>
        </p:spPr>
      </p:pic>
    </p:spTree>
    <p:extLst>
      <p:ext uri="{BB962C8B-B14F-4D97-AF65-F5344CB8AC3E}">
        <p14:creationId xmlns:p14="http://schemas.microsoft.com/office/powerpoint/2010/main" val="3689116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8FD7BB5-CB4C-5644-AD3A-849EABEDAF83}"/>
              </a:ext>
            </a:extLst>
          </p:cNvPr>
          <p:cNvSpPr txBox="1">
            <a:spLocks noGrp="1"/>
          </p:cNvSpPr>
          <p:nvPr>
            <p:ph type="title" idx="4294967295"/>
          </p:nvPr>
        </p:nvSpPr>
        <p:spPr>
          <a:xfrm>
            <a:off x="1411941" y="735818"/>
            <a:ext cx="6466831"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4EA6"/>
                </a:solidFill>
                <a:effectLst/>
                <a:uLnTx/>
                <a:uFillTx/>
                <a:latin typeface="+mn-lt"/>
                <a:ea typeface="ＭＳ Ｐゴシック" charset="0"/>
                <a:cs typeface="ＭＳ Ｐゴシック" charset="0"/>
              </a:rPr>
              <a:t>Your retirement plan gives you the </a:t>
            </a:r>
            <a:br>
              <a:rPr kumimoji="0" lang="en-US" sz="2800" b="1" i="0" u="none" strike="noStrike" kern="1200" cap="none" spc="0" normalizeH="0" baseline="0" noProof="0" dirty="0">
                <a:ln>
                  <a:noFill/>
                </a:ln>
                <a:solidFill>
                  <a:srgbClr val="F89828"/>
                </a:solidFill>
                <a:effectLst/>
                <a:uLnTx/>
                <a:uFillTx/>
                <a:latin typeface="+mn-lt"/>
                <a:ea typeface="ＭＳ Ｐゴシック" charset="0"/>
                <a:cs typeface="ＭＳ Ｐゴシック" charset="0"/>
              </a:rPr>
            </a:br>
            <a:r>
              <a:rPr kumimoji="0" lang="en-US" sz="2800" b="1" i="0" u="none" strike="noStrike" kern="1200" cap="none" spc="0" normalizeH="0" baseline="0" noProof="0" dirty="0">
                <a:ln>
                  <a:noFill/>
                </a:ln>
                <a:solidFill>
                  <a:srgbClr val="F89828"/>
                </a:solidFill>
                <a:effectLst/>
                <a:uLnTx/>
                <a:uFillTx/>
                <a:latin typeface="+mn-lt"/>
                <a:ea typeface="ＭＳ Ｐゴシック" charset="0"/>
                <a:cs typeface="ＭＳ Ｐゴシック" charset="0"/>
              </a:rPr>
              <a:t>freedom to choose your investments </a:t>
            </a:r>
          </a:p>
        </p:txBody>
      </p:sp>
      <p:sp>
        <p:nvSpPr>
          <p:cNvPr id="6" name="Subtitle 2">
            <a:extLst>
              <a:ext uri="{FF2B5EF4-FFF2-40B4-BE49-F238E27FC236}">
                <a16:creationId xmlns:a16="http://schemas.microsoft.com/office/drawing/2014/main" id="{AF4C4CE3-7AEA-A54D-A4B8-8BF1F4DCA563}"/>
              </a:ext>
              <a:ext uri="{C183D7F6-B498-43B3-948B-1728B52AA6E4}">
                <adec:decorative xmlns:adec="http://schemas.microsoft.com/office/drawing/2017/decorative" val="0"/>
              </a:ext>
            </a:extLst>
          </p:cNvPr>
          <p:cNvSpPr txBox="1">
            <a:spLocks/>
          </p:cNvSpPr>
          <p:nvPr/>
        </p:nvSpPr>
        <p:spPr>
          <a:xfrm>
            <a:off x="451022" y="6367152"/>
            <a:ext cx="2150510" cy="31210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350" b="1" dirty="0">
                <a:solidFill>
                  <a:srgbClr val="004EA8"/>
                </a:solidFill>
                <a:latin typeface="Arial" charset="0"/>
                <a:ea typeface="Arial" charset="0"/>
                <a:cs typeface="Arial" charset="0"/>
              </a:rPr>
              <a:t>Retirement</a:t>
            </a:r>
            <a:r>
              <a:rPr lang="en-US" sz="1350" dirty="0">
                <a:solidFill>
                  <a:srgbClr val="004EA8"/>
                </a:solidFill>
                <a:latin typeface="Arial" charset="0"/>
                <a:ea typeface="Arial" charset="0"/>
                <a:cs typeface="Arial" charset="0"/>
              </a:rPr>
              <a:t> on the </a:t>
            </a:r>
            <a:r>
              <a:rPr lang="en-US" sz="1350" b="1" dirty="0">
                <a:solidFill>
                  <a:srgbClr val="004EA8"/>
                </a:solidFill>
                <a:latin typeface="Arial" charset="0"/>
                <a:ea typeface="Arial" charset="0"/>
                <a:cs typeface="Arial" charset="0"/>
              </a:rPr>
              <a:t>Brain</a:t>
            </a:r>
          </a:p>
        </p:txBody>
      </p:sp>
      <p:pic>
        <p:nvPicPr>
          <p:cNvPr id="8" name="Picture 7">
            <a:extLst>
              <a:ext uri="{FF2B5EF4-FFF2-40B4-BE49-F238E27FC236}">
                <a16:creationId xmlns:a16="http://schemas.microsoft.com/office/drawing/2014/main" id="{CEC7674E-F567-7E48-AD89-C939607EAB4A}"/>
              </a:ext>
              <a:ext uri="{C183D7F6-B498-43B3-948B-1728B52AA6E4}">
                <adec:decorative xmlns:adec="http://schemas.microsoft.com/office/drawing/2017/decorative" val="1"/>
              </a:ext>
            </a:extLst>
          </p:cNvPr>
          <p:cNvPicPr>
            <a:picLocks noChangeAspect="1"/>
          </p:cNvPicPr>
          <p:nvPr/>
        </p:nvPicPr>
        <p:blipFill rotWithShape="1">
          <a:blip r:embed="rId3">
            <a:alphaModFix amt="20000"/>
          </a:blip>
          <a:srcRect l="47626" t="12584" r="2946" b="9509"/>
          <a:stretch/>
        </p:blipFill>
        <p:spPr>
          <a:xfrm>
            <a:off x="0" y="1447800"/>
            <a:ext cx="9144000" cy="5410200"/>
          </a:xfrm>
          <a:prstGeom prst="rect">
            <a:avLst/>
          </a:prstGeom>
        </p:spPr>
      </p:pic>
      <p:pic>
        <p:nvPicPr>
          <p:cNvPr id="11" name="Picture 10">
            <a:extLst>
              <a:ext uri="{FF2B5EF4-FFF2-40B4-BE49-F238E27FC236}">
                <a16:creationId xmlns:a16="http://schemas.microsoft.com/office/drawing/2014/main" id="{D7EDEDAB-776E-5E4F-82A0-A8821A4815B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610599" y="5762730"/>
            <a:ext cx="1397748" cy="1026318"/>
          </a:xfrm>
          <a:prstGeom prst="rect">
            <a:avLst/>
          </a:prstGeom>
        </p:spPr>
      </p:pic>
      <p:pic>
        <p:nvPicPr>
          <p:cNvPr id="13" name="Picture 12">
            <a:extLst>
              <a:ext uri="{FF2B5EF4-FFF2-40B4-BE49-F238E27FC236}">
                <a16:creationId xmlns:a16="http://schemas.microsoft.com/office/drawing/2014/main" id="{A8D8F5E2-4EBE-0246-8A17-9266C915DCCE}"/>
              </a:ext>
              <a:ext uri="{C183D7F6-B498-43B3-948B-1728B52AA6E4}">
                <adec:decorative xmlns:adec="http://schemas.microsoft.com/office/drawing/2017/decorative" val="1"/>
              </a:ext>
            </a:extLst>
          </p:cNvPr>
          <p:cNvPicPr>
            <a:picLocks noChangeAspect="1"/>
          </p:cNvPicPr>
          <p:nvPr/>
        </p:nvPicPr>
        <p:blipFill rotWithShape="1">
          <a:blip r:embed="rId5"/>
          <a:srcRect l="56957" b="69748"/>
          <a:stretch/>
        </p:blipFill>
        <p:spPr>
          <a:xfrm rot="900000">
            <a:off x="4372526" y="2594983"/>
            <a:ext cx="2133187" cy="821317"/>
          </a:xfrm>
          <a:prstGeom prst="rect">
            <a:avLst/>
          </a:prstGeom>
        </p:spPr>
      </p:pic>
      <p:pic>
        <p:nvPicPr>
          <p:cNvPr id="3" name="Picture 2">
            <a:extLst>
              <a:ext uri="{FF2B5EF4-FFF2-40B4-BE49-F238E27FC236}">
                <a16:creationId xmlns:a16="http://schemas.microsoft.com/office/drawing/2014/main" id="{9D50BF88-B694-D747-8A36-04DDB642BB05}"/>
              </a:ext>
              <a:ext uri="{C183D7F6-B498-43B3-948B-1728B52AA6E4}">
                <adec:decorative xmlns:adec="http://schemas.microsoft.com/office/drawing/2017/decorative" val="1"/>
              </a:ext>
            </a:extLst>
          </p:cNvPr>
          <p:cNvPicPr>
            <a:picLocks noChangeAspect="1"/>
          </p:cNvPicPr>
          <p:nvPr/>
        </p:nvPicPr>
        <p:blipFill rotWithShape="1">
          <a:blip r:embed="rId6"/>
          <a:srcRect l="-732" t="-1823" r="94782" b="76168"/>
          <a:stretch/>
        </p:blipFill>
        <p:spPr>
          <a:xfrm rot="20340858">
            <a:off x="5069541" y="3240741"/>
            <a:ext cx="874059" cy="946596"/>
          </a:xfrm>
          <a:prstGeom prst="rect">
            <a:avLst/>
          </a:prstGeom>
        </p:spPr>
      </p:pic>
      <p:pic>
        <p:nvPicPr>
          <p:cNvPr id="14" name="Picture 13">
            <a:extLst>
              <a:ext uri="{FF2B5EF4-FFF2-40B4-BE49-F238E27FC236}">
                <a16:creationId xmlns:a16="http://schemas.microsoft.com/office/drawing/2014/main" id="{B693D7D3-6C6D-E644-9B0D-9146C3DDBD37}"/>
              </a:ext>
              <a:ext uri="{C183D7F6-B498-43B3-948B-1728B52AA6E4}">
                <adec:decorative xmlns:adec="http://schemas.microsoft.com/office/drawing/2017/decorative" val="1"/>
              </a:ext>
            </a:extLst>
          </p:cNvPr>
          <p:cNvPicPr>
            <a:picLocks noChangeAspect="1"/>
          </p:cNvPicPr>
          <p:nvPr/>
        </p:nvPicPr>
        <p:blipFill rotWithShape="1">
          <a:blip r:embed="rId6"/>
          <a:srcRect l="-114" t="28396" r="94164" b="45949"/>
          <a:stretch/>
        </p:blipFill>
        <p:spPr>
          <a:xfrm rot="1163984">
            <a:off x="5526742" y="3576917"/>
            <a:ext cx="874059" cy="946596"/>
          </a:xfrm>
          <a:prstGeom prst="rect">
            <a:avLst/>
          </a:prstGeom>
        </p:spPr>
      </p:pic>
      <p:pic>
        <p:nvPicPr>
          <p:cNvPr id="15" name="Picture 14">
            <a:extLst>
              <a:ext uri="{FF2B5EF4-FFF2-40B4-BE49-F238E27FC236}">
                <a16:creationId xmlns:a16="http://schemas.microsoft.com/office/drawing/2014/main" id="{3F443626-66C4-DE45-A8F2-12863C3319E4}"/>
              </a:ext>
              <a:ext uri="{C183D7F6-B498-43B3-948B-1728B52AA6E4}">
                <adec:decorative xmlns:adec="http://schemas.microsoft.com/office/drawing/2017/decorative" val="1"/>
              </a:ext>
            </a:extLst>
          </p:cNvPr>
          <p:cNvPicPr>
            <a:picLocks noChangeAspect="1"/>
          </p:cNvPicPr>
          <p:nvPr/>
        </p:nvPicPr>
        <p:blipFill rotWithShape="1">
          <a:blip r:embed="rId6"/>
          <a:srcRect l="17781" t="55335" r="76269" b="19010"/>
          <a:stretch/>
        </p:blipFill>
        <p:spPr>
          <a:xfrm rot="803274">
            <a:off x="4719916" y="3173503"/>
            <a:ext cx="874059" cy="946596"/>
          </a:xfrm>
          <a:prstGeom prst="rect">
            <a:avLst/>
          </a:prstGeom>
        </p:spPr>
      </p:pic>
      <p:pic>
        <p:nvPicPr>
          <p:cNvPr id="16" name="Picture 15">
            <a:extLst>
              <a:ext uri="{FF2B5EF4-FFF2-40B4-BE49-F238E27FC236}">
                <a16:creationId xmlns:a16="http://schemas.microsoft.com/office/drawing/2014/main" id="{7AF95FB0-28D3-7949-BE55-256141E5EAF6}"/>
              </a:ext>
              <a:ext uri="{C183D7F6-B498-43B3-948B-1728B52AA6E4}">
                <adec:decorative xmlns:adec="http://schemas.microsoft.com/office/drawing/2017/decorative" val="1"/>
              </a:ext>
            </a:extLst>
          </p:cNvPr>
          <p:cNvPicPr>
            <a:picLocks noChangeAspect="1"/>
          </p:cNvPicPr>
          <p:nvPr/>
        </p:nvPicPr>
        <p:blipFill rotWithShape="1">
          <a:blip r:embed="rId6"/>
          <a:srcRect l="5708" t="-2527" r="88342" b="76872"/>
          <a:stretch/>
        </p:blipFill>
        <p:spPr>
          <a:xfrm rot="20340858">
            <a:off x="4733366" y="3321421"/>
            <a:ext cx="874059" cy="946596"/>
          </a:xfrm>
          <a:prstGeom prst="rect">
            <a:avLst/>
          </a:prstGeom>
        </p:spPr>
      </p:pic>
      <p:pic>
        <p:nvPicPr>
          <p:cNvPr id="17" name="Picture 16">
            <a:extLst>
              <a:ext uri="{FF2B5EF4-FFF2-40B4-BE49-F238E27FC236}">
                <a16:creationId xmlns:a16="http://schemas.microsoft.com/office/drawing/2014/main" id="{FF639601-B770-BD44-A0CA-7503799E764D}"/>
              </a:ext>
              <a:ext uri="{C183D7F6-B498-43B3-948B-1728B52AA6E4}">
                <adec:decorative xmlns:adec="http://schemas.microsoft.com/office/drawing/2017/decorative" val="1"/>
              </a:ext>
            </a:extLst>
          </p:cNvPr>
          <p:cNvPicPr>
            <a:picLocks noChangeAspect="1"/>
          </p:cNvPicPr>
          <p:nvPr/>
        </p:nvPicPr>
        <p:blipFill rotWithShape="1">
          <a:blip r:embed="rId6"/>
          <a:srcRect l="11723" t="29689" r="82327" b="44656"/>
          <a:stretch/>
        </p:blipFill>
        <p:spPr>
          <a:xfrm rot="20340858">
            <a:off x="5029200" y="3200400"/>
            <a:ext cx="874059" cy="946596"/>
          </a:xfrm>
          <a:prstGeom prst="rect">
            <a:avLst/>
          </a:prstGeom>
        </p:spPr>
      </p:pic>
      <p:pic>
        <p:nvPicPr>
          <p:cNvPr id="18" name="Picture 17">
            <a:extLst>
              <a:ext uri="{FF2B5EF4-FFF2-40B4-BE49-F238E27FC236}">
                <a16:creationId xmlns:a16="http://schemas.microsoft.com/office/drawing/2014/main" id="{79FAE3D9-D798-484D-AC42-176BC502C298}"/>
              </a:ext>
              <a:ext uri="{C183D7F6-B498-43B3-948B-1728B52AA6E4}">
                <adec:decorative xmlns:adec="http://schemas.microsoft.com/office/drawing/2017/decorative" val="1"/>
              </a:ext>
            </a:extLst>
          </p:cNvPr>
          <p:cNvPicPr>
            <a:picLocks noChangeAspect="1"/>
          </p:cNvPicPr>
          <p:nvPr/>
        </p:nvPicPr>
        <p:blipFill rotWithShape="1">
          <a:blip r:embed="rId6"/>
          <a:srcRect l="12306" t="55171" r="81744" b="19174"/>
          <a:stretch/>
        </p:blipFill>
        <p:spPr>
          <a:xfrm rot="20340858">
            <a:off x="5326599" y="3446545"/>
            <a:ext cx="874059" cy="946596"/>
          </a:xfrm>
          <a:prstGeom prst="rect">
            <a:avLst/>
          </a:prstGeom>
        </p:spPr>
      </p:pic>
      <p:pic>
        <p:nvPicPr>
          <p:cNvPr id="12" name="Picture 11">
            <a:extLst>
              <a:ext uri="{FF2B5EF4-FFF2-40B4-BE49-F238E27FC236}">
                <a16:creationId xmlns:a16="http://schemas.microsoft.com/office/drawing/2014/main" id="{B10E2165-F508-B14A-B09A-9BF4A57999A7}"/>
              </a:ext>
              <a:ext uri="{C183D7F6-B498-43B3-948B-1728B52AA6E4}">
                <adec:decorative xmlns:adec="http://schemas.microsoft.com/office/drawing/2017/decorative" val="1"/>
              </a:ext>
            </a:extLst>
          </p:cNvPr>
          <p:cNvPicPr>
            <a:picLocks noChangeAspect="1"/>
          </p:cNvPicPr>
          <p:nvPr/>
        </p:nvPicPr>
        <p:blipFill rotWithShape="1">
          <a:blip r:embed="rId5"/>
          <a:srcRect l="56957" t="29833"/>
          <a:stretch/>
        </p:blipFill>
        <p:spPr>
          <a:xfrm>
            <a:off x="4422914" y="3149600"/>
            <a:ext cx="2133187" cy="1905000"/>
          </a:xfrm>
          <a:prstGeom prst="rect">
            <a:avLst/>
          </a:prstGeom>
        </p:spPr>
      </p:pic>
    </p:spTree>
    <p:extLst>
      <p:ext uri="{BB962C8B-B14F-4D97-AF65-F5344CB8AC3E}">
        <p14:creationId xmlns:p14="http://schemas.microsoft.com/office/powerpoint/2010/main" val="4057919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4A1529-1730-4C47-B901-2EC06978A476}"/>
              </a:ext>
            </a:extLst>
          </p:cNvPr>
          <p:cNvSpPr>
            <a:spLocks noGrp="1"/>
          </p:cNvSpPr>
          <p:nvPr>
            <p:ph type="ctrTitle"/>
          </p:nvPr>
        </p:nvSpPr>
        <p:spPr>
          <a:xfrm>
            <a:off x="552450" y="2815770"/>
            <a:ext cx="8039100" cy="1903225"/>
          </a:xfrm>
        </p:spPr>
        <p:txBody>
          <a:bodyPr/>
          <a:lstStyle/>
          <a:p>
            <a:pPr algn="ctr"/>
            <a:r>
              <a:rPr lang="en-US" b="1" dirty="0">
                <a:latin typeface="+mn-lt"/>
              </a:rPr>
              <a:t>What is risk? </a:t>
            </a:r>
            <a:r>
              <a:rPr lang="en-US" dirty="0">
                <a:latin typeface="+mn-lt"/>
              </a:rPr>
              <a:t>Risk refers to the chance that you could lose money. As you invest for retirement, it’s a good idea to review your appetite for risk. </a:t>
            </a:r>
          </a:p>
        </p:txBody>
      </p:sp>
      <p:pic>
        <p:nvPicPr>
          <p:cNvPr id="5" name="Picture 4">
            <a:extLst>
              <a:ext uri="{FF2B5EF4-FFF2-40B4-BE49-F238E27FC236}">
                <a16:creationId xmlns:a16="http://schemas.microsoft.com/office/drawing/2014/main" id="{E032E2A1-8D90-CB44-958C-2ECC7FCCBF07}"/>
              </a:ext>
              <a:ext uri="{C183D7F6-B498-43B3-948B-1728B52AA6E4}">
                <adec:decorative xmlns:adec="http://schemas.microsoft.com/office/drawing/2017/decorative" val="1"/>
              </a:ext>
            </a:extLst>
          </p:cNvPr>
          <p:cNvPicPr>
            <a:picLocks noChangeAspect="1"/>
          </p:cNvPicPr>
          <p:nvPr/>
        </p:nvPicPr>
        <p:blipFill rotWithShape="1">
          <a:blip r:embed="rId3"/>
          <a:srcRect l="93697" t="56780"/>
          <a:stretch/>
        </p:blipFill>
        <p:spPr>
          <a:xfrm rot="13151287">
            <a:off x="4654070" y="1536394"/>
            <a:ext cx="285750" cy="971550"/>
          </a:xfrm>
          <a:prstGeom prst="rect">
            <a:avLst/>
          </a:prstGeom>
        </p:spPr>
      </p:pic>
      <p:pic>
        <p:nvPicPr>
          <p:cNvPr id="6" name="Picture 5">
            <a:extLst>
              <a:ext uri="{FF2B5EF4-FFF2-40B4-BE49-F238E27FC236}">
                <a16:creationId xmlns:a16="http://schemas.microsoft.com/office/drawing/2014/main" id="{00DB2D21-9145-8640-9647-60E407C38B84}"/>
              </a:ext>
              <a:ext uri="{C183D7F6-B498-43B3-948B-1728B52AA6E4}">
                <adec:decorative xmlns:adec="http://schemas.microsoft.com/office/drawing/2017/decorative" val="1"/>
              </a:ext>
            </a:extLst>
          </p:cNvPr>
          <p:cNvPicPr>
            <a:picLocks noChangeAspect="1"/>
          </p:cNvPicPr>
          <p:nvPr/>
        </p:nvPicPr>
        <p:blipFill rotWithShape="1">
          <a:blip r:embed="rId4"/>
          <a:srcRect l="74196" t="65179" r="7063" b="8320"/>
          <a:stretch/>
        </p:blipFill>
        <p:spPr>
          <a:xfrm rot="19177876" flipH="1">
            <a:off x="3828808" y="1690638"/>
            <a:ext cx="833892" cy="548333"/>
          </a:xfrm>
          <a:prstGeom prst="rect">
            <a:avLst/>
          </a:prstGeom>
        </p:spPr>
      </p:pic>
    </p:spTree>
    <p:extLst>
      <p:ext uri="{BB962C8B-B14F-4D97-AF65-F5344CB8AC3E}">
        <p14:creationId xmlns:p14="http://schemas.microsoft.com/office/powerpoint/2010/main" val="2859270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C6E94-4F32-3144-8B46-60BECCFE889B}"/>
              </a:ext>
            </a:extLst>
          </p:cNvPr>
          <p:cNvSpPr>
            <a:spLocks noGrp="1"/>
          </p:cNvSpPr>
          <p:nvPr>
            <p:ph type="ctrTitle"/>
          </p:nvPr>
        </p:nvSpPr>
        <p:spPr>
          <a:xfrm>
            <a:off x="457200" y="457200"/>
            <a:ext cx="5795211" cy="533400"/>
          </a:xfrm>
        </p:spPr>
        <p:txBody>
          <a:bodyPr/>
          <a:lstStyle/>
          <a:p>
            <a:r>
              <a:rPr lang="en-US" dirty="0">
                <a:solidFill>
                  <a:srgbClr val="004EA6"/>
                </a:solidFill>
                <a:ea typeface="Arial" charset="0"/>
                <a:cs typeface="Arial" charset="0"/>
              </a:rPr>
              <a:t>Your Fresh Investment Choices</a:t>
            </a:r>
            <a:endParaRPr lang="en-US" dirty="0">
              <a:solidFill>
                <a:srgbClr val="004EA6"/>
              </a:solidFill>
              <a:latin typeface="Arial" charset="0"/>
              <a:ea typeface="Arial" charset="0"/>
              <a:cs typeface="Arial" charset="0"/>
            </a:endParaRPr>
          </a:p>
        </p:txBody>
      </p:sp>
      <p:sp>
        <p:nvSpPr>
          <p:cNvPr id="16" name="TextBox 15">
            <a:extLst>
              <a:ext uri="{FF2B5EF4-FFF2-40B4-BE49-F238E27FC236}">
                <a16:creationId xmlns:a16="http://schemas.microsoft.com/office/drawing/2014/main" id="{DC876D89-57B0-8D40-B603-F63C563EFC8D}"/>
              </a:ext>
            </a:extLst>
          </p:cNvPr>
          <p:cNvSpPr txBox="1"/>
          <p:nvPr/>
        </p:nvSpPr>
        <p:spPr>
          <a:xfrm>
            <a:off x="756596" y="1843319"/>
            <a:ext cx="2468224" cy="2985433"/>
          </a:xfrm>
          <a:prstGeom prst="rect">
            <a:avLst/>
          </a:prstGeom>
          <a:noFill/>
        </p:spPr>
        <p:txBody>
          <a:bodyPr wrap="square" rtlCol="0">
            <a:spAutoFit/>
          </a:bodyPr>
          <a:lstStyle/>
          <a:p>
            <a:pPr marL="233363" indent="-220663"/>
            <a:r>
              <a:rPr lang="en-US" sz="2000" b="1" dirty="0">
                <a:solidFill>
                  <a:srgbClr val="F89828"/>
                </a:solidFill>
              </a:rPr>
              <a:t>Cash Equivalents</a:t>
            </a:r>
          </a:p>
          <a:p>
            <a:pPr marL="233363" indent="-220663">
              <a:spcBef>
                <a:spcPts val="600"/>
              </a:spcBef>
              <a:spcAft>
                <a:spcPts val="600"/>
              </a:spcAft>
            </a:pPr>
            <a:r>
              <a:rPr lang="en-US" sz="1600" dirty="0"/>
              <a:t>•	Stable asset funds </a:t>
            </a:r>
          </a:p>
          <a:p>
            <a:pPr marL="233363" indent="-220663">
              <a:spcAft>
                <a:spcPts val="600"/>
              </a:spcAft>
            </a:pPr>
            <a:r>
              <a:rPr lang="en-US" sz="1600" dirty="0"/>
              <a:t>•	Money market funds</a:t>
            </a:r>
          </a:p>
          <a:p>
            <a:pPr marL="233363" indent="-220663">
              <a:spcAft>
                <a:spcPts val="600"/>
              </a:spcAft>
            </a:pPr>
            <a:r>
              <a:rPr lang="en-US" b="1" dirty="0">
                <a:solidFill>
                  <a:srgbClr val="C00000"/>
                </a:solidFill>
              </a:rPr>
              <a:t>+</a:t>
            </a:r>
            <a:r>
              <a:rPr lang="en-US" sz="1600" dirty="0">
                <a:solidFill>
                  <a:srgbClr val="C00000"/>
                </a:solidFill>
              </a:rPr>
              <a:t>	</a:t>
            </a:r>
            <a:r>
              <a:rPr lang="en-US" sz="1600" b="1" dirty="0"/>
              <a:t>Potential gain:</a:t>
            </a:r>
            <a:r>
              <a:rPr lang="en-US" sz="1600" dirty="0"/>
              <a:t> Consistent, lower returns</a:t>
            </a:r>
          </a:p>
          <a:p>
            <a:pPr marL="233363" indent="-220663">
              <a:spcAft>
                <a:spcPts val="600"/>
              </a:spcAft>
            </a:pPr>
            <a:r>
              <a:rPr lang="en-US" b="1" dirty="0">
                <a:solidFill>
                  <a:srgbClr val="00B050"/>
                </a:solidFill>
              </a:rPr>
              <a:t>–</a:t>
            </a:r>
            <a:r>
              <a:rPr lang="en-US" sz="1600" dirty="0">
                <a:solidFill>
                  <a:srgbClr val="00B050"/>
                </a:solidFill>
              </a:rPr>
              <a:t>	</a:t>
            </a:r>
            <a:r>
              <a:rPr lang="en-US" sz="1600" b="1" dirty="0"/>
              <a:t>Potential risk:</a:t>
            </a:r>
            <a:r>
              <a:rPr lang="en-US" sz="1600" dirty="0"/>
              <a:t> Slow growth may not make sense for a longer investment timeframe</a:t>
            </a:r>
          </a:p>
        </p:txBody>
      </p:sp>
      <p:sp>
        <p:nvSpPr>
          <p:cNvPr id="17" name="TextBox 16">
            <a:extLst>
              <a:ext uri="{FF2B5EF4-FFF2-40B4-BE49-F238E27FC236}">
                <a16:creationId xmlns:a16="http://schemas.microsoft.com/office/drawing/2014/main" id="{D0459E55-E896-2144-9A3D-D4619E393FDC}"/>
              </a:ext>
            </a:extLst>
          </p:cNvPr>
          <p:cNvSpPr txBox="1"/>
          <p:nvPr/>
        </p:nvSpPr>
        <p:spPr>
          <a:xfrm>
            <a:off x="3505199" y="1845707"/>
            <a:ext cx="2413001" cy="3416320"/>
          </a:xfrm>
          <a:prstGeom prst="rect">
            <a:avLst/>
          </a:prstGeom>
          <a:noFill/>
        </p:spPr>
        <p:txBody>
          <a:bodyPr wrap="square" rtlCol="0">
            <a:spAutoFit/>
          </a:bodyPr>
          <a:lstStyle/>
          <a:p>
            <a:pPr marL="288925" indent="-288925">
              <a:spcAft>
                <a:spcPts val="600"/>
              </a:spcAft>
            </a:pPr>
            <a:r>
              <a:rPr lang="en-US" sz="2000" b="1" dirty="0">
                <a:solidFill>
                  <a:srgbClr val="F89828"/>
                </a:solidFill>
              </a:rPr>
              <a:t>Bonds</a:t>
            </a:r>
            <a:r>
              <a:rPr lang="en-US" sz="2000" b="1" dirty="0"/>
              <a:t> </a:t>
            </a:r>
            <a:r>
              <a:rPr lang="en-US" sz="1600" dirty="0"/>
              <a:t> </a:t>
            </a:r>
          </a:p>
          <a:p>
            <a:pPr marL="233363" indent="-233363">
              <a:spcAft>
                <a:spcPts val="600"/>
              </a:spcAft>
            </a:pPr>
            <a:r>
              <a:rPr lang="en-US" sz="1600" dirty="0"/>
              <a:t>•  Bonds</a:t>
            </a:r>
          </a:p>
          <a:p>
            <a:pPr marL="233363" indent="-233363">
              <a:spcAft>
                <a:spcPts val="600"/>
              </a:spcAft>
            </a:pPr>
            <a:r>
              <a:rPr lang="en-US" sz="1600" dirty="0"/>
              <a:t>•  Bond mutual funds</a:t>
            </a:r>
          </a:p>
          <a:p>
            <a:pPr marL="233363" indent="-233363">
              <a:spcAft>
                <a:spcPts val="600"/>
              </a:spcAft>
            </a:pPr>
            <a:r>
              <a:rPr lang="en-US" sz="1600" b="1" dirty="0">
                <a:solidFill>
                  <a:srgbClr val="C00000"/>
                </a:solidFill>
              </a:rPr>
              <a:t>+</a:t>
            </a:r>
            <a:r>
              <a:rPr lang="en-US" sz="1400" dirty="0">
                <a:solidFill>
                  <a:srgbClr val="C00000"/>
                </a:solidFill>
              </a:rPr>
              <a:t>	</a:t>
            </a:r>
            <a:r>
              <a:rPr lang="en-US" sz="1600" b="1" dirty="0"/>
              <a:t>Potential gain:</a:t>
            </a:r>
            <a:r>
              <a:rPr lang="en-US" sz="1600" dirty="0"/>
              <a:t> Consistent, moderate returns</a:t>
            </a:r>
          </a:p>
          <a:p>
            <a:pPr marL="233363" indent="-233363">
              <a:spcAft>
                <a:spcPts val="600"/>
              </a:spcAft>
            </a:pPr>
            <a:r>
              <a:rPr lang="en-US" sz="1600" b="1" dirty="0">
                <a:solidFill>
                  <a:srgbClr val="00B050"/>
                </a:solidFill>
              </a:rPr>
              <a:t>–</a:t>
            </a:r>
            <a:r>
              <a:rPr lang="en-US" sz="1400" dirty="0">
                <a:solidFill>
                  <a:srgbClr val="00B050"/>
                </a:solidFill>
              </a:rPr>
              <a:t>	</a:t>
            </a:r>
            <a:r>
              <a:rPr lang="en-US" sz="1600" b="1" dirty="0"/>
              <a:t>Potential risk:</a:t>
            </a:r>
            <a:r>
              <a:rPr lang="en-US" sz="1600" dirty="0"/>
              <a:t> Moderate growth may not make sense for a longer term investment </a:t>
            </a:r>
            <a:br>
              <a:rPr lang="en-US" sz="1600" dirty="0"/>
            </a:br>
            <a:r>
              <a:rPr lang="en-US" sz="1600" dirty="0"/>
              <a:t>timeframe</a:t>
            </a:r>
          </a:p>
        </p:txBody>
      </p:sp>
      <p:sp>
        <p:nvSpPr>
          <p:cNvPr id="18" name="TextBox 17">
            <a:extLst>
              <a:ext uri="{FF2B5EF4-FFF2-40B4-BE49-F238E27FC236}">
                <a16:creationId xmlns:a16="http://schemas.microsoft.com/office/drawing/2014/main" id="{636DD4F6-6511-B242-A9F2-D3AF5FFE715B}"/>
              </a:ext>
            </a:extLst>
          </p:cNvPr>
          <p:cNvSpPr txBox="1"/>
          <p:nvPr/>
        </p:nvSpPr>
        <p:spPr>
          <a:xfrm>
            <a:off x="6172200" y="1845707"/>
            <a:ext cx="2380129" cy="3247043"/>
          </a:xfrm>
          <a:prstGeom prst="rect">
            <a:avLst/>
          </a:prstGeom>
          <a:noFill/>
        </p:spPr>
        <p:txBody>
          <a:bodyPr wrap="square" rtlCol="0">
            <a:spAutoFit/>
          </a:bodyPr>
          <a:lstStyle/>
          <a:p>
            <a:pPr marL="233363" indent="-233363">
              <a:spcAft>
                <a:spcPts val="600"/>
              </a:spcAft>
            </a:pPr>
            <a:r>
              <a:rPr lang="en-US" sz="2000" b="1" dirty="0">
                <a:solidFill>
                  <a:srgbClr val="F89828"/>
                </a:solidFill>
              </a:rPr>
              <a:t>Stocks</a:t>
            </a:r>
            <a:r>
              <a:rPr lang="en-US" sz="1600" dirty="0"/>
              <a:t> </a:t>
            </a:r>
          </a:p>
          <a:p>
            <a:pPr marL="174625" indent="-174625">
              <a:spcAft>
                <a:spcPts val="600"/>
              </a:spcAft>
            </a:pPr>
            <a:r>
              <a:rPr lang="en-US" sz="1600" dirty="0"/>
              <a:t>•  Stocks</a:t>
            </a:r>
          </a:p>
          <a:p>
            <a:pPr marL="174625" indent="-174625">
              <a:spcAft>
                <a:spcPts val="600"/>
              </a:spcAft>
            </a:pPr>
            <a:r>
              <a:rPr lang="en-US" sz="1600" dirty="0"/>
              <a:t>•  Stock mutual funds</a:t>
            </a:r>
          </a:p>
          <a:p>
            <a:pPr marL="174625" indent="-174625">
              <a:spcAft>
                <a:spcPts val="600"/>
              </a:spcAft>
            </a:pPr>
            <a:r>
              <a:rPr lang="en-US" sz="1600" b="1" dirty="0">
                <a:solidFill>
                  <a:srgbClr val="C00000"/>
                </a:solidFill>
              </a:rPr>
              <a:t>+</a:t>
            </a:r>
            <a:r>
              <a:rPr lang="en-US" sz="1400" dirty="0">
                <a:solidFill>
                  <a:srgbClr val="C00000"/>
                </a:solidFill>
              </a:rPr>
              <a:t>	</a:t>
            </a:r>
            <a:r>
              <a:rPr lang="en-US" sz="1600" b="1" dirty="0"/>
              <a:t>Potential gain:</a:t>
            </a:r>
            <a:r>
              <a:rPr lang="en-US" sz="1600" dirty="0"/>
              <a:t> High return potential</a:t>
            </a:r>
          </a:p>
          <a:p>
            <a:pPr marL="174625" indent="-174625">
              <a:spcAft>
                <a:spcPts val="600"/>
              </a:spcAft>
            </a:pPr>
            <a:r>
              <a:rPr lang="en-US" sz="1600" b="1" dirty="0">
                <a:solidFill>
                  <a:srgbClr val="00B050"/>
                </a:solidFill>
              </a:rPr>
              <a:t>–</a:t>
            </a:r>
            <a:r>
              <a:rPr lang="en-US" sz="1400" dirty="0">
                <a:solidFill>
                  <a:srgbClr val="00B050"/>
                </a:solidFill>
              </a:rPr>
              <a:t>	</a:t>
            </a:r>
            <a:r>
              <a:rPr lang="en-US" sz="1600" b="1" dirty="0"/>
              <a:t>Potential risk:</a:t>
            </a:r>
            <a:r>
              <a:rPr lang="en-US" sz="1600" dirty="0"/>
              <a:t> High, which may not make sense for a shorter term investment timeframe</a:t>
            </a:r>
          </a:p>
          <a:p>
            <a:pPr marL="174625" indent="-174625">
              <a:spcAft>
                <a:spcPts val="600"/>
              </a:spcAft>
            </a:pPr>
            <a:r>
              <a:rPr lang="en-US" sz="1600" dirty="0"/>
              <a:t> </a:t>
            </a:r>
          </a:p>
        </p:txBody>
      </p:sp>
      <p:sp>
        <p:nvSpPr>
          <p:cNvPr id="15" name="Subtitle 2">
            <a:extLst>
              <a:ext uri="{FF2B5EF4-FFF2-40B4-BE49-F238E27FC236}">
                <a16:creationId xmlns:a16="http://schemas.microsoft.com/office/drawing/2014/main" id="{98CB2676-5F24-EF42-A6F7-1F4878D1499D}"/>
              </a:ext>
              <a:ext uri="{C183D7F6-B498-43B3-948B-1728B52AA6E4}">
                <adec:decorative xmlns:adec="http://schemas.microsoft.com/office/drawing/2017/decorative" val="0"/>
              </a:ext>
            </a:extLst>
          </p:cNvPr>
          <p:cNvSpPr txBox="1">
            <a:spLocks/>
          </p:cNvSpPr>
          <p:nvPr/>
        </p:nvSpPr>
        <p:spPr>
          <a:xfrm>
            <a:off x="451022" y="6367152"/>
            <a:ext cx="2176268" cy="31210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350" b="1" dirty="0">
                <a:solidFill>
                  <a:srgbClr val="004EA8"/>
                </a:solidFill>
                <a:latin typeface="Arial" charset="0"/>
                <a:ea typeface="Arial" charset="0"/>
                <a:cs typeface="Arial" charset="0"/>
              </a:rPr>
              <a:t>Retirement</a:t>
            </a:r>
            <a:r>
              <a:rPr lang="en-US" sz="1350" dirty="0">
                <a:solidFill>
                  <a:srgbClr val="004EA8"/>
                </a:solidFill>
                <a:latin typeface="Arial" charset="0"/>
                <a:ea typeface="Arial" charset="0"/>
                <a:cs typeface="Arial" charset="0"/>
              </a:rPr>
              <a:t> on the </a:t>
            </a:r>
            <a:r>
              <a:rPr lang="en-US" sz="1350" b="1" dirty="0">
                <a:solidFill>
                  <a:srgbClr val="004EA8"/>
                </a:solidFill>
                <a:latin typeface="Arial" charset="0"/>
                <a:ea typeface="Arial" charset="0"/>
                <a:cs typeface="Arial" charset="0"/>
              </a:rPr>
              <a:t>Brain</a:t>
            </a:r>
          </a:p>
        </p:txBody>
      </p:sp>
      <p:pic>
        <p:nvPicPr>
          <p:cNvPr id="13" name="Picture 12">
            <a:extLst>
              <a:ext uri="{FF2B5EF4-FFF2-40B4-BE49-F238E27FC236}">
                <a16:creationId xmlns:a16="http://schemas.microsoft.com/office/drawing/2014/main" id="{14F7C4FE-137B-F94F-B293-9CBF2FB050E6}"/>
              </a:ext>
              <a:ext uri="{C183D7F6-B498-43B3-948B-1728B52AA6E4}">
                <adec:decorative xmlns:adec="http://schemas.microsoft.com/office/drawing/2017/decorative" val="1"/>
              </a:ext>
            </a:extLst>
          </p:cNvPr>
          <p:cNvPicPr>
            <a:picLocks noChangeAspect="1"/>
          </p:cNvPicPr>
          <p:nvPr/>
        </p:nvPicPr>
        <p:blipFill rotWithShape="1">
          <a:blip r:embed="rId3">
            <a:alphaModFix amt="10000"/>
          </a:blip>
          <a:srcRect l="19428" t="-1971" r="6474" b="-14818"/>
          <a:stretch/>
        </p:blipFill>
        <p:spPr>
          <a:xfrm>
            <a:off x="9525" y="1447800"/>
            <a:ext cx="9144000" cy="5410200"/>
          </a:xfrm>
          <a:prstGeom prst="rect">
            <a:avLst/>
          </a:prstGeom>
        </p:spPr>
      </p:pic>
      <p:sp>
        <p:nvSpPr>
          <p:cNvPr id="3" name="Rectangle 2">
            <a:extLst>
              <a:ext uri="{FF2B5EF4-FFF2-40B4-BE49-F238E27FC236}">
                <a16:creationId xmlns:a16="http://schemas.microsoft.com/office/drawing/2014/main" id="{CE44A6E2-84B2-9B4D-8DF4-3F0182B400C2}"/>
              </a:ext>
              <a:ext uri="{C183D7F6-B498-43B3-948B-1728B52AA6E4}">
                <adec:decorative xmlns:adec="http://schemas.microsoft.com/office/drawing/2017/decorative" val="1"/>
              </a:ext>
            </a:extLst>
          </p:cNvPr>
          <p:cNvSpPr/>
          <p:nvPr/>
        </p:nvSpPr>
        <p:spPr>
          <a:xfrm>
            <a:off x="722368" y="2844515"/>
            <a:ext cx="2489200" cy="2028234"/>
          </a:xfrm>
          <a:prstGeom prst="rect">
            <a:avLst/>
          </a:prstGeom>
          <a:solidFill>
            <a:srgbClr val="FDBB6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CDFE2876-02DC-614A-A31F-6B6D0678BFC3}"/>
              </a:ext>
              <a:ext uri="{C183D7F6-B498-43B3-948B-1728B52AA6E4}">
                <adec:decorative xmlns:adec="http://schemas.microsoft.com/office/drawing/2017/decorative" val="1"/>
              </a:ext>
            </a:extLst>
          </p:cNvPr>
          <p:cNvPicPr>
            <a:picLocks noChangeAspect="1"/>
          </p:cNvPicPr>
          <p:nvPr/>
        </p:nvPicPr>
        <p:blipFill rotWithShape="1">
          <a:blip r:embed="rId4"/>
          <a:srcRect l="6063" t="-2051" r="88336" b="76310"/>
          <a:stretch/>
        </p:blipFill>
        <p:spPr>
          <a:xfrm>
            <a:off x="963825" y="1057376"/>
            <a:ext cx="683742" cy="796137"/>
          </a:xfrm>
          <a:prstGeom prst="rect">
            <a:avLst/>
          </a:prstGeom>
        </p:spPr>
      </p:pic>
      <p:pic>
        <p:nvPicPr>
          <p:cNvPr id="21" name="Picture 20">
            <a:extLst>
              <a:ext uri="{FF2B5EF4-FFF2-40B4-BE49-F238E27FC236}">
                <a16:creationId xmlns:a16="http://schemas.microsoft.com/office/drawing/2014/main" id="{83ED7DA9-66B2-5844-A9AE-1EB9B2D970FE}"/>
              </a:ext>
              <a:ext uri="{C183D7F6-B498-43B3-948B-1728B52AA6E4}">
                <adec:decorative xmlns:adec="http://schemas.microsoft.com/office/drawing/2017/decorative" val="1"/>
              </a:ext>
            </a:extLst>
          </p:cNvPr>
          <p:cNvPicPr>
            <a:picLocks noChangeAspect="1"/>
          </p:cNvPicPr>
          <p:nvPr/>
        </p:nvPicPr>
        <p:blipFill rotWithShape="1">
          <a:blip r:embed="rId5"/>
          <a:srcRect l="35737" t="-16464" r="35267" b="-15540"/>
          <a:stretch/>
        </p:blipFill>
        <p:spPr>
          <a:xfrm>
            <a:off x="3589421" y="990600"/>
            <a:ext cx="990600" cy="821459"/>
          </a:xfrm>
          <a:prstGeom prst="rect">
            <a:avLst/>
          </a:prstGeom>
        </p:spPr>
      </p:pic>
      <p:pic>
        <p:nvPicPr>
          <p:cNvPr id="22" name="Picture 21">
            <a:extLst>
              <a:ext uri="{FF2B5EF4-FFF2-40B4-BE49-F238E27FC236}">
                <a16:creationId xmlns:a16="http://schemas.microsoft.com/office/drawing/2014/main" id="{0F4ED02B-D24D-B442-BBFC-AFB20DF79AFD}"/>
              </a:ext>
              <a:ext uri="{C183D7F6-B498-43B3-948B-1728B52AA6E4}">
                <adec:decorative xmlns:adec="http://schemas.microsoft.com/office/drawing/2017/decorative" val="1"/>
              </a:ext>
            </a:extLst>
          </p:cNvPr>
          <p:cNvPicPr>
            <a:picLocks noChangeAspect="1"/>
          </p:cNvPicPr>
          <p:nvPr/>
        </p:nvPicPr>
        <p:blipFill rotWithShape="1">
          <a:blip r:embed="rId5"/>
          <a:srcRect l="74711" t="-16464" r="-3707" b="-15540"/>
          <a:stretch/>
        </p:blipFill>
        <p:spPr>
          <a:xfrm>
            <a:off x="6252411" y="990600"/>
            <a:ext cx="990600" cy="821459"/>
          </a:xfrm>
          <a:prstGeom prst="rect">
            <a:avLst/>
          </a:prstGeom>
        </p:spPr>
      </p:pic>
      <p:pic>
        <p:nvPicPr>
          <p:cNvPr id="28" name="Picture 27">
            <a:extLst>
              <a:ext uri="{FF2B5EF4-FFF2-40B4-BE49-F238E27FC236}">
                <a16:creationId xmlns:a16="http://schemas.microsoft.com/office/drawing/2014/main" id="{AEED1B71-DA80-2D44-A688-119A6BD8F35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610599" y="5762730"/>
            <a:ext cx="1397748" cy="1026318"/>
          </a:xfrm>
          <a:prstGeom prst="rect">
            <a:avLst/>
          </a:prstGeom>
        </p:spPr>
      </p:pic>
      <p:sp>
        <p:nvSpPr>
          <p:cNvPr id="26" name="Rectangle 25">
            <a:extLst>
              <a:ext uri="{FF2B5EF4-FFF2-40B4-BE49-F238E27FC236}">
                <a16:creationId xmlns:a16="http://schemas.microsoft.com/office/drawing/2014/main" id="{194C60A5-E69A-DE4F-8A3B-D6C53C5A6072}"/>
              </a:ext>
              <a:ext uri="{C183D7F6-B498-43B3-948B-1728B52AA6E4}">
                <adec:decorative xmlns:adec="http://schemas.microsoft.com/office/drawing/2017/decorative" val="1"/>
              </a:ext>
            </a:extLst>
          </p:cNvPr>
          <p:cNvSpPr/>
          <p:nvPr/>
        </p:nvSpPr>
        <p:spPr>
          <a:xfrm>
            <a:off x="6083300" y="2882900"/>
            <a:ext cx="2489200" cy="2019300"/>
          </a:xfrm>
          <a:prstGeom prst="rect">
            <a:avLst/>
          </a:prstGeom>
          <a:solidFill>
            <a:srgbClr val="FDBB6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B236DA0-5D2E-3746-A825-ED3B2AC271A9}"/>
              </a:ext>
              <a:ext uri="{C183D7F6-B498-43B3-948B-1728B52AA6E4}">
                <adec:decorative xmlns:adec="http://schemas.microsoft.com/office/drawing/2017/decorative" val="1"/>
              </a:ext>
            </a:extLst>
          </p:cNvPr>
          <p:cNvSpPr/>
          <p:nvPr/>
        </p:nvSpPr>
        <p:spPr>
          <a:xfrm>
            <a:off x="3429000" y="2907475"/>
            <a:ext cx="2489200" cy="2451100"/>
          </a:xfrm>
          <a:prstGeom prst="rect">
            <a:avLst/>
          </a:prstGeom>
          <a:solidFill>
            <a:srgbClr val="FDBB6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85642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AA9727-37C0-2149-B108-12D9F2065A4E}"/>
              </a:ext>
            </a:extLst>
          </p:cNvPr>
          <p:cNvSpPr>
            <a:spLocks noGrp="1"/>
          </p:cNvSpPr>
          <p:nvPr>
            <p:ph type="ctrTitle"/>
          </p:nvPr>
        </p:nvSpPr>
        <p:spPr>
          <a:xfrm>
            <a:off x="457200" y="457200"/>
            <a:ext cx="3303431" cy="533400"/>
          </a:xfrm>
        </p:spPr>
        <p:txBody>
          <a:bodyPr/>
          <a:lstStyle/>
          <a:p>
            <a:r>
              <a:rPr lang="en-US" dirty="0">
                <a:solidFill>
                  <a:srgbClr val="004EA8"/>
                </a:solidFill>
                <a:ea typeface="Arial" charset="0"/>
                <a:cs typeface="Arial" charset="0"/>
              </a:rPr>
              <a:t>Cash Equivalents</a:t>
            </a:r>
            <a:endParaRPr lang="en-US" dirty="0"/>
          </a:p>
        </p:txBody>
      </p:sp>
      <p:sp>
        <p:nvSpPr>
          <p:cNvPr id="23" name="TextBox 22">
            <a:extLst>
              <a:ext uri="{FF2B5EF4-FFF2-40B4-BE49-F238E27FC236}">
                <a16:creationId xmlns:a16="http://schemas.microsoft.com/office/drawing/2014/main" id="{7B32E613-9D2A-E546-9881-E0945FDBBF29}"/>
              </a:ext>
            </a:extLst>
          </p:cNvPr>
          <p:cNvSpPr txBox="1"/>
          <p:nvPr/>
        </p:nvSpPr>
        <p:spPr>
          <a:xfrm>
            <a:off x="756596" y="1812059"/>
            <a:ext cx="2468224" cy="2985433"/>
          </a:xfrm>
          <a:prstGeom prst="rect">
            <a:avLst/>
          </a:prstGeom>
          <a:noFill/>
        </p:spPr>
        <p:txBody>
          <a:bodyPr wrap="square" rtlCol="0">
            <a:spAutoFit/>
          </a:bodyPr>
          <a:lstStyle/>
          <a:p>
            <a:pPr marL="233363" indent="-220663"/>
            <a:r>
              <a:rPr lang="en-US" sz="2000" b="1" dirty="0">
                <a:solidFill>
                  <a:srgbClr val="F89828"/>
                </a:solidFill>
              </a:rPr>
              <a:t>Cash Equivalents</a:t>
            </a:r>
          </a:p>
          <a:p>
            <a:pPr marL="233363" indent="-220663">
              <a:spcBef>
                <a:spcPts val="600"/>
              </a:spcBef>
              <a:spcAft>
                <a:spcPts val="600"/>
              </a:spcAft>
            </a:pPr>
            <a:r>
              <a:rPr lang="en-US" sz="1600" dirty="0"/>
              <a:t>•	Stable asset funds </a:t>
            </a:r>
          </a:p>
          <a:p>
            <a:pPr marL="233363" indent="-220663">
              <a:spcAft>
                <a:spcPts val="600"/>
              </a:spcAft>
            </a:pPr>
            <a:r>
              <a:rPr lang="en-US" sz="1600" dirty="0"/>
              <a:t>•	Money market funds</a:t>
            </a:r>
          </a:p>
          <a:p>
            <a:pPr marL="233363" indent="-220663">
              <a:spcAft>
                <a:spcPts val="600"/>
              </a:spcAft>
            </a:pPr>
            <a:r>
              <a:rPr lang="en-US" b="1" dirty="0">
                <a:solidFill>
                  <a:srgbClr val="C00000"/>
                </a:solidFill>
              </a:rPr>
              <a:t>+</a:t>
            </a:r>
            <a:r>
              <a:rPr lang="en-US" sz="1600" dirty="0">
                <a:solidFill>
                  <a:srgbClr val="C00000"/>
                </a:solidFill>
              </a:rPr>
              <a:t>	</a:t>
            </a:r>
            <a:r>
              <a:rPr lang="en-US" sz="1600" b="1" dirty="0"/>
              <a:t>Potential gain:</a:t>
            </a:r>
            <a:r>
              <a:rPr lang="en-US" sz="1600" dirty="0"/>
              <a:t> Consistent, lower returns</a:t>
            </a:r>
          </a:p>
          <a:p>
            <a:pPr marL="233363" indent="-220663">
              <a:spcAft>
                <a:spcPts val="600"/>
              </a:spcAft>
            </a:pPr>
            <a:r>
              <a:rPr lang="en-US" b="1" dirty="0">
                <a:solidFill>
                  <a:srgbClr val="00B050"/>
                </a:solidFill>
              </a:rPr>
              <a:t>–</a:t>
            </a:r>
            <a:r>
              <a:rPr lang="en-US" sz="1600" dirty="0">
                <a:solidFill>
                  <a:srgbClr val="00B050"/>
                </a:solidFill>
              </a:rPr>
              <a:t>	</a:t>
            </a:r>
            <a:r>
              <a:rPr lang="en-US" sz="1600" b="1" dirty="0"/>
              <a:t>Potential risk:</a:t>
            </a:r>
            <a:r>
              <a:rPr lang="en-US" sz="1600" dirty="0"/>
              <a:t> Slow growth may not make sense for a longer investment timeframe</a:t>
            </a:r>
          </a:p>
        </p:txBody>
      </p:sp>
      <p:pic>
        <p:nvPicPr>
          <p:cNvPr id="7" name="Picture 6">
            <a:extLst>
              <a:ext uri="{FF2B5EF4-FFF2-40B4-BE49-F238E27FC236}">
                <a16:creationId xmlns:a16="http://schemas.microsoft.com/office/drawing/2014/main" id="{8A6BD399-9235-9041-8B0E-FF36A6992B9F}"/>
              </a:ext>
              <a:ext uri="{C183D7F6-B498-43B3-948B-1728B52AA6E4}">
                <adec:decorative xmlns:adec="http://schemas.microsoft.com/office/drawing/2017/decorative" val="1"/>
              </a:ext>
            </a:extLst>
          </p:cNvPr>
          <p:cNvPicPr>
            <a:picLocks noChangeAspect="1"/>
          </p:cNvPicPr>
          <p:nvPr/>
        </p:nvPicPr>
        <p:blipFill rotWithShape="1">
          <a:blip r:embed="rId3">
            <a:alphaModFix amt="13000"/>
          </a:blip>
          <a:srcRect l="19428" t="-1971" r="6474" b="-14818"/>
          <a:stretch/>
        </p:blipFill>
        <p:spPr>
          <a:xfrm>
            <a:off x="0" y="1447800"/>
            <a:ext cx="9144000" cy="5410200"/>
          </a:xfrm>
          <a:prstGeom prst="rect">
            <a:avLst/>
          </a:prstGeom>
        </p:spPr>
      </p:pic>
      <p:sp>
        <p:nvSpPr>
          <p:cNvPr id="10" name="Subtitle 2">
            <a:extLst>
              <a:ext uri="{FF2B5EF4-FFF2-40B4-BE49-F238E27FC236}">
                <a16:creationId xmlns:a16="http://schemas.microsoft.com/office/drawing/2014/main" id="{83FDD1EE-2DE6-A041-ACE0-9430DF48FDA7}"/>
              </a:ext>
              <a:ext uri="{C183D7F6-B498-43B3-948B-1728B52AA6E4}">
                <adec:decorative xmlns:adec="http://schemas.microsoft.com/office/drawing/2017/decorative" val="0"/>
              </a:ext>
            </a:extLst>
          </p:cNvPr>
          <p:cNvSpPr txBox="1">
            <a:spLocks/>
          </p:cNvSpPr>
          <p:nvPr/>
        </p:nvSpPr>
        <p:spPr>
          <a:xfrm>
            <a:off x="451022" y="6367152"/>
            <a:ext cx="2227784" cy="31210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350" b="1" dirty="0">
                <a:solidFill>
                  <a:srgbClr val="004EA8"/>
                </a:solidFill>
                <a:latin typeface="Arial" charset="0"/>
                <a:ea typeface="Arial" charset="0"/>
                <a:cs typeface="Arial" charset="0"/>
              </a:rPr>
              <a:t>Retirement</a:t>
            </a:r>
            <a:r>
              <a:rPr lang="en-US" sz="1350" dirty="0">
                <a:solidFill>
                  <a:srgbClr val="004EA8"/>
                </a:solidFill>
                <a:latin typeface="Arial" charset="0"/>
                <a:ea typeface="Arial" charset="0"/>
                <a:cs typeface="Arial" charset="0"/>
              </a:rPr>
              <a:t> on the </a:t>
            </a:r>
            <a:r>
              <a:rPr lang="en-US" sz="1350" b="1" dirty="0">
                <a:solidFill>
                  <a:srgbClr val="004EA8"/>
                </a:solidFill>
                <a:latin typeface="Arial" charset="0"/>
                <a:ea typeface="Arial" charset="0"/>
                <a:cs typeface="Arial" charset="0"/>
              </a:rPr>
              <a:t>Brain</a:t>
            </a:r>
          </a:p>
        </p:txBody>
      </p:sp>
      <p:pic>
        <p:nvPicPr>
          <p:cNvPr id="17" name="Picture 16">
            <a:extLst>
              <a:ext uri="{FF2B5EF4-FFF2-40B4-BE49-F238E27FC236}">
                <a16:creationId xmlns:a16="http://schemas.microsoft.com/office/drawing/2014/main" id="{F6193637-1710-5C45-B3BB-B23602FA546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610599" y="5762730"/>
            <a:ext cx="1397748" cy="1026318"/>
          </a:xfrm>
          <a:prstGeom prst="rect">
            <a:avLst/>
          </a:prstGeom>
        </p:spPr>
      </p:pic>
      <p:pic>
        <p:nvPicPr>
          <p:cNvPr id="24" name="Picture 23">
            <a:extLst>
              <a:ext uri="{FF2B5EF4-FFF2-40B4-BE49-F238E27FC236}">
                <a16:creationId xmlns:a16="http://schemas.microsoft.com/office/drawing/2014/main" id="{0BB15EA7-4B37-A44A-9FB9-05A6DD843781}"/>
              </a:ext>
              <a:ext uri="{C183D7F6-B498-43B3-948B-1728B52AA6E4}">
                <adec:decorative xmlns:adec="http://schemas.microsoft.com/office/drawing/2017/decorative" val="1"/>
              </a:ext>
            </a:extLst>
          </p:cNvPr>
          <p:cNvPicPr>
            <a:picLocks noChangeAspect="1"/>
          </p:cNvPicPr>
          <p:nvPr/>
        </p:nvPicPr>
        <p:blipFill rotWithShape="1">
          <a:blip r:embed="rId5"/>
          <a:srcRect l="6063" t="-2051" r="88336" b="76310"/>
          <a:stretch/>
        </p:blipFill>
        <p:spPr>
          <a:xfrm>
            <a:off x="963825" y="1057376"/>
            <a:ext cx="683742" cy="796137"/>
          </a:xfrm>
          <a:prstGeom prst="rect">
            <a:avLst/>
          </a:prstGeom>
        </p:spPr>
      </p:pic>
      <p:pic>
        <p:nvPicPr>
          <p:cNvPr id="25" name="Picture 24">
            <a:extLst>
              <a:ext uri="{FF2B5EF4-FFF2-40B4-BE49-F238E27FC236}">
                <a16:creationId xmlns:a16="http://schemas.microsoft.com/office/drawing/2014/main" id="{9EB41237-290A-0C40-95A7-33DE4BC1CE12}"/>
              </a:ext>
              <a:ext uri="{C183D7F6-B498-43B3-948B-1728B52AA6E4}">
                <adec:decorative xmlns:adec="http://schemas.microsoft.com/office/drawing/2017/decorative" val="1"/>
              </a:ext>
            </a:extLst>
          </p:cNvPr>
          <p:cNvPicPr>
            <a:picLocks noChangeAspect="1"/>
          </p:cNvPicPr>
          <p:nvPr/>
        </p:nvPicPr>
        <p:blipFill rotWithShape="1">
          <a:blip r:embed="rId6"/>
          <a:srcRect l="35737" t="-16464" r="35267" b="-15540"/>
          <a:stretch/>
        </p:blipFill>
        <p:spPr>
          <a:xfrm>
            <a:off x="3589421" y="990600"/>
            <a:ext cx="990600" cy="821459"/>
          </a:xfrm>
          <a:prstGeom prst="rect">
            <a:avLst/>
          </a:prstGeom>
        </p:spPr>
      </p:pic>
      <p:pic>
        <p:nvPicPr>
          <p:cNvPr id="27" name="Picture 26">
            <a:extLst>
              <a:ext uri="{FF2B5EF4-FFF2-40B4-BE49-F238E27FC236}">
                <a16:creationId xmlns:a16="http://schemas.microsoft.com/office/drawing/2014/main" id="{D8EA2B7B-6874-D041-A3DA-4C150AC5E5EC}"/>
              </a:ext>
              <a:ext uri="{C183D7F6-B498-43B3-948B-1728B52AA6E4}">
                <adec:decorative xmlns:adec="http://schemas.microsoft.com/office/drawing/2017/decorative" val="1"/>
              </a:ext>
            </a:extLst>
          </p:cNvPr>
          <p:cNvPicPr>
            <a:picLocks noChangeAspect="1"/>
          </p:cNvPicPr>
          <p:nvPr/>
        </p:nvPicPr>
        <p:blipFill rotWithShape="1">
          <a:blip r:embed="rId6"/>
          <a:srcRect l="74711" t="-16464" r="-3707" b="-15540"/>
          <a:stretch/>
        </p:blipFill>
        <p:spPr>
          <a:xfrm>
            <a:off x="6252411" y="990600"/>
            <a:ext cx="990600" cy="821459"/>
          </a:xfrm>
          <a:prstGeom prst="rect">
            <a:avLst/>
          </a:prstGeom>
        </p:spPr>
      </p:pic>
      <p:pic>
        <p:nvPicPr>
          <p:cNvPr id="9" name="Picture 8">
            <a:extLst>
              <a:ext uri="{FF2B5EF4-FFF2-40B4-BE49-F238E27FC236}">
                <a16:creationId xmlns:a16="http://schemas.microsoft.com/office/drawing/2014/main" id="{B0212A0C-951E-5D98-97BD-F3FA7901E331}"/>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3241950" y="1187313"/>
            <a:ext cx="2660099" cy="4483374"/>
          </a:xfrm>
          <a:prstGeom prst="rect">
            <a:avLst/>
          </a:prstGeom>
        </p:spPr>
      </p:pic>
      <p:sp>
        <p:nvSpPr>
          <p:cNvPr id="20" name="Rectangle 19">
            <a:extLst>
              <a:ext uri="{FF2B5EF4-FFF2-40B4-BE49-F238E27FC236}">
                <a16:creationId xmlns:a16="http://schemas.microsoft.com/office/drawing/2014/main" id="{B3726F23-E891-8347-8EF7-973499F801B4}"/>
              </a:ext>
              <a:ext uri="{C183D7F6-B498-43B3-948B-1728B52AA6E4}">
                <adec:decorative xmlns:adec="http://schemas.microsoft.com/office/drawing/2017/decorative" val="1"/>
              </a:ext>
            </a:extLst>
          </p:cNvPr>
          <p:cNvSpPr/>
          <p:nvPr/>
        </p:nvSpPr>
        <p:spPr>
          <a:xfrm>
            <a:off x="722368" y="2844515"/>
            <a:ext cx="2489200" cy="2028234"/>
          </a:xfrm>
          <a:prstGeom prst="rect">
            <a:avLst/>
          </a:prstGeom>
          <a:solidFill>
            <a:srgbClr val="FDBB6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521569D-B13E-3ABA-109D-207CB8A3CB04}"/>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031962" y="1057376"/>
            <a:ext cx="2768165" cy="4483374"/>
          </a:xfrm>
          <a:prstGeom prst="rect">
            <a:avLst/>
          </a:prstGeom>
        </p:spPr>
      </p:pic>
    </p:spTree>
    <p:extLst>
      <p:ext uri="{BB962C8B-B14F-4D97-AF65-F5344CB8AC3E}">
        <p14:creationId xmlns:p14="http://schemas.microsoft.com/office/powerpoint/2010/main" val="350341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AA9727-37C0-2149-B108-12D9F2065A4E}"/>
              </a:ext>
            </a:extLst>
          </p:cNvPr>
          <p:cNvSpPr>
            <a:spLocks noGrp="1"/>
          </p:cNvSpPr>
          <p:nvPr>
            <p:ph type="ctrTitle"/>
          </p:nvPr>
        </p:nvSpPr>
        <p:spPr>
          <a:xfrm>
            <a:off x="457200" y="457200"/>
            <a:ext cx="1632511" cy="533400"/>
          </a:xfrm>
        </p:spPr>
        <p:txBody>
          <a:bodyPr/>
          <a:lstStyle/>
          <a:p>
            <a:r>
              <a:rPr lang="en-US" dirty="0">
                <a:solidFill>
                  <a:srgbClr val="004EA8"/>
                </a:solidFill>
                <a:ea typeface="Arial" charset="0"/>
                <a:cs typeface="Arial" charset="0"/>
              </a:rPr>
              <a:t>Bonds</a:t>
            </a:r>
            <a:endParaRPr lang="en-US" dirty="0"/>
          </a:p>
        </p:txBody>
      </p:sp>
      <p:sp>
        <p:nvSpPr>
          <p:cNvPr id="45" name="TextBox 44">
            <a:extLst>
              <a:ext uri="{FF2B5EF4-FFF2-40B4-BE49-F238E27FC236}">
                <a16:creationId xmlns:a16="http://schemas.microsoft.com/office/drawing/2014/main" id="{0A99789E-7FB7-2D4F-9068-0126FC14ED42}"/>
              </a:ext>
            </a:extLst>
          </p:cNvPr>
          <p:cNvSpPr txBox="1"/>
          <p:nvPr/>
        </p:nvSpPr>
        <p:spPr>
          <a:xfrm>
            <a:off x="3505200" y="1845707"/>
            <a:ext cx="2413000" cy="3416320"/>
          </a:xfrm>
          <a:prstGeom prst="rect">
            <a:avLst/>
          </a:prstGeom>
          <a:noFill/>
        </p:spPr>
        <p:txBody>
          <a:bodyPr wrap="square" rtlCol="0">
            <a:spAutoFit/>
          </a:bodyPr>
          <a:lstStyle/>
          <a:p>
            <a:pPr marL="288925" indent="-288925">
              <a:spcAft>
                <a:spcPts val="600"/>
              </a:spcAft>
            </a:pPr>
            <a:r>
              <a:rPr lang="en-US" sz="2000" b="1" dirty="0">
                <a:solidFill>
                  <a:srgbClr val="F89828"/>
                </a:solidFill>
              </a:rPr>
              <a:t>Bonds</a:t>
            </a:r>
            <a:r>
              <a:rPr lang="en-US" sz="2000" b="1" dirty="0"/>
              <a:t> </a:t>
            </a:r>
            <a:r>
              <a:rPr lang="en-US" sz="1600" dirty="0"/>
              <a:t> </a:t>
            </a:r>
          </a:p>
          <a:p>
            <a:pPr marL="233363" indent="-233363">
              <a:spcAft>
                <a:spcPts val="600"/>
              </a:spcAft>
            </a:pPr>
            <a:r>
              <a:rPr lang="en-US" sz="1600" dirty="0"/>
              <a:t>•  Bonds</a:t>
            </a:r>
          </a:p>
          <a:p>
            <a:pPr marL="233363" indent="-233363">
              <a:spcAft>
                <a:spcPts val="600"/>
              </a:spcAft>
            </a:pPr>
            <a:r>
              <a:rPr lang="en-US" sz="1600" dirty="0"/>
              <a:t>•  Bond mutual funds</a:t>
            </a:r>
          </a:p>
          <a:p>
            <a:pPr marL="233363" indent="-233363">
              <a:spcAft>
                <a:spcPts val="600"/>
              </a:spcAft>
            </a:pPr>
            <a:r>
              <a:rPr lang="en-US" sz="1600" b="1" dirty="0">
                <a:solidFill>
                  <a:srgbClr val="C00000"/>
                </a:solidFill>
              </a:rPr>
              <a:t>+</a:t>
            </a:r>
            <a:r>
              <a:rPr lang="en-US" sz="1400" dirty="0">
                <a:solidFill>
                  <a:srgbClr val="C00000"/>
                </a:solidFill>
              </a:rPr>
              <a:t>	</a:t>
            </a:r>
            <a:r>
              <a:rPr lang="en-US" sz="1600" b="1" dirty="0"/>
              <a:t>Potential gain:</a:t>
            </a:r>
            <a:r>
              <a:rPr lang="en-US" sz="1600" dirty="0"/>
              <a:t> Consistent, moderate returns</a:t>
            </a:r>
          </a:p>
          <a:p>
            <a:pPr marL="233363" indent="-233363">
              <a:spcAft>
                <a:spcPts val="600"/>
              </a:spcAft>
            </a:pPr>
            <a:r>
              <a:rPr lang="en-US" sz="1600" b="1" dirty="0">
                <a:solidFill>
                  <a:srgbClr val="00B050"/>
                </a:solidFill>
              </a:rPr>
              <a:t>–</a:t>
            </a:r>
            <a:r>
              <a:rPr lang="en-US" sz="1400" dirty="0">
                <a:solidFill>
                  <a:srgbClr val="00B050"/>
                </a:solidFill>
              </a:rPr>
              <a:t>	</a:t>
            </a:r>
            <a:r>
              <a:rPr lang="en-US" sz="1600" b="1" dirty="0"/>
              <a:t>Potential risk:</a:t>
            </a:r>
            <a:r>
              <a:rPr lang="en-US" sz="1600" dirty="0"/>
              <a:t> Moderate growth may not make sense for a longer term investment </a:t>
            </a:r>
            <a:br>
              <a:rPr lang="en-US" sz="1600" dirty="0"/>
            </a:br>
            <a:r>
              <a:rPr lang="en-US" sz="1600" dirty="0"/>
              <a:t>timeframe</a:t>
            </a:r>
          </a:p>
        </p:txBody>
      </p:sp>
      <p:pic>
        <p:nvPicPr>
          <p:cNvPr id="7" name="Picture 6">
            <a:extLst>
              <a:ext uri="{FF2B5EF4-FFF2-40B4-BE49-F238E27FC236}">
                <a16:creationId xmlns:a16="http://schemas.microsoft.com/office/drawing/2014/main" id="{8A6BD399-9235-9041-8B0E-FF36A6992B9F}"/>
              </a:ext>
              <a:ext uri="{C183D7F6-B498-43B3-948B-1728B52AA6E4}">
                <adec:decorative xmlns:adec="http://schemas.microsoft.com/office/drawing/2017/decorative" val="1"/>
              </a:ext>
            </a:extLst>
          </p:cNvPr>
          <p:cNvPicPr>
            <a:picLocks noChangeAspect="1"/>
          </p:cNvPicPr>
          <p:nvPr/>
        </p:nvPicPr>
        <p:blipFill rotWithShape="1">
          <a:blip r:embed="rId3">
            <a:alphaModFix amt="13000"/>
          </a:blip>
          <a:srcRect l="19428" t="-1971" r="6474" b="-14818"/>
          <a:stretch/>
        </p:blipFill>
        <p:spPr>
          <a:xfrm>
            <a:off x="0" y="1447800"/>
            <a:ext cx="9144000" cy="5410200"/>
          </a:xfrm>
          <a:prstGeom prst="rect">
            <a:avLst/>
          </a:prstGeom>
        </p:spPr>
      </p:pic>
      <p:sp>
        <p:nvSpPr>
          <p:cNvPr id="8" name="Rectangle 7">
            <a:extLst>
              <a:ext uri="{FF2B5EF4-FFF2-40B4-BE49-F238E27FC236}">
                <a16:creationId xmlns:a16="http://schemas.microsoft.com/office/drawing/2014/main" id="{28AD4B78-8D2E-CF49-8358-74436275F710}"/>
              </a:ext>
              <a:ext uri="{C183D7F6-B498-43B3-948B-1728B52AA6E4}">
                <adec:decorative xmlns:adec="http://schemas.microsoft.com/office/drawing/2017/decorative" val="1"/>
              </a:ext>
            </a:extLst>
          </p:cNvPr>
          <p:cNvSpPr/>
          <p:nvPr/>
        </p:nvSpPr>
        <p:spPr>
          <a:xfrm>
            <a:off x="2577204" y="3016211"/>
            <a:ext cx="996452" cy="839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83FDD1EE-2DE6-A041-ACE0-9430DF48FDA7}"/>
              </a:ext>
              <a:ext uri="{C183D7F6-B498-43B3-948B-1728B52AA6E4}">
                <adec:decorative xmlns:adec="http://schemas.microsoft.com/office/drawing/2017/decorative" val="0"/>
              </a:ext>
            </a:extLst>
          </p:cNvPr>
          <p:cNvSpPr txBox="1">
            <a:spLocks/>
          </p:cNvSpPr>
          <p:nvPr/>
        </p:nvSpPr>
        <p:spPr>
          <a:xfrm>
            <a:off x="451022" y="6367152"/>
            <a:ext cx="2369451" cy="31210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350" b="1" dirty="0">
                <a:solidFill>
                  <a:srgbClr val="004EA8"/>
                </a:solidFill>
                <a:latin typeface="Arial" charset="0"/>
                <a:ea typeface="Arial" charset="0"/>
                <a:cs typeface="Arial" charset="0"/>
              </a:rPr>
              <a:t>Retirement</a:t>
            </a:r>
            <a:r>
              <a:rPr lang="en-US" sz="1350" dirty="0">
                <a:solidFill>
                  <a:srgbClr val="004EA8"/>
                </a:solidFill>
                <a:latin typeface="Arial" charset="0"/>
                <a:ea typeface="Arial" charset="0"/>
                <a:cs typeface="Arial" charset="0"/>
              </a:rPr>
              <a:t> on the </a:t>
            </a:r>
            <a:r>
              <a:rPr lang="en-US" sz="1350" b="1" dirty="0">
                <a:solidFill>
                  <a:srgbClr val="004EA8"/>
                </a:solidFill>
                <a:latin typeface="Arial" charset="0"/>
                <a:ea typeface="Arial" charset="0"/>
                <a:cs typeface="Arial" charset="0"/>
              </a:rPr>
              <a:t>Brain</a:t>
            </a:r>
          </a:p>
        </p:txBody>
      </p:sp>
      <p:pic>
        <p:nvPicPr>
          <p:cNvPr id="17" name="Picture 16">
            <a:extLst>
              <a:ext uri="{FF2B5EF4-FFF2-40B4-BE49-F238E27FC236}">
                <a16:creationId xmlns:a16="http://schemas.microsoft.com/office/drawing/2014/main" id="{F6193637-1710-5C45-B3BB-B23602FA546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610599" y="5762730"/>
            <a:ext cx="1397748" cy="1026318"/>
          </a:xfrm>
          <a:prstGeom prst="rect">
            <a:avLst/>
          </a:prstGeom>
        </p:spPr>
      </p:pic>
      <p:pic>
        <p:nvPicPr>
          <p:cNvPr id="33" name="Picture 32">
            <a:extLst>
              <a:ext uri="{FF2B5EF4-FFF2-40B4-BE49-F238E27FC236}">
                <a16:creationId xmlns:a16="http://schemas.microsoft.com/office/drawing/2014/main" id="{DE2EB138-24D7-254D-BB41-A4820C378982}"/>
              </a:ext>
              <a:ext uri="{C183D7F6-B498-43B3-948B-1728B52AA6E4}">
                <adec:decorative xmlns:adec="http://schemas.microsoft.com/office/drawing/2017/decorative" val="1"/>
              </a:ext>
            </a:extLst>
          </p:cNvPr>
          <p:cNvPicPr>
            <a:picLocks noChangeAspect="1"/>
          </p:cNvPicPr>
          <p:nvPr/>
        </p:nvPicPr>
        <p:blipFill rotWithShape="1">
          <a:blip r:embed="rId5"/>
          <a:srcRect l="6063" t="-2051" r="88336" b="76310"/>
          <a:stretch/>
        </p:blipFill>
        <p:spPr>
          <a:xfrm>
            <a:off x="963825" y="1057376"/>
            <a:ext cx="683742" cy="796137"/>
          </a:xfrm>
          <a:prstGeom prst="rect">
            <a:avLst/>
          </a:prstGeom>
        </p:spPr>
      </p:pic>
      <p:pic>
        <p:nvPicPr>
          <p:cNvPr id="40" name="Picture 39">
            <a:extLst>
              <a:ext uri="{FF2B5EF4-FFF2-40B4-BE49-F238E27FC236}">
                <a16:creationId xmlns:a16="http://schemas.microsoft.com/office/drawing/2014/main" id="{C48B30EB-7B07-2147-944D-BE2DD93B2492}"/>
              </a:ext>
              <a:ext uri="{C183D7F6-B498-43B3-948B-1728B52AA6E4}">
                <adec:decorative xmlns:adec="http://schemas.microsoft.com/office/drawing/2017/decorative" val="1"/>
              </a:ext>
            </a:extLst>
          </p:cNvPr>
          <p:cNvPicPr>
            <a:picLocks noChangeAspect="1"/>
          </p:cNvPicPr>
          <p:nvPr/>
        </p:nvPicPr>
        <p:blipFill rotWithShape="1">
          <a:blip r:embed="rId6"/>
          <a:srcRect l="35737" t="-16464" r="35267" b="-15540"/>
          <a:stretch/>
        </p:blipFill>
        <p:spPr>
          <a:xfrm>
            <a:off x="3589421" y="990600"/>
            <a:ext cx="990600" cy="821459"/>
          </a:xfrm>
          <a:prstGeom prst="rect">
            <a:avLst/>
          </a:prstGeom>
        </p:spPr>
      </p:pic>
      <p:pic>
        <p:nvPicPr>
          <p:cNvPr id="41" name="Picture 40">
            <a:extLst>
              <a:ext uri="{FF2B5EF4-FFF2-40B4-BE49-F238E27FC236}">
                <a16:creationId xmlns:a16="http://schemas.microsoft.com/office/drawing/2014/main" id="{62460A87-1366-B149-983B-2420712FBBE6}"/>
              </a:ext>
              <a:ext uri="{C183D7F6-B498-43B3-948B-1728B52AA6E4}">
                <adec:decorative xmlns:adec="http://schemas.microsoft.com/office/drawing/2017/decorative" val="1"/>
              </a:ext>
            </a:extLst>
          </p:cNvPr>
          <p:cNvPicPr>
            <a:picLocks noChangeAspect="1"/>
          </p:cNvPicPr>
          <p:nvPr/>
        </p:nvPicPr>
        <p:blipFill rotWithShape="1">
          <a:blip r:embed="rId6"/>
          <a:srcRect l="74711" t="-16464" r="-3707" b="-15540"/>
          <a:stretch/>
        </p:blipFill>
        <p:spPr>
          <a:xfrm>
            <a:off x="6252411" y="990600"/>
            <a:ext cx="990600" cy="821459"/>
          </a:xfrm>
          <a:prstGeom prst="rect">
            <a:avLst/>
          </a:prstGeom>
        </p:spPr>
      </p:pic>
      <p:sp>
        <p:nvSpPr>
          <p:cNvPr id="43" name="Rectangle 42">
            <a:extLst>
              <a:ext uri="{FF2B5EF4-FFF2-40B4-BE49-F238E27FC236}">
                <a16:creationId xmlns:a16="http://schemas.microsoft.com/office/drawing/2014/main" id="{2B605400-EE5A-0447-955F-B7690398E14A}"/>
              </a:ext>
              <a:ext uri="{C183D7F6-B498-43B3-948B-1728B52AA6E4}">
                <adec:decorative xmlns:adec="http://schemas.microsoft.com/office/drawing/2017/decorative" val="1"/>
              </a:ext>
            </a:extLst>
          </p:cNvPr>
          <p:cNvSpPr/>
          <p:nvPr/>
        </p:nvSpPr>
        <p:spPr>
          <a:xfrm>
            <a:off x="3429000" y="2895600"/>
            <a:ext cx="2489200" cy="2451100"/>
          </a:xfrm>
          <a:prstGeom prst="rect">
            <a:avLst/>
          </a:prstGeom>
          <a:solidFill>
            <a:srgbClr val="FDBB6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C526073-FD02-50F1-AFED-DEC005FD6853}"/>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90054" y="957310"/>
            <a:ext cx="2707204" cy="4912870"/>
          </a:xfrm>
          <a:prstGeom prst="rect">
            <a:avLst/>
          </a:prstGeom>
        </p:spPr>
      </p:pic>
      <p:pic>
        <p:nvPicPr>
          <p:cNvPr id="3" name="Picture 2">
            <a:extLst>
              <a:ext uri="{FF2B5EF4-FFF2-40B4-BE49-F238E27FC236}">
                <a16:creationId xmlns:a16="http://schemas.microsoft.com/office/drawing/2014/main" id="{9274227C-6589-001F-3845-C2476F55B319}"/>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034157" y="1057376"/>
            <a:ext cx="2768165" cy="4483374"/>
          </a:xfrm>
          <a:prstGeom prst="rect">
            <a:avLst/>
          </a:prstGeom>
        </p:spPr>
      </p:pic>
    </p:spTree>
    <p:extLst>
      <p:ext uri="{BB962C8B-B14F-4D97-AF65-F5344CB8AC3E}">
        <p14:creationId xmlns:p14="http://schemas.microsoft.com/office/powerpoint/2010/main" val="844160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AA9727-37C0-2149-B108-12D9F2065A4E}"/>
              </a:ext>
            </a:extLst>
          </p:cNvPr>
          <p:cNvSpPr>
            <a:spLocks noGrp="1"/>
          </p:cNvSpPr>
          <p:nvPr>
            <p:ph type="ctrTitle"/>
          </p:nvPr>
        </p:nvSpPr>
        <p:spPr>
          <a:xfrm>
            <a:off x="457200" y="457200"/>
            <a:ext cx="2041301" cy="533400"/>
          </a:xfrm>
        </p:spPr>
        <p:txBody>
          <a:bodyPr/>
          <a:lstStyle/>
          <a:p>
            <a:r>
              <a:rPr lang="en-US" dirty="0">
                <a:solidFill>
                  <a:srgbClr val="004EA8"/>
                </a:solidFill>
                <a:ea typeface="Arial" charset="0"/>
                <a:cs typeface="Arial" charset="0"/>
              </a:rPr>
              <a:t>Stocks</a:t>
            </a:r>
            <a:endParaRPr lang="en-US" dirty="0"/>
          </a:p>
        </p:txBody>
      </p:sp>
      <p:sp>
        <p:nvSpPr>
          <p:cNvPr id="35" name="TextBox 34">
            <a:extLst>
              <a:ext uri="{FF2B5EF4-FFF2-40B4-BE49-F238E27FC236}">
                <a16:creationId xmlns:a16="http://schemas.microsoft.com/office/drawing/2014/main" id="{30CDA5A9-5E69-C34E-9924-965D99C96629}"/>
              </a:ext>
            </a:extLst>
          </p:cNvPr>
          <p:cNvSpPr txBox="1"/>
          <p:nvPr/>
        </p:nvSpPr>
        <p:spPr>
          <a:xfrm>
            <a:off x="6172200" y="1845707"/>
            <a:ext cx="2380129" cy="3247043"/>
          </a:xfrm>
          <a:prstGeom prst="rect">
            <a:avLst/>
          </a:prstGeom>
          <a:noFill/>
        </p:spPr>
        <p:txBody>
          <a:bodyPr wrap="square" rtlCol="0">
            <a:spAutoFit/>
          </a:bodyPr>
          <a:lstStyle/>
          <a:p>
            <a:pPr marL="233363" indent="-233363">
              <a:spcAft>
                <a:spcPts val="600"/>
              </a:spcAft>
            </a:pPr>
            <a:r>
              <a:rPr lang="en-US" sz="2000" b="1" dirty="0">
                <a:solidFill>
                  <a:srgbClr val="F89828"/>
                </a:solidFill>
              </a:rPr>
              <a:t>Stocks</a:t>
            </a:r>
            <a:r>
              <a:rPr lang="en-US" sz="1600" dirty="0"/>
              <a:t> </a:t>
            </a:r>
          </a:p>
          <a:p>
            <a:pPr marL="174625" indent="-174625">
              <a:spcAft>
                <a:spcPts val="600"/>
              </a:spcAft>
            </a:pPr>
            <a:r>
              <a:rPr lang="en-US" sz="1600" dirty="0"/>
              <a:t>•  Stocks</a:t>
            </a:r>
          </a:p>
          <a:p>
            <a:pPr marL="174625" indent="-174625">
              <a:spcAft>
                <a:spcPts val="600"/>
              </a:spcAft>
            </a:pPr>
            <a:r>
              <a:rPr lang="en-US" sz="1600" dirty="0"/>
              <a:t>•  Stock mutual funds</a:t>
            </a:r>
          </a:p>
          <a:p>
            <a:pPr marL="174625" indent="-174625">
              <a:spcAft>
                <a:spcPts val="600"/>
              </a:spcAft>
            </a:pPr>
            <a:r>
              <a:rPr lang="en-US" sz="1600" b="1" dirty="0">
                <a:solidFill>
                  <a:srgbClr val="C00000"/>
                </a:solidFill>
              </a:rPr>
              <a:t>+</a:t>
            </a:r>
            <a:r>
              <a:rPr lang="en-US" sz="1400" dirty="0">
                <a:solidFill>
                  <a:srgbClr val="C00000"/>
                </a:solidFill>
              </a:rPr>
              <a:t>	</a:t>
            </a:r>
            <a:r>
              <a:rPr lang="en-US" sz="1600" b="1" dirty="0"/>
              <a:t>Potential gain:</a:t>
            </a:r>
            <a:r>
              <a:rPr lang="en-US" sz="1600" dirty="0"/>
              <a:t> High return potential</a:t>
            </a:r>
          </a:p>
          <a:p>
            <a:pPr marL="174625" indent="-174625">
              <a:spcAft>
                <a:spcPts val="600"/>
              </a:spcAft>
            </a:pPr>
            <a:r>
              <a:rPr lang="en-US" sz="1600" b="1" dirty="0">
                <a:solidFill>
                  <a:srgbClr val="00B050"/>
                </a:solidFill>
              </a:rPr>
              <a:t>–</a:t>
            </a:r>
            <a:r>
              <a:rPr lang="en-US" sz="1400" dirty="0">
                <a:solidFill>
                  <a:srgbClr val="00B050"/>
                </a:solidFill>
              </a:rPr>
              <a:t>	</a:t>
            </a:r>
            <a:r>
              <a:rPr lang="en-US" sz="1600" b="1" dirty="0"/>
              <a:t>Potential risk:</a:t>
            </a:r>
            <a:r>
              <a:rPr lang="en-US" sz="1600" dirty="0"/>
              <a:t> High, which may not make sense for a shorter term investment timeframe</a:t>
            </a:r>
          </a:p>
          <a:p>
            <a:pPr marL="174625" indent="-174625">
              <a:spcAft>
                <a:spcPts val="600"/>
              </a:spcAft>
            </a:pPr>
            <a:r>
              <a:rPr lang="en-US" sz="1600" dirty="0"/>
              <a:t> </a:t>
            </a:r>
          </a:p>
        </p:txBody>
      </p:sp>
      <p:sp>
        <p:nvSpPr>
          <p:cNvPr id="10" name="Subtitle 2">
            <a:extLst>
              <a:ext uri="{FF2B5EF4-FFF2-40B4-BE49-F238E27FC236}">
                <a16:creationId xmlns:a16="http://schemas.microsoft.com/office/drawing/2014/main" id="{83FDD1EE-2DE6-A041-ACE0-9430DF48FDA7}"/>
              </a:ext>
              <a:ext uri="{C183D7F6-B498-43B3-948B-1728B52AA6E4}">
                <adec:decorative xmlns:adec="http://schemas.microsoft.com/office/drawing/2017/decorative" val="0"/>
              </a:ext>
            </a:extLst>
          </p:cNvPr>
          <p:cNvSpPr txBox="1">
            <a:spLocks/>
          </p:cNvSpPr>
          <p:nvPr/>
        </p:nvSpPr>
        <p:spPr>
          <a:xfrm>
            <a:off x="451022" y="6367152"/>
            <a:ext cx="2343693" cy="31210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350" b="1" dirty="0">
                <a:solidFill>
                  <a:srgbClr val="004EA8"/>
                </a:solidFill>
                <a:latin typeface="Arial" charset="0"/>
                <a:ea typeface="Arial" charset="0"/>
                <a:cs typeface="Arial" charset="0"/>
              </a:rPr>
              <a:t>Retirement</a:t>
            </a:r>
            <a:r>
              <a:rPr lang="en-US" sz="1350" dirty="0">
                <a:solidFill>
                  <a:srgbClr val="004EA8"/>
                </a:solidFill>
                <a:latin typeface="Arial" charset="0"/>
                <a:ea typeface="Arial" charset="0"/>
                <a:cs typeface="Arial" charset="0"/>
              </a:rPr>
              <a:t> on the </a:t>
            </a:r>
            <a:r>
              <a:rPr lang="en-US" sz="1350" b="1" dirty="0">
                <a:solidFill>
                  <a:srgbClr val="004EA8"/>
                </a:solidFill>
                <a:latin typeface="Arial" charset="0"/>
                <a:ea typeface="Arial" charset="0"/>
                <a:cs typeface="Arial" charset="0"/>
              </a:rPr>
              <a:t>Brain</a:t>
            </a:r>
          </a:p>
        </p:txBody>
      </p:sp>
      <p:pic>
        <p:nvPicPr>
          <p:cNvPr id="7" name="Picture 6">
            <a:extLst>
              <a:ext uri="{FF2B5EF4-FFF2-40B4-BE49-F238E27FC236}">
                <a16:creationId xmlns:a16="http://schemas.microsoft.com/office/drawing/2014/main" id="{8A6BD399-9235-9041-8B0E-FF36A6992B9F}"/>
              </a:ext>
              <a:ext uri="{C183D7F6-B498-43B3-948B-1728B52AA6E4}">
                <adec:decorative xmlns:adec="http://schemas.microsoft.com/office/drawing/2017/decorative" val="1"/>
              </a:ext>
            </a:extLst>
          </p:cNvPr>
          <p:cNvPicPr>
            <a:picLocks noChangeAspect="1"/>
          </p:cNvPicPr>
          <p:nvPr/>
        </p:nvPicPr>
        <p:blipFill rotWithShape="1">
          <a:blip r:embed="rId3">
            <a:alphaModFix amt="13000"/>
          </a:blip>
          <a:srcRect l="19428" t="-1971" r="6474" b="-14818"/>
          <a:stretch/>
        </p:blipFill>
        <p:spPr>
          <a:xfrm>
            <a:off x="9525" y="1447800"/>
            <a:ext cx="9144000" cy="5410200"/>
          </a:xfrm>
          <a:prstGeom prst="rect">
            <a:avLst/>
          </a:prstGeom>
        </p:spPr>
      </p:pic>
      <p:pic>
        <p:nvPicPr>
          <p:cNvPr id="17" name="Picture 16">
            <a:extLst>
              <a:ext uri="{FF2B5EF4-FFF2-40B4-BE49-F238E27FC236}">
                <a16:creationId xmlns:a16="http://schemas.microsoft.com/office/drawing/2014/main" id="{F6193637-1710-5C45-B3BB-B23602FA546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610599" y="5762730"/>
            <a:ext cx="1397748" cy="1026318"/>
          </a:xfrm>
          <a:prstGeom prst="rect">
            <a:avLst/>
          </a:prstGeom>
        </p:spPr>
      </p:pic>
      <p:pic>
        <p:nvPicPr>
          <p:cNvPr id="24" name="Picture 23">
            <a:extLst>
              <a:ext uri="{FF2B5EF4-FFF2-40B4-BE49-F238E27FC236}">
                <a16:creationId xmlns:a16="http://schemas.microsoft.com/office/drawing/2014/main" id="{28442B2A-D2AB-0F4D-8A02-19AEDFE8029E}"/>
              </a:ext>
              <a:ext uri="{C183D7F6-B498-43B3-948B-1728B52AA6E4}">
                <adec:decorative xmlns:adec="http://schemas.microsoft.com/office/drawing/2017/decorative" val="1"/>
              </a:ext>
            </a:extLst>
          </p:cNvPr>
          <p:cNvPicPr>
            <a:picLocks noChangeAspect="1"/>
          </p:cNvPicPr>
          <p:nvPr/>
        </p:nvPicPr>
        <p:blipFill rotWithShape="1">
          <a:blip r:embed="rId5"/>
          <a:srcRect l="6063" t="-2051" r="88336" b="76310"/>
          <a:stretch/>
        </p:blipFill>
        <p:spPr>
          <a:xfrm>
            <a:off x="963825" y="1057376"/>
            <a:ext cx="683742" cy="796137"/>
          </a:xfrm>
          <a:prstGeom prst="rect">
            <a:avLst/>
          </a:prstGeom>
        </p:spPr>
      </p:pic>
      <p:pic>
        <p:nvPicPr>
          <p:cNvPr id="25" name="Picture 24">
            <a:extLst>
              <a:ext uri="{FF2B5EF4-FFF2-40B4-BE49-F238E27FC236}">
                <a16:creationId xmlns:a16="http://schemas.microsoft.com/office/drawing/2014/main" id="{CAE569C6-0C37-4E4B-BA29-5A0DEE29B5ED}"/>
              </a:ext>
              <a:ext uri="{C183D7F6-B498-43B3-948B-1728B52AA6E4}">
                <adec:decorative xmlns:adec="http://schemas.microsoft.com/office/drawing/2017/decorative" val="1"/>
              </a:ext>
            </a:extLst>
          </p:cNvPr>
          <p:cNvPicPr>
            <a:picLocks noChangeAspect="1"/>
          </p:cNvPicPr>
          <p:nvPr/>
        </p:nvPicPr>
        <p:blipFill rotWithShape="1">
          <a:blip r:embed="rId6"/>
          <a:srcRect l="35737" t="-16464" r="35267" b="-15540"/>
          <a:stretch/>
        </p:blipFill>
        <p:spPr>
          <a:xfrm>
            <a:off x="3589421" y="990600"/>
            <a:ext cx="990600" cy="821459"/>
          </a:xfrm>
          <a:prstGeom prst="rect">
            <a:avLst/>
          </a:prstGeom>
        </p:spPr>
      </p:pic>
      <p:pic>
        <p:nvPicPr>
          <p:cNvPr id="27" name="Picture 26">
            <a:extLst>
              <a:ext uri="{FF2B5EF4-FFF2-40B4-BE49-F238E27FC236}">
                <a16:creationId xmlns:a16="http://schemas.microsoft.com/office/drawing/2014/main" id="{613E4C60-90FD-204E-B65E-BD0EA815F2E8}"/>
              </a:ext>
              <a:ext uri="{C183D7F6-B498-43B3-948B-1728B52AA6E4}">
                <adec:decorative xmlns:adec="http://schemas.microsoft.com/office/drawing/2017/decorative" val="1"/>
              </a:ext>
            </a:extLst>
          </p:cNvPr>
          <p:cNvPicPr>
            <a:picLocks noChangeAspect="1"/>
          </p:cNvPicPr>
          <p:nvPr/>
        </p:nvPicPr>
        <p:blipFill rotWithShape="1">
          <a:blip r:embed="rId6"/>
          <a:srcRect l="74711" t="-16464" r="-3707" b="-15540"/>
          <a:stretch/>
        </p:blipFill>
        <p:spPr>
          <a:xfrm>
            <a:off x="6252411" y="990600"/>
            <a:ext cx="990600" cy="821459"/>
          </a:xfrm>
          <a:prstGeom prst="rect">
            <a:avLst/>
          </a:prstGeom>
        </p:spPr>
      </p:pic>
      <p:sp>
        <p:nvSpPr>
          <p:cNvPr id="28" name="Rectangle 27">
            <a:extLst>
              <a:ext uri="{FF2B5EF4-FFF2-40B4-BE49-F238E27FC236}">
                <a16:creationId xmlns:a16="http://schemas.microsoft.com/office/drawing/2014/main" id="{1D21A7A7-CA67-7A43-AFA5-99CDF1E89802}"/>
              </a:ext>
              <a:ext uri="{C183D7F6-B498-43B3-948B-1728B52AA6E4}">
                <adec:decorative xmlns:adec="http://schemas.microsoft.com/office/drawing/2017/decorative" val="1"/>
              </a:ext>
            </a:extLst>
          </p:cNvPr>
          <p:cNvSpPr/>
          <p:nvPr/>
        </p:nvSpPr>
        <p:spPr>
          <a:xfrm>
            <a:off x="6083300" y="2882900"/>
            <a:ext cx="2489200" cy="2019300"/>
          </a:xfrm>
          <a:prstGeom prst="rect">
            <a:avLst/>
          </a:prstGeom>
          <a:solidFill>
            <a:srgbClr val="FDBB6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A792F64-A875-FE08-E316-04CE57A44B42}"/>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81314" y="967268"/>
            <a:ext cx="2707204" cy="4912870"/>
          </a:xfrm>
          <a:prstGeom prst="rect">
            <a:avLst/>
          </a:prstGeom>
        </p:spPr>
      </p:pic>
      <p:pic>
        <p:nvPicPr>
          <p:cNvPr id="6" name="Picture 5">
            <a:extLst>
              <a:ext uri="{FF2B5EF4-FFF2-40B4-BE49-F238E27FC236}">
                <a16:creationId xmlns:a16="http://schemas.microsoft.com/office/drawing/2014/main" id="{356788AC-1A15-74AA-842D-6EA55ACA9F05}"/>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3319957" y="1227541"/>
            <a:ext cx="2660099" cy="4483374"/>
          </a:xfrm>
          <a:prstGeom prst="rect">
            <a:avLst/>
          </a:prstGeom>
        </p:spPr>
      </p:pic>
    </p:spTree>
    <p:extLst>
      <p:ext uri="{BB962C8B-B14F-4D97-AF65-F5344CB8AC3E}">
        <p14:creationId xmlns:p14="http://schemas.microsoft.com/office/powerpoint/2010/main" val="2575207397"/>
      </p:ext>
    </p:extLst>
  </p:cSld>
  <p:clrMapOvr>
    <a:masterClrMapping/>
  </p:clrMapOvr>
</p:sld>
</file>

<file path=ppt/theme/theme1.xml><?xml version="1.0" encoding="utf-8"?>
<a:theme xmlns:a="http://schemas.openxmlformats.org/drawingml/2006/main" name="PPT Master TEMPLATE 2015">
  <a:themeElements>
    <a:clrScheme name="Custom 7">
      <a:dk1>
        <a:sysClr val="windowText" lastClr="000000"/>
      </a:dk1>
      <a:lt1>
        <a:sysClr val="window" lastClr="FFFFFF"/>
      </a:lt1>
      <a:dk2>
        <a:srgbClr val="004EA8"/>
      </a:dk2>
      <a:lt2>
        <a:srgbClr val="FFFFFF"/>
      </a:lt2>
      <a:accent1>
        <a:srgbClr val="54B948"/>
      </a:accent1>
      <a:accent2>
        <a:srgbClr val="232F84"/>
      </a:accent2>
      <a:accent3>
        <a:srgbClr val="FCD200"/>
      </a:accent3>
      <a:accent4>
        <a:srgbClr val="F89828"/>
      </a:accent4>
      <a:accent5>
        <a:srgbClr val="E31937"/>
      </a:accent5>
      <a:accent6>
        <a:srgbClr val="6BA7EA"/>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 Standard Template_4x3_ver2.pptx" id="{3BD65DC7-5628-8B46-986D-0D4C2C2BD40C}" vid="{2A8E1374-6B8E-9149-B04E-E126B36138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Saving for Tomorrow PPT</Template>
  <TotalTime>21248</TotalTime>
  <Words>1965</Words>
  <Application>Microsoft Office PowerPoint</Application>
  <PresentationFormat>On-screen Show (4:3)</PresentationFormat>
  <Paragraphs>255</Paragraphs>
  <Slides>17</Slides>
  <Notes>17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Calibri</vt:lpstr>
      <vt:lpstr>PPT Master TEMPLATE 2015</vt:lpstr>
      <vt:lpstr>  Investing to Match Your Taste    </vt:lpstr>
      <vt:lpstr>Speakers</vt:lpstr>
      <vt:lpstr>Reasons to Save for Retirement</vt:lpstr>
      <vt:lpstr>Your retirement plan gives you the  freedom to choose your investments </vt:lpstr>
      <vt:lpstr>What is risk? Risk refers to the chance that you could lose money. As you invest for retirement, it’s a good idea to review your appetite for risk. </vt:lpstr>
      <vt:lpstr>Your Fresh Investment Choices</vt:lpstr>
      <vt:lpstr>Cash Equivalents</vt:lpstr>
      <vt:lpstr>Bonds</vt:lpstr>
      <vt:lpstr>Stocks</vt:lpstr>
      <vt:lpstr>Risks and Returns</vt:lpstr>
      <vt:lpstr>Mix it up. Whether you’re hungry for risk or just want a taste of it, spreading your money over different investment groups is key to managing risk. </vt:lpstr>
      <vt:lpstr>How Many Years Before You Retire?</vt:lpstr>
      <vt:lpstr>How Much to Save?</vt:lpstr>
      <vt:lpstr>Why Join Your Plan?</vt:lpstr>
      <vt:lpstr>What Kind of Investor Are You?</vt:lpstr>
      <vt:lpstr>Questions?</vt:lpstr>
      <vt:lpstr>End of Presentation</vt:lpstr>
    </vt:vector>
  </TitlesOfParts>
  <Company>Standard Insurance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Investing to match your taste</dc:title>
  <dc:subject>Investing to match your taste</dc:subject>
  <dc:creator>The Standard</dc:creator>
  <cp:lastModifiedBy>Manikandan Karuppasamy</cp:lastModifiedBy>
  <cp:revision>435</cp:revision>
  <cp:lastPrinted>2018-08-22T23:47:48Z</cp:lastPrinted>
  <dcterms:created xsi:type="dcterms:W3CDTF">2017-10-03T20:58:50Z</dcterms:created>
  <dcterms:modified xsi:type="dcterms:W3CDTF">2022-12-15T22:50:40Z</dcterms:modified>
</cp:coreProperties>
</file>