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70" r:id="rId11"/>
    <p:sldId id="266" r:id="rId12"/>
    <p:sldId id="267" r:id="rId13"/>
    <p:sldId id="268"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nYe8tZc9uSCNLyG5GFT5Prv5d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3" autoAdjust="0"/>
    <p:restoredTop sz="94249" autoAdjust="0"/>
  </p:normalViewPr>
  <p:slideViewPr>
    <p:cSldViewPr snapToGrid="0">
      <p:cViewPr varScale="1">
        <p:scale>
          <a:sx n="68" d="100"/>
          <a:sy n="68" d="100"/>
        </p:scale>
        <p:origin x="990" y="48"/>
      </p:cViewPr>
      <p:guideLst/>
    </p:cSldViewPr>
  </p:slideViewPr>
  <p:outlineViewPr>
    <p:cViewPr>
      <p:scale>
        <a:sx n="33" d="100"/>
        <a:sy n="33" d="100"/>
      </p:scale>
      <p:origin x="0" y="-1002"/>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243936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b="0" i="0" u="none" dirty="0"/>
              <a:t>Bienvenido.</a:t>
            </a:r>
            <a:endParaRPr dirty="0"/>
          </a:p>
          <a:p>
            <a:pPr marL="0" lvl="0" indent="0" algn="l" rtl="0">
              <a:lnSpc>
                <a:spcPct val="80000"/>
              </a:lnSpc>
              <a:spcBef>
                <a:spcPts val="333"/>
              </a:spcBef>
              <a:spcAft>
                <a:spcPts val="0"/>
              </a:spcAft>
              <a:buNone/>
            </a:pPr>
            <a:endParaRPr sz="1110" dirty="0"/>
          </a:p>
          <a:p>
            <a:pPr marL="0" lvl="0" indent="0" algn="l" rtl="0">
              <a:lnSpc>
                <a:spcPct val="80000"/>
              </a:lnSpc>
              <a:spcBef>
                <a:spcPts val="333"/>
              </a:spcBef>
              <a:spcAft>
                <a:spcPts val="0"/>
              </a:spcAft>
              <a:buNone/>
            </a:pPr>
            <a:r>
              <a:rPr lang="en-US" sz="1110" b="0" i="0" u="none" dirty="0"/>
              <a:t>Hoy estaremos dándole un vistazo a la volatilidad del mercado y a sus ahorros para la jubilación. </a:t>
            </a:r>
            <a:endParaRPr dirty="0"/>
          </a:p>
          <a:p>
            <a:pPr marL="0" lvl="0" indent="0" algn="l" rtl="0">
              <a:lnSpc>
                <a:spcPct val="80000"/>
              </a:lnSpc>
              <a:spcBef>
                <a:spcPts val="333"/>
              </a:spcBef>
              <a:spcAft>
                <a:spcPts val="0"/>
              </a:spcAft>
              <a:buNone/>
            </a:pPr>
            <a:endParaRPr sz="1110" dirty="0"/>
          </a:p>
          <a:p>
            <a:pPr marL="0" lvl="0" indent="0" algn="l" rtl="0">
              <a:lnSpc>
                <a:spcPct val="80000"/>
              </a:lnSpc>
              <a:spcBef>
                <a:spcPts val="333"/>
              </a:spcBef>
              <a:spcAft>
                <a:spcPts val="0"/>
              </a:spcAft>
              <a:buNone/>
            </a:pPr>
            <a:r>
              <a:rPr lang="en-US" sz="1110" b="0" i="0" u="none" dirty="0"/>
              <a:t>Ahorrar para la jubilación implica invertir. Así que, ya sea que esté al pendiente del mercado de valores o no, la volatilidad del mercado, que es a lo que llamamos los altibajos naturales del mercado de valores, afecta sus ahorros para la jubilación.</a:t>
            </a:r>
            <a:endParaRPr dirty="0"/>
          </a:p>
          <a:p>
            <a:pPr marL="0" lvl="0" indent="0" algn="l" rtl="0">
              <a:lnSpc>
                <a:spcPct val="80000"/>
              </a:lnSpc>
              <a:spcBef>
                <a:spcPts val="333"/>
              </a:spcBef>
              <a:spcAft>
                <a:spcPts val="0"/>
              </a:spcAft>
              <a:buNone/>
            </a:pPr>
            <a:endParaRPr sz="1110" dirty="0"/>
          </a:p>
          <a:p>
            <a:pPr marL="0" lvl="0" indent="0" algn="l" rtl="0">
              <a:lnSpc>
                <a:spcPct val="80000"/>
              </a:lnSpc>
              <a:spcBef>
                <a:spcPts val="333"/>
              </a:spcBef>
              <a:spcAft>
                <a:spcPts val="0"/>
              </a:spcAft>
              <a:buNone/>
            </a:pPr>
            <a:r>
              <a:rPr lang="en-US" sz="1110" b="0" i="0" u="none" dirty="0"/>
              <a:t>Pero aunque las oscilaciones del mercado son normales, los altos picos y las fuertes caídas pueden ser estresantes, especialmente cuando se trata de ahorrar para la jubilación.</a:t>
            </a:r>
            <a:endParaRPr dirty="0"/>
          </a:p>
          <a:p>
            <a:pPr marL="0" lvl="0" indent="0" algn="l" rtl="0">
              <a:lnSpc>
                <a:spcPct val="80000"/>
              </a:lnSpc>
              <a:spcBef>
                <a:spcPts val="333"/>
              </a:spcBef>
              <a:spcAft>
                <a:spcPts val="0"/>
              </a:spcAft>
              <a:buNone/>
            </a:pPr>
            <a:endParaRPr sz="1110" dirty="0"/>
          </a:p>
          <a:p>
            <a:pPr marL="0" lvl="0" indent="0" algn="l" rtl="0">
              <a:lnSpc>
                <a:spcPct val="80000"/>
              </a:lnSpc>
              <a:spcBef>
                <a:spcPts val="333"/>
              </a:spcBef>
              <a:spcAft>
                <a:spcPts val="0"/>
              </a:spcAft>
              <a:buNone/>
            </a:pPr>
            <a:r>
              <a:rPr lang="en-US" sz="1110" b="0" i="0" u="none" dirty="0"/>
              <a:t>Hay unas cuantas cosas que debe tomar en cuenta durante un tiempo volátil para que pueda mantener sus ahorros en orden.</a:t>
            </a:r>
            <a:endParaRPr dirty="0"/>
          </a:p>
          <a:p>
            <a:pPr marL="0" lvl="0" indent="0" algn="l" rtl="0">
              <a:lnSpc>
                <a:spcPct val="80000"/>
              </a:lnSpc>
              <a:spcBef>
                <a:spcPts val="333"/>
              </a:spcBef>
              <a:spcAft>
                <a:spcPts val="0"/>
              </a:spcAft>
              <a:buNone/>
            </a:pPr>
            <a:endParaRPr sz="1110" dirty="0"/>
          </a:p>
        </p:txBody>
      </p:sp>
      <p:sp>
        <p:nvSpPr>
          <p:cNvPr id="95" name="Google Shape;95;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96" name="Google Shape;9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Otra medida inteligente a poner en práctica de forma regular, es reequilibrar su plan de inversiones.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Hágalo trimestralmente, semestralmente o una vez al año.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Los mercados volátiles pueden cambiar su proporción de fondos en diferentes clases de activos, como los bonos, las grandes acciones de crecimiento o las acciones internacionales. El reequilibrio hace que su cartera vuelva a su combinación de inversiones deseada </a:t>
            </a:r>
            <a:r>
              <a:rPr lang="en-US" sz="1200" b="0" i="0" u="none" strike="noStrike" dirty="0">
                <a:solidFill>
                  <a:schemeClr val="dk1"/>
                </a:solidFill>
                <a:latin typeface="Calibri"/>
                <a:ea typeface="Calibri"/>
                <a:cs typeface="Calibri"/>
                <a:sym typeface="Calibri"/>
              </a:rPr>
              <a:t>para igualar su riesgo y sus metas de inversión.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También es una buena idea revisar su plan de inversiones cada año. Sea flexible y esté dispuesto a cambiar su estrategia de inversión </a:t>
            </a:r>
            <a:r>
              <a:rPr lang="en-US" sz="1200" b="0" i="0" u="none" strike="noStrike" dirty="0">
                <a:solidFill>
                  <a:schemeClr val="dk1"/>
                </a:solidFill>
                <a:latin typeface="Calibri"/>
                <a:ea typeface="Calibri"/>
                <a:cs typeface="Calibri"/>
                <a:sym typeface="Calibri"/>
              </a:rPr>
              <a:t>si sus metas de jubilación cambian.</a:t>
            </a:r>
            <a:endParaRPr dirty="0"/>
          </a:p>
        </p:txBody>
      </p:sp>
      <p:sp>
        <p:nvSpPr>
          <p:cNvPr id="247" name="Google Shape;247;p1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248" name="Google Shape;2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37595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57" name="Google Shape;257;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258" name="Google Shape;25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71" name="Google Shape;271;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272" name="Google Shape;27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283" name="Google Shape;283;p1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July 7, 2022</a:t>
            </a:r>
            <a:endParaRPr sz="1200" dirty="0">
              <a:solidFill>
                <a:schemeClr val="dk1"/>
              </a:solidFill>
              <a:latin typeface="Calibri"/>
              <a:ea typeface="Calibri"/>
              <a:cs typeface="Calibri"/>
              <a:sym typeface="Calibri"/>
            </a:endParaRPr>
          </a:p>
        </p:txBody>
      </p:sp>
      <p:sp>
        <p:nvSpPr>
          <p:cNvPr id="284" name="Google Shape;28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[PRESENTACIONES]</a:t>
            </a:r>
            <a:endParaRPr dirty="0"/>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1544638" y="969963"/>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Desde el 2008, los inversores han presenciado una gran volatilidad en el mercado.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Acontecimientos importantes como la desaceleración económica mundial o la crisis de las ejecuciones hipotecarias pueden contribuir a las oscilaciones del mercado.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La actividad diaria también puede hacer que los precios de las acciones se disparen. Por otro lado, las noticias, los informes de ingresos débiles y los acontecimientos mundiales pueden desencadenar tendencias a la baja.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La volatilidad es de esperar, pero eso no impide que los inversores se preocupen por el estado de sus inversiones. </a:t>
            </a:r>
            <a:endParaRPr dirty="0"/>
          </a:p>
          <a:p>
            <a:pPr marL="0" lvl="0" indent="0" algn="l" rtl="0">
              <a:spcBef>
                <a:spcPts val="360"/>
              </a:spcBef>
              <a:spcAft>
                <a:spcPts val="0"/>
              </a:spcAft>
              <a:buNone/>
            </a:pPr>
            <a:r>
              <a:rPr lang="en-US" b="0" i="0" u="none" dirty="0"/>
              <a:t> </a:t>
            </a:r>
            <a:endParaRPr dirty="0"/>
          </a:p>
        </p:txBody>
      </p:sp>
      <p:sp>
        <p:nvSpPr>
          <p:cNvPr id="124" name="Google Shape;124;p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125" name="Google Shape;12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3</a:t>
            </a:fld>
            <a:endParaRPr dirty="0"/>
          </a:p>
        </p:txBody>
      </p:sp>
      <p:cxnSp>
        <p:nvCxnSpPr>
          <p:cNvPr id="126" name="Google Shape;126;p3:notes"/>
          <p:cNvCxnSpPr/>
          <p:nvPr/>
        </p:nvCxnSpPr>
        <p:spPr>
          <a:xfrm>
            <a:off x="2755783" y="1631659"/>
            <a:ext cx="3049399" cy="1556158"/>
          </a:xfrm>
          <a:prstGeom prst="straightConnector1">
            <a:avLst/>
          </a:prstGeom>
          <a:noFill/>
          <a:ln w="9525" cap="flat" cmpd="sng">
            <a:solidFill>
              <a:srgbClr val="4A7DBA"/>
            </a:solidFill>
            <a:prstDash val="solid"/>
            <a:round/>
            <a:headEnd type="none" w="sm" len="sm"/>
            <a:tailEnd type="none" w="sm" len="sm"/>
          </a:ln>
        </p:spPr>
      </p:cxnSp>
      <p:cxnSp>
        <p:nvCxnSpPr>
          <p:cNvPr id="127" name="Google Shape;127;p3:notes"/>
          <p:cNvCxnSpPr/>
          <p:nvPr/>
        </p:nvCxnSpPr>
        <p:spPr>
          <a:xfrm flipH="1">
            <a:off x="3372374" y="1333850"/>
            <a:ext cx="2508309" cy="1602297"/>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a:p>
            <a:pPr marL="0" lvl="0" indent="0" algn="l" rtl="0">
              <a:spcBef>
                <a:spcPts val="360"/>
              </a:spcBef>
              <a:spcAft>
                <a:spcPts val="0"/>
              </a:spcAft>
              <a:buNone/>
            </a:pPr>
            <a:r>
              <a:rPr lang="en-US" b="0" i="0" u="none" dirty="0"/>
              <a:t>Recuerde: no hay mejor manera de mejorar su preparación para la jubilación que participar en su plan patrocinado por su empleador. Prepararse ahora le asegurará que podrá mantener su estilo de vida actual después de que deje de trabajar.</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Veamos tres estrategias clave para ayudarle a superar los altibajos del mercado.</a:t>
            </a:r>
            <a:endParaRPr dirty="0"/>
          </a:p>
          <a:p>
            <a:pPr marL="0" lvl="0" indent="0" algn="l" rtl="0">
              <a:spcBef>
                <a:spcPts val="360"/>
              </a:spcBef>
              <a:spcAft>
                <a:spcPts val="0"/>
              </a:spcAft>
              <a:buNone/>
            </a:pPr>
            <a:endParaRPr dirty="0"/>
          </a:p>
        </p:txBody>
      </p:sp>
      <p:sp>
        <p:nvSpPr>
          <p:cNvPr id="139" name="Google Shape;139;p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140" name="Google Shape;14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La primera estrategia clave es crear un plan de inversión. Apegarse a su plan, incluso cuando los mercados se estén volviendo locos, es igual de importante.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Un plan sólido tendrá en cuenta tres cosas:</a:t>
            </a:r>
            <a:endParaRPr dirty="0"/>
          </a:p>
          <a:p>
            <a:pPr marL="171450" lvl="0" indent="-171450" algn="l" rtl="0">
              <a:spcBef>
                <a:spcPts val="360"/>
              </a:spcBef>
              <a:spcAft>
                <a:spcPts val="0"/>
              </a:spcAft>
              <a:buClr>
                <a:schemeClr val="dk1"/>
              </a:buClr>
              <a:buSzPts val="1200"/>
              <a:buFont typeface="Arial"/>
              <a:buChar char="•"/>
            </a:pPr>
            <a:r>
              <a:rPr lang="en-US" b="0" i="0" u="none" dirty="0"/>
              <a:t>Su fecha de jubilación prevista</a:t>
            </a:r>
            <a:endParaRPr dirty="0"/>
          </a:p>
          <a:p>
            <a:pPr marL="171450" lvl="0" indent="-171450" algn="l" rtl="0">
              <a:spcBef>
                <a:spcPts val="360"/>
              </a:spcBef>
              <a:spcAft>
                <a:spcPts val="0"/>
              </a:spcAft>
              <a:buClr>
                <a:schemeClr val="dk1"/>
              </a:buClr>
              <a:buSzPts val="1200"/>
              <a:buFont typeface="Arial"/>
              <a:buChar char="•"/>
            </a:pPr>
            <a:r>
              <a:rPr lang="en-US" b="0" i="0" u="none" dirty="0"/>
              <a:t>Sus principales metas en la vida</a:t>
            </a:r>
            <a:endParaRPr dirty="0"/>
          </a:p>
          <a:p>
            <a:pPr marL="171450" lvl="0" indent="-171450" algn="l" rtl="0">
              <a:spcBef>
                <a:spcPts val="360"/>
              </a:spcBef>
              <a:spcAft>
                <a:spcPts val="0"/>
              </a:spcAft>
              <a:buClr>
                <a:schemeClr val="dk1"/>
              </a:buClr>
              <a:buSzPts val="1200"/>
              <a:buFont typeface="Arial"/>
              <a:buChar char="•"/>
            </a:pPr>
            <a:r>
              <a:rPr lang="en-US" b="0" i="0" u="none" dirty="0"/>
              <a:t>Su tolerancia al riesgo</a:t>
            </a:r>
            <a:endParaRPr dirty="0"/>
          </a:p>
          <a:p>
            <a:pPr marL="171450" lvl="0" indent="-9525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None/>
            </a:pPr>
            <a:r>
              <a:rPr lang="en-US" b="0" i="0" u="none" dirty="0"/>
              <a:t>Por ejemplo, si planea jubilarse en los próximos cinco años, probablemente quiera seleccionar opciones más conservadoras que sean menos arriesgadas.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Si tiene 15 años para ahorrar, podría asumir más riesgo e invertir en opciones con mayor potencial de crecimiento.</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Cuando el mercado se vuelva volátil y las emociones comiencen a afectarlo, consulte su plan de inversión para mantener el rumbo. </a:t>
            </a:r>
            <a:endParaRPr dirty="0"/>
          </a:p>
          <a:p>
            <a:pPr marL="0" lvl="0" indent="0" algn="l" rtl="0">
              <a:spcBef>
                <a:spcPts val="360"/>
              </a:spcBef>
              <a:spcAft>
                <a:spcPts val="0"/>
              </a:spcAft>
              <a:buNone/>
            </a:pPr>
            <a:endParaRPr dirty="0"/>
          </a:p>
        </p:txBody>
      </p:sp>
      <p:sp>
        <p:nvSpPr>
          <p:cNvPr id="150" name="Google Shape;150;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151" name="Google Shape;15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La segunda estrategia clave es diversificar sus inversiones. Eso solo significa poner su dinero en diferentes tipos de inversiones que no reaccionan de la misma manera a las oscilaciones del mercado.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Los bonos, por ejemplo, pueden aumentar de valor cuando las acciones no tienen un buen rendimiento.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Aunque la diversificación no es una garantía de utilidad ni una protección contra pérdidas en un mercado a la baja, puede ayudarlo a reducir su exposición al riesgo.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Una cartera bien diversificada puede incluir acciones, bonos y equivalentes de efectivo, así como tipos de inversión alternativos como los fondos de inversión inmobiliaria, las materias primas y las acciones de mercados internacionales o emergentes.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Las últimas inversiones pueden considerarse de mayor riesgo que las primeras, pero en realidad, pueden reducir el riesgo en momentos de incertidumbre económica.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65" name="Google Shape;165;p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166" name="Google Shape;16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La última estrategia clave es pensar a largo plazo.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Porque la buena noticia es que, incluso con la volatilidad, el mercado de valores ha experimentado:</a:t>
            </a:r>
            <a:endParaRPr dirty="0"/>
          </a:p>
          <a:p>
            <a:pPr marL="171450" lvl="0" indent="-171450" algn="l" rtl="0">
              <a:spcBef>
                <a:spcPts val="360"/>
              </a:spcBef>
              <a:spcAft>
                <a:spcPts val="0"/>
              </a:spcAft>
              <a:buClr>
                <a:schemeClr val="dk1"/>
              </a:buClr>
              <a:buSzPts val="1200"/>
              <a:buFont typeface="Arial"/>
              <a:buChar char="•"/>
            </a:pPr>
            <a:r>
              <a:rPr lang="en-US" b="0" i="0" u="none" dirty="0"/>
              <a:t>Un crecimiento general ascendente durante más de 30 años</a:t>
            </a:r>
            <a:endParaRPr dirty="0"/>
          </a:p>
          <a:p>
            <a:pPr marL="171450" lvl="0" indent="-171450" algn="l" rtl="0">
              <a:spcBef>
                <a:spcPts val="360"/>
              </a:spcBef>
              <a:spcAft>
                <a:spcPts val="0"/>
              </a:spcAft>
              <a:buClr>
                <a:schemeClr val="dk1"/>
              </a:buClr>
              <a:buSzPts val="1200"/>
              <a:buFont typeface="Arial"/>
              <a:buChar char="•"/>
            </a:pPr>
            <a:r>
              <a:rPr lang="en-US" b="0" i="0" u="none" dirty="0"/>
              <a:t>Una rentabilidad promedio de aproximadamente el 10% anual</a:t>
            </a:r>
            <a:endParaRPr dirty="0"/>
          </a:p>
          <a:p>
            <a:pPr marL="171450" lvl="0" indent="-9525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None/>
            </a:pPr>
            <a:r>
              <a:rPr lang="en-US" b="0" i="0" u="none" dirty="0"/>
              <a:t>Cuando se trata de ahorrar para la jubilación, cuanto más tiempo se invierte, mejor es la situación.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i="0" u="none" dirty="0"/>
              <a:t>La inversión a largo plazo le da más tiempo para el crecimiento potencial, y puede absorber los altibajos de los mercados. </a:t>
            </a:r>
            <a:r>
              <a:rPr lang="en-US" b="1" i="0" u="none" dirty="0"/>
              <a:t>Adoptar una visión a largo plazo significa mantener, o incluso aumentar, sus ahorros en momentos de incertidumbre. </a:t>
            </a:r>
            <a:endParaRPr dirty="0"/>
          </a:p>
        </p:txBody>
      </p:sp>
      <p:sp>
        <p:nvSpPr>
          <p:cNvPr id="182" name="Google Shape;182;p7: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183" name="Google Shape;18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0" i="0" u="none" dirty="0"/>
              <a:t>Aquí se puede ver cómo los mercados se han mantenido en una trayectoria ascendente desde 1989. </a:t>
            </a:r>
            <a:endParaRPr dirty="0"/>
          </a:p>
          <a:p>
            <a:pPr marL="0" lvl="0" indent="0" algn="l" rtl="0">
              <a:spcBef>
                <a:spcPts val="360"/>
              </a:spcBef>
              <a:spcAft>
                <a:spcPts val="0"/>
              </a:spcAft>
              <a:buNone/>
            </a:pPr>
            <a:r>
              <a:rPr lang="en-US" sz="1200" b="0" i="0" u="none" strike="noStrike" dirty="0">
                <a:solidFill>
                  <a:schemeClr val="dk1"/>
                </a:solidFill>
                <a:latin typeface="Calibri"/>
                <a:ea typeface="Calibri"/>
                <a:cs typeface="Calibri"/>
                <a:sym typeface="Calibri"/>
              </a:rPr>
              <a:t>Como se puede ver, si bien las acciones han sido más volátiles, históricamente, han superado el crecimiento de otras opciones de inversión a lo largo del tiempo. </a:t>
            </a:r>
            <a:endParaRPr dirty="0"/>
          </a:p>
        </p:txBody>
      </p:sp>
      <p:sp>
        <p:nvSpPr>
          <p:cNvPr id="203" name="Google Shape;203;p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204" name="Google Shape;20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dirty="0"/>
              <a:t>Para mantenerse enfocado en la preparación para la jubilación, hay algunas acciones que debe evitar. </a:t>
            </a:r>
            <a:endParaRPr dirty="0"/>
          </a:p>
          <a:p>
            <a:pPr marL="0" lvl="0" indent="0" algn="l" rtl="0">
              <a:spcBef>
                <a:spcPts val="360"/>
              </a:spcBef>
              <a:spcAft>
                <a:spcPts val="0"/>
              </a:spcAft>
              <a:buNone/>
            </a:pPr>
            <a:endParaRPr dirty="0"/>
          </a:p>
          <a:p>
            <a:pPr marL="228600" lvl="0" indent="-228600" algn="l" rtl="0">
              <a:spcBef>
                <a:spcPts val="360"/>
              </a:spcBef>
              <a:spcAft>
                <a:spcPts val="0"/>
              </a:spcAft>
              <a:buClr>
                <a:schemeClr val="dk1"/>
              </a:buClr>
              <a:buSzPts val="1200"/>
              <a:buFont typeface="Calibri"/>
              <a:buAutoNum type="arabicPeriod"/>
            </a:pPr>
            <a:r>
              <a:rPr lang="en-US" b="0" i="0" u="none" dirty="0"/>
              <a:t>No venda inversiones en acciones cuando el mercado baje. </a:t>
            </a:r>
            <a:r>
              <a:rPr lang="en-US" sz="1200" b="0" i="0" u="none" strike="noStrike" dirty="0">
                <a:solidFill>
                  <a:schemeClr val="dk1"/>
                </a:solidFill>
                <a:latin typeface="Calibri"/>
                <a:ea typeface="Calibri"/>
                <a:cs typeface="Calibri"/>
                <a:sym typeface="Calibri"/>
              </a:rPr>
              <a:t>Puede proteger sus ahorros si espera a que el mercado se recupere.</a:t>
            </a:r>
            <a:endParaRPr dirty="0"/>
          </a:p>
          <a:p>
            <a:pPr marL="228600" lvl="0" indent="-228600" algn="l" rtl="0">
              <a:spcBef>
                <a:spcPts val="360"/>
              </a:spcBef>
              <a:spcAft>
                <a:spcPts val="0"/>
              </a:spcAft>
              <a:buClr>
                <a:schemeClr val="dk1"/>
              </a:buClr>
              <a:buSzPts val="1200"/>
              <a:buFont typeface="Calibri"/>
              <a:buAutoNum type="arabicPeriod"/>
            </a:pPr>
            <a:r>
              <a:rPr lang="en-US" b="0" i="0" u="none" dirty="0"/>
              <a:t>No intente cronometrar el mercado.</a:t>
            </a:r>
            <a:r>
              <a:rPr lang="en-US" sz="1200" b="0" i="0" u="none" strike="noStrike" dirty="0">
                <a:solidFill>
                  <a:schemeClr val="dk1"/>
                </a:solidFill>
                <a:latin typeface="Calibri"/>
                <a:ea typeface="Calibri"/>
                <a:cs typeface="Calibri"/>
                <a:sym typeface="Calibri"/>
              </a:rPr>
              <a:t> Es difícil para cualquiera persona cronometrar el mercado de forma consistente. La mayoría de los inversores se benefician al adoptar un enfoque de crecimiento a largo plazo. </a:t>
            </a:r>
            <a:endParaRPr dirty="0"/>
          </a:p>
          <a:p>
            <a:pPr marL="228600" lvl="0" indent="-228600" algn="l" rtl="0">
              <a:spcBef>
                <a:spcPts val="360"/>
              </a:spcBef>
              <a:spcAft>
                <a:spcPts val="0"/>
              </a:spcAft>
              <a:buClr>
                <a:schemeClr val="dk1"/>
              </a:buClr>
              <a:buSzPts val="1200"/>
              <a:buFont typeface="Calibri"/>
              <a:buAutoNum type="arabicPeriod"/>
            </a:pPr>
            <a:r>
              <a:rPr lang="en-US" b="0" i="0" u="none" dirty="0"/>
              <a:t>No reduzca ni deje de contribuir a su plan de jubilación. </a:t>
            </a:r>
            <a:r>
              <a:rPr lang="en-US" sz="1200" b="0" i="0" u="none" strike="noStrike" dirty="0">
                <a:solidFill>
                  <a:schemeClr val="dk1"/>
                </a:solidFill>
                <a:latin typeface="Calibri"/>
                <a:ea typeface="Calibri"/>
                <a:cs typeface="Calibri"/>
                <a:sym typeface="Calibri"/>
              </a:rPr>
              <a:t>Realizar contribuciones constantemente, junto con el crecimiento a largo plazo, le permite aumentar sus ahorros. </a:t>
            </a:r>
            <a:endParaRPr dirty="0"/>
          </a:p>
          <a:p>
            <a:pPr marL="228600" lvl="0" indent="-228600" algn="l" rtl="0">
              <a:spcBef>
                <a:spcPts val="360"/>
              </a:spcBef>
              <a:spcAft>
                <a:spcPts val="0"/>
              </a:spcAft>
              <a:buClr>
                <a:schemeClr val="dk1"/>
              </a:buClr>
              <a:buSzPts val="1200"/>
              <a:buFont typeface="Calibri"/>
              <a:buAutoNum type="arabicPeriod"/>
            </a:pPr>
            <a:r>
              <a:rPr lang="en-US" b="0" i="0" u="none" dirty="0"/>
              <a:t>No mantenga todos o la mayoría de sus activos en inversiones de renta fija, como equivalentes de efectivo y bonos, a menos que esté cerca o en la edad de jubilación.</a:t>
            </a:r>
            <a:endParaRPr dirty="0"/>
          </a:p>
          <a:p>
            <a:pPr marL="0" lvl="0" indent="0" algn="l" rtl="0">
              <a:spcBef>
                <a:spcPts val="360"/>
              </a:spcBef>
              <a:spcAft>
                <a:spcPts val="0"/>
              </a:spcAft>
              <a:buNone/>
            </a:pPr>
            <a:endParaRPr dirty="0"/>
          </a:p>
        </p:txBody>
      </p:sp>
      <p:sp>
        <p:nvSpPr>
          <p:cNvPr id="219" name="Google Shape;219;p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July 7, 2022</a:t>
            </a:r>
            <a:endParaRPr dirty="0"/>
          </a:p>
        </p:txBody>
      </p:sp>
      <p:sp>
        <p:nvSpPr>
          <p:cNvPr id="220" name="Google Shape;22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 Full Image">
  <p:cSld name="Cover Slide - Full Image">
    <p:spTree>
      <p:nvGrpSpPr>
        <p:cNvPr id="1" name="Shape 10"/>
        <p:cNvGrpSpPr/>
        <p:nvPr/>
      </p:nvGrpSpPr>
      <p:grpSpPr>
        <a:xfrm>
          <a:off x="0" y="0"/>
          <a:ext cx="0" cy="0"/>
          <a:chOff x="0" y="0"/>
          <a:chExt cx="0" cy="0"/>
        </a:xfrm>
      </p:grpSpPr>
      <p:sp>
        <p:nvSpPr>
          <p:cNvPr id="11" name="Google Shape;11;p15"/>
          <p:cNvSpPr>
            <a:spLocks noGrp="1"/>
          </p:cNvSpPr>
          <p:nvPr>
            <p:ph type="pic" idx="2"/>
          </p:nvPr>
        </p:nvSpPr>
        <p:spPr>
          <a:xfrm>
            <a:off x="0" y="0"/>
            <a:ext cx="9144000" cy="6858000"/>
          </a:xfrm>
          <a:prstGeom prst="rect">
            <a:avLst/>
          </a:prstGeom>
          <a:solidFill>
            <a:srgbClr val="F2F2F2"/>
          </a:solidFill>
          <a:ln>
            <a:noFill/>
          </a:ln>
        </p:spPr>
      </p:sp>
      <p:sp>
        <p:nvSpPr>
          <p:cNvPr id="12" name="Google Shape;12;p15"/>
          <p:cNvSpPr txBox="1">
            <a:spLocks noGrp="1"/>
          </p:cNvSpPr>
          <p:nvPr>
            <p:ph type="ctrTitle"/>
          </p:nvPr>
        </p:nvSpPr>
        <p:spPr>
          <a:xfrm>
            <a:off x="457200" y="5276850"/>
            <a:ext cx="6553200" cy="533400"/>
          </a:xfrm>
          <a:prstGeom prst="rect">
            <a:avLst/>
          </a:prstGeom>
          <a:noFill/>
          <a:ln>
            <a:noFill/>
          </a:ln>
        </p:spPr>
        <p:txBody>
          <a:bodyPr spcFirstLastPara="1" wrap="square" lIns="91425" tIns="45700" rIns="91425" bIns="45700" anchor="b" anchorCtr="0">
            <a:noAutofit/>
          </a:bodyPr>
          <a:lstStyle>
            <a:lvl1pPr marR="0" lvl="0" algn="l" rtl="0">
              <a:lnSpc>
                <a:spcPct val="95000"/>
              </a:lnSpc>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body" idx="1"/>
          </p:nvPr>
        </p:nvSpPr>
        <p:spPr>
          <a:xfrm>
            <a:off x="457200" y="5829300"/>
            <a:ext cx="6553200" cy="38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dt" idx="10"/>
          </p:nvPr>
        </p:nvSpPr>
        <p:spPr>
          <a:xfrm>
            <a:off x="456883" y="6210300"/>
            <a:ext cx="1524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vdr - Cyan">
  <p:cSld name="Dvdr - Cyan">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4"/>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5" name="Google Shape;55;p24"/>
          <p:cNvSpPr txBox="1">
            <a:spLocks noGrp="1"/>
          </p:cNvSpPr>
          <p:nvPr>
            <p:ph type="body" idx="1"/>
          </p:nvPr>
        </p:nvSpPr>
        <p:spPr>
          <a:xfrm>
            <a:off x="457200" y="1371600"/>
            <a:ext cx="81534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30200" algn="l" rtl="0">
              <a:lnSpc>
                <a:spcPct val="100000"/>
              </a:lnSpc>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2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24"/>
          <p:cNvSpPr txBox="1">
            <a:spLocks noGrp="1"/>
          </p:cNvSpPr>
          <p:nvPr>
            <p:ph type="sldNum" idx="12"/>
          </p:nvPr>
        </p:nvSpPr>
        <p:spPr>
          <a:xfrm>
            <a:off x="152400" y="6373368"/>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57" name="Google Shape;57;p24"/>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8" name="Google Shape;58;p24"/>
          <p:cNvSpPr txBox="1">
            <a:spLocks noGrp="1"/>
          </p:cNvSpPr>
          <p:nvPr>
            <p:ph type="dt" idx="10"/>
          </p:nvPr>
        </p:nvSpPr>
        <p:spPr>
          <a:xfrm>
            <a:off x="762000" y="6373368"/>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vdr - Yellow">
  <p:cSld name="Dvdr - Yellow">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5"/>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1" name="Google Shape;61;p25"/>
          <p:cNvSpPr txBox="1">
            <a:spLocks noGrp="1"/>
          </p:cNvSpPr>
          <p:nvPr>
            <p:ph type="body" idx="1"/>
          </p:nvPr>
        </p:nvSpPr>
        <p:spPr>
          <a:xfrm>
            <a:off x="457200" y="1371600"/>
            <a:ext cx="81534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30200" algn="l" rtl="0">
              <a:lnSpc>
                <a:spcPct val="100000"/>
              </a:lnSpc>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2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25"/>
          <p:cNvSpPr txBox="1">
            <a:spLocks noGrp="1"/>
          </p:cNvSpPr>
          <p:nvPr>
            <p:ph type="sldNum" idx="12"/>
          </p:nvPr>
        </p:nvSpPr>
        <p:spPr>
          <a:xfrm>
            <a:off x="152400" y="6373368"/>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63" name="Google Shape;63;p25"/>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4" name="Google Shape;64;p25"/>
          <p:cNvSpPr txBox="1">
            <a:spLocks noGrp="1"/>
          </p:cNvSpPr>
          <p:nvPr>
            <p:ph type="dt" idx="10"/>
          </p:nvPr>
        </p:nvSpPr>
        <p:spPr>
          <a:xfrm>
            <a:off x="762000" y="6373368"/>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 Out - Blue">
  <p:cSld name="Call Out - Blue">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26"/>
          <p:cNvSpPr txBox="1">
            <a:spLocks noGrp="1"/>
          </p:cNvSpPr>
          <p:nvPr>
            <p:ph type="ctrTitle"/>
          </p:nvPr>
        </p:nvSpPr>
        <p:spPr>
          <a:xfrm>
            <a:off x="457200" y="2870200"/>
            <a:ext cx="81534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7" name="Google Shape;67;p26"/>
          <p:cNvSpPr txBox="1">
            <a:spLocks noGrp="1"/>
          </p:cNvSpPr>
          <p:nvPr>
            <p:ph type="sldNum" idx="12"/>
          </p:nvPr>
        </p:nvSpPr>
        <p:spPr>
          <a:xfrm>
            <a:off x="152400" y="6373368"/>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68" name="Google Shape;68;p26"/>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9" name="Google Shape;69;p26"/>
          <p:cNvSpPr txBox="1">
            <a:spLocks noGrp="1"/>
          </p:cNvSpPr>
          <p:nvPr>
            <p:ph type="dt" idx="10"/>
          </p:nvPr>
        </p:nvSpPr>
        <p:spPr>
          <a:xfrm>
            <a:off x="762000" y="6373368"/>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ll Out - Green">
  <p:cSld name="Call Out - Green">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7"/>
          <p:cNvSpPr txBox="1">
            <a:spLocks noGrp="1"/>
          </p:cNvSpPr>
          <p:nvPr>
            <p:ph type="ctrTitle"/>
          </p:nvPr>
        </p:nvSpPr>
        <p:spPr>
          <a:xfrm>
            <a:off x="495300" y="2895600"/>
            <a:ext cx="81534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72" name="Google Shape;72;p27"/>
          <p:cNvSpPr txBox="1">
            <a:spLocks noGrp="1"/>
          </p:cNvSpPr>
          <p:nvPr>
            <p:ph type="sldNum" idx="12"/>
          </p:nvPr>
        </p:nvSpPr>
        <p:spPr>
          <a:xfrm>
            <a:off x="155448" y="6373368"/>
            <a:ext cx="4572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73" name="Google Shape;73;p27"/>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74" name="Google Shape;74;p27"/>
          <p:cNvSpPr txBox="1">
            <a:spLocks noGrp="1"/>
          </p:cNvSpPr>
          <p:nvPr>
            <p:ph type="dt" idx="10"/>
          </p:nvPr>
        </p:nvSpPr>
        <p:spPr>
          <a:xfrm>
            <a:off x="758952" y="6373368"/>
            <a:ext cx="1524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 Cyan">
  <p:cSld name="Call Out - Cyan">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8"/>
          <p:cNvSpPr txBox="1">
            <a:spLocks noGrp="1"/>
          </p:cNvSpPr>
          <p:nvPr>
            <p:ph type="ctrTitle"/>
          </p:nvPr>
        </p:nvSpPr>
        <p:spPr>
          <a:xfrm>
            <a:off x="495300" y="2895600"/>
            <a:ext cx="81534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77" name="Google Shape;77;p28"/>
          <p:cNvSpPr txBox="1">
            <a:spLocks noGrp="1"/>
          </p:cNvSpPr>
          <p:nvPr>
            <p:ph type="sldNum" idx="12"/>
          </p:nvPr>
        </p:nvSpPr>
        <p:spPr>
          <a:xfrm>
            <a:off x="155448" y="6373368"/>
            <a:ext cx="4572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78" name="Google Shape;78;p28"/>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79" name="Google Shape;79;p28"/>
          <p:cNvSpPr txBox="1">
            <a:spLocks noGrp="1"/>
          </p:cNvSpPr>
          <p:nvPr>
            <p:ph type="dt" idx="10"/>
          </p:nvPr>
        </p:nvSpPr>
        <p:spPr>
          <a:xfrm>
            <a:off x="758952" y="6373368"/>
            <a:ext cx="1524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Dvdr - Yellow">
  <p:cSld name="1_Dvdr - Yellow">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9"/>
          <p:cNvSpPr txBox="1">
            <a:spLocks noGrp="1"/>
          </p:cNvSpPr>
          <p:nvPr>
            <p:ph type="ctrTitle"/>
          </p:nvPr>
        </p:nvSpPr>
        <p:spPr>
          <a:xfrm>
            <a:off x="495300" y="2895600"/>
            <a:ext cx="81534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82" name="Google Shape;82;p29"/>
          <p:cNvSpPr txBox="1">
            <a:spLocks noGrp="1"/>
          </p:cNvSpPr>
          <p:nvPr>
            <p:ph type="sldNum" idx="12"/>
          </p:nvPr>
        </p:nvSpPr>
        <p:spPr>
          <a:xfrm>
            <a:off x="155448" y="6373368"/>
            <a:ext cx="4572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83" name="Google Shape;83;p29"/>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4" name="Google Shape;84;p29"/>
          <p:cNvSpPr txBox="1">
            <a:spLocks noGrp="1"/>
          </p:cNvSpPr>
          <p:nvPr>
            <p:ph type="dt" idx="10"/>
          </p:nvPr>
        </p:nvSpPr>
        <p:spPr>
          <a:xfrm>
            <a:off x="758952" y="6373368"/>
            <a:ext cx="1524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C Closing Slide">
  <p:cSld name="SIC Closing Slide">
    <p:bg>
      <p:bgPr>
        <a:blipFill>
          <a:blip r:embed="rId2">
            <a:alphaModFix/>
          </a:blip>
          <a:stretch>
            <a:fillRect/>
          </a:stretch>
        </a:blipFill>
        <a:effectLst/>
      </p:bgPr>
    </p:bg>
    <p:spTree>
      <p:nvGrpSpPr>
        <p:cNvPr id="1" name="Shape 8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P Closing Advisor Only and Internal Use">
  <p:cSld name="RP Closing Advisor Only and Internal Use">
    <p:spTree>
      <p:nvGrpSpPr>
        <p:cNvPr id="1" name="Shape 86"/>
        <p:cNvGrpSpPr/>
        <p:nvPr/>
      </p:nvGrpSpPr>
      <p:grpSpPr>
        <a:xfrm>
          <a:off x="0" y="0"/>
          <a:ext cx="0" cy="0"/>
          <a:chOff x="0" y="0"/>
          <a:chExt cx="0" cy="0"/>
        </a:xfrm>
      </p:grpSpPr>
      <p:pic>
        <p:nvPicPr>
          <p:cNvPr id="87" name="Google Shape;87;p31"/>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P Closing General Disclosure">
  <p:cSld name="RP Closing General Disclosure">
    <p:spTree>
      <p:nvGrpSpPr>
        <p:cNvPr id="1" name="Shape 88"/>
        <p:cNvGrpSpPr/>
        <p:nvPr/>
      </p:nvGrpSpPr>
      <p:grpSpPr>
        <a:xfrm>
          <a:off x="0" y="0"/>
          <a:ext cx="0" cy="0"/>
          <a:chOff x="0" y="0"/>
          <a:chExt cx="0" cy="0"/>
        </a:xfrm>
      </p:grpSpPr>
      <p:pic>
        <p:nvPicPr>
          <p:cNvPr id="89" name="Google Shape;89;p32"/>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NY Closing Slide">
  <p:cSld name="SNY Closing Slide">
    <p:bg>
      <p:bgPr>
        <a:blipFill>
          <a:blip r:embed="rId2">
            <a:alphaModFix/>
          </a:blip>
          <a:stretch>
            <a:fillRect/>
          </a:stretch>
        </a:blip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p:cSld name="Content">
    <p:bg>
      <p:bgPr>
        <a:solidFill>
          <a:schemeClr val="lt1"/>
        </a:solid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body" idx="1"/>
          </p:nvPr>
        </p:nvSpPr>
        <p:spPr>
          <a:xfrm>
            <a:off x="457200" y="1371600"/>
            <a:ext cx="81534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30200" algn="l" rtl="0">
              <a:lnSpc>
                <a:spcPct val="100000"/>
              </a:lnSpc>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2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16"/>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8" name="Google Shape;18;p16"/>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dk2"/>
                </a:solidFill>
                <a:latin typeface="Arial"/>
                <a:ea typeface="Arial"/>
                <a:cs typeface="Arial"/>
                <a:sym typeface="Arial"/>
              </a:defRPr>
            </a:lvl1pPr>
            <a:lvl2pPr marL="0" marR="0" lvl="1" indent="0" algn="l" rtl="0">
              <a:spcBef>
                <a:spcPts val="0"/>
              </a:spcBef>
              <a:spcAft>
                <a:spcPts val="0"/>
              </a:spcAft>
              <a:buNone/>
              <a:defRPr sz="1100">
                <a:solidFill>
                  <a:schemeClr val="dk2"/>
                </a:solidFill>
                <a:latin typeface="Arial"/>
                <a:ea typeface="Arial"/>
                <a:cs typeface="Arial"/>
                <a:sym typeface="Arial"/>
              </a:defRPr>
            </a:lvl2pPr>
            <a:lvl3pPr marL="0" marR="0" lvl="2" indent="0" algn="l" rtl="0">
              <a:spcBef>
                <a:spcPts val="0"/>
              </a:spcBef>
              <a:spcAft>
                <a:spcPts val="0"/>
              </a:spcAft>
              <a:buNone/>
              <a:defRPr sz="1100">
                <a:solidFill>
                  <a:schemeClr val="dk2"/>
                </a:solidFill>
                <a:latin typeface="Arial"/>
                <a:ea typeface="Arial"/>
                <a:cs typeface="Arial"/>
                <a:sym typeface="Arial"/>
              </a:defRPr>
            </a:lvl3pPr>
            <a:lvl4pPr marL="0" marR="0" lvl="3" indent="0" algn="l" rtl="0">
              <a:spcBef>
                <a:spcPts val="0"/>
              </a:spcBef>
              <a:spcAft>
                <a:spcPts val="0"/>
              </a:spcAft>
              <a:buNone/>
              <a:defRPr sz="1100">
                <a:solidFill>
                  <a:schemeClr val="dk2"/>
                </a:solidFill>
                <a:latin typeface="Arial"/>
                <a:ea typeface="Arial"/>
                <a:cs typeface="Arial"/>
                <a:sym typeface="Arial"/>
              </a:defRPr>
            </a:lvl4pPr>
            <a:lvl5pPr marL="0" marR="0" lvl="4" indent="0" algn="l" rtl="0">
              <a:spcBef>
                <a:spcPts val="0"/>
              </a:spcBef>
              <a:spcAft>
                <a:spcPts val="0"/>
              </a:spcAft>
              <a:buNone/>
              <a:defRPr sz="1100">
                <a:solidFill>
                  <a:schemeClr val="dk2"/>
                </a:solidFill>
                <a:latin typeface="Arial"/>
                <a:ea typeface="Arial"/>
                <a:cs typeface="Arial"/>
                <a:sym typeface="Arial"/>
              </a:defRPr>
            </a:lvl5pPr>
            <a:lvl6pPr marL="0" marR="0" lvl="5" indent="0" algn="l" rtl="0">
              <a:spcBef>
                <a:spcPts val="0"/>
              </a:spcBef>
              <a:spcAft>
                <a:spcPts val="0"/>
              </a:spcAft>
              <a:buNone/>
              <a:defRPr sz="1100">
                <a:solidFill>
                  <a:schemeClr val="dk2"/>
                </a:solidFill>
                <a:latin typeface="Arial"/>
                <a:ea typeface="Arial"/>
                <a:cs typeface="Arial"/>
                <a:sym typeface="Arial"/>
              </a:defRPr>
            </a:lvl6pPr>
            <a:lvl7pPr marL="0" marR="0" lvl="6" indent="0" algn="l" rtl="0">
              <a:spcBef>
                <a:spcPts val="0"/>
              </a:spcBef>
              <a:spcAft>
                <a:spcPts val="0"/>
              </a:spcAft>
              <a:buNone/>
              <a:defRPr sz="1100">
                <a:solidFill>
                  <a:schemeClr val="dk2"/>
                </a:solidFill>
                <a:latin typeface="Arial"/>
                <a:ea typeface="Arial"/>
                <a:cs typeface="Arial"/>
                <a:sym typeface="Arial"/>
              </a:defRPr>
            </a:lvl7pPr>
            <a:lvl8pPr marL="0" marR="0" lvl="7" indent="0" algn="l" rtl="0">
              <a:spcBef>
                <a:spcPts val="0"/>
              </a:spcBef>
              <a:spcAft>
                <a:spcPts val="0"/>
              </a:spcAft>
              <a:buNone/>
              <a:defRPr sz="1100">
                <a:solidFill>
                  <a:schemeClr val="dk2"/>
                </a:solidFill>
                <a:latin typeface="Arial"/>
                <a:ea typeface="Arial"/>
                <a:cs typeface="Arial"/>
                <a:sym typeface="Arial"/>
              </a:defRPr>
            </a:lvl8pPr>
            <a:lvl9pPr marL="0" marR="0" lvl="8" indent="0" algn="l" rtl="0">
              <a:spcBef>
                <a:spcPts val="0"/>
              </a:spcBef>
              <a:spcAft>
                <a:spcPts val="0"/>
              </a:spcAft>
              <a:buNone/>
              <a:defRPr sz="110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19" name="Google Shape;19;p16"/>
          <p:cNvSpPr txBox="1">
            <a:spLocks noGrp="1"/>
          </p:cNvSpPr>
          <p:nvPr>
            <p:ph type="ftr" idx="11"/>
          </p:nvPr>
        </p:nvSpPr>
        <p:spPr>
          <a:xfrm>
            <a:off x="2286000" y="6372302"/>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0" name="Google Shape;20;p16"/>
          <p:cNvSpPr txBox="1">
            <a:spLocks noGrp="1"/>
          </p:cNvSpPr>
          <p:nvPr>
            <p:ph type="dt" idx="10"/>
          </p:nvPr>
        </p:nvSpPr>
        <p:spPr>
          <a:xfrm>
            <a:off x="762000" y="6372302"/>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OINT Closing Slide">
  <p:cSld name="JOINT Closing Slide">
    <p:bg>
      <p:bgPr>
        <a:blipFill>
          <a:blip r:embed="rId2">
            <a:alphaModFix/>
          </a:blip>
          <a:stretch>
            <a:fillRect/>
          </a:stretch>
        </a:blip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with logo">
  <p:cSld name="Blank Slide with logo">
    <p:bg>
      <p:bgPr>
        <a:blipFill>
          <a:blip r:embed="rId2">
            <a:alphaModFix/>
          </a:blip>
          <a:stretch>
            <a:fillRect/>
          </a:stretch>
        </a:blipFill>
        <a:effectLst/>
      </p:bgPr>
    </p:bg>
    <p:spTree>
      <p:nvGrpSpPr>
        <p:cNvPr id="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5" name="Google Shape;2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ver Slide - Half Image">
  <p:cSld name="1_Cover Slide - Half Image">
    <p:spTree>
      <p:nvGrpSpPr>
        <p:cNvPr id="1" name="Shape 26"/>
        <p:cNvGrpSpPr/>
        <p:nvPr/>
      </p:nvGrpSpPr>
      <p:grpSpPr>
        <a:xfrm>
          <a:off x="0" y="0"/>
          <a:ext cx="0" cy="0"/>
          <a:chOff x="0" y="0"/>
          <a:chExt cx="0" cy="0"/>
        </a:xfrm>
      </p:grpSpPr>
      <p:sp>
        <p:nvSpPr>
          <p:cNvPr id="27" name="Google Shape;27;p19"/>
          <p:cNvSpPr>
            <a:spLocks noGrp="1"/>
          </p:cNvSpPr>
          <p:nvPr>
            <p:ph type="pic" idx="2"/>
          </p:nvPr>
        </p:nvSpPr>
        <p:spPr>
          <a:xfrm>
            <a:off x="0" y="0"/>
            <a:ext cx="9144000" cy="6858000"/>
          </a:xfrm>
          <a:prstGeom prst="rect">
            <a:avLst/>
          </a:prstGeom>
          <a:noFill/>
          <a:ln>
            <a:noFill/>
          </a:ln>
        </p:spPr>
      </p:sp>
      <p:sp>
        <p:nvSpPr>
          <p:cNvPr id="28" name="Google Shape;28;p19"/>
          <p:cNvSpPr txBox="1">
            <a:spLocks noGrp="1"/>
          </p:cNvSpPr>
          <p:nvPr>
            <p:ph type="ctrTitle"/>
          </p:nvPr>
        </p:nvSpPr>
        <p:spPr>
          <a:xfrm>
            <a:off x="457517" y="5279571"/>
            <a:ext cx="6553200" cy="533400"/>
          </a:xfrm>
          <a:prstGeom prst="rect">
            <a:avLst/>
          </a:prstGeom>
          <a:noFill/>
          <a:ln>
            <a:noFill/>
          </a:ln>
        </p:spPr>
        <p:txBody>
          <a:bodyPr spcFirstLastPara="1" wrap="square" lIns="91425" tIns="45700" rIns="91425" bIns="45700" anchor="b" anchorCtr="0">
            <a:noAutofit/>
          </a:bodyPr>
          <a:lstStyle>
            <a:lvl1pPr marR="0" lvl="0" algn="l" rtl="0">
              <a:lnSpc>
                <a:spcPct val="95000"/>
              </a:lnSpc>
              <a:spcBef>
                <a:spcPts val="0"/>
              </a:spcBef>
              <a:spcAft>
                <a:spcPts val="0"/>
              </a:spcAft>
              <a:buSzPts val="1400"/>
              <a:buNone/>
              <a:defRPr sz="3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9" name="Google Shape;29;p19"/>
          <p:cNvSpPr txBox="1">
            <a:spLocks noGrp="1"/>
          </p:cNvSpPr>
          <p:nvPr>
            <p:ph type="body" idx="1"/>
          </p:nvPr>
        </p:nvSpPr>
        <p:spPr>
          <a:xfrm>
            <a:off x="457517" y="5829300"/>
            <a:ext cx="6553200" cy="38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2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19"/>
          <p:cNvSpPr txBox="1">
            <a:spLocks noGrp="1"/>
          </p:cNvSpPr>
          <p:nvPr>
            <p:ph type="dt" idx="10"/>
          </p:nvPr>
        </p:nvSpPr>
        <p:spPr>
          <a:xfrm>
            <a:off x="457200" y="6210300"/>
            <a:ext cx="1524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side image">
  <p:cSld name="Content + side image">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0"/>
          <p:cNvSpPr>
            <a:spLocks noGrp="1"/>
          </p:cNvSpPr>
          <p:nvPr>
            <p:ph type="pic" idx="2"/>
          </p:nvPr>
        </p:nvSpPr>
        <p:spPr>
          <a:xfrm>
            <a:off x="0" y="0"/>
            <a:ext cx="9144000" cy="6858000"/>
          </a:xfrm>
          <a:prstGeom prst="rect">
            <a:avLst/>
          </a:prstGeom>
          <a:noFill/>
          <a:ln>
            <a:noFill/>
          </a:ln>
        </p:spPr>
      </p:sp>
      <p:sp>
        <p:nvSpPr>
          <p:cNvPr id="33" name="Google Shape;33;p20"/>
          <p:cNvSpPr txBox="1">
            <a:spLocks noGrp="1"/>
          </p:cNvSpPr>
          <p:nvPr>
            <p:ph type="body" idx="1"/>
          </p:nvPr>
        </p:nvSpPr>
        <p:spPr>
          <a:xfrm>
            <a:off x="457200" y="1371600"/>
            <a:ext cx="4114800" cy="4800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30200" algn="l" rtl="0">
              <a:lnSpc>
                <a:spcPct val="100000"/>
              </a:lnSpc>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spcBef>
                <a:spcPts val="2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20"/>
          <p:cNvSpPr txBox="1">
            <a:spLocks noGrp="1"/>
          </p:cNvSpPr>
          <p:nvPr>
            <p:ph type="ctrTitle"/>
          </p:nvPr>
        </p:nvSpPr>
        <p:spPr>
          <a:xfrm>
            <a:off x="457200" y="457200"/>
            <a:ext cx="4114800" cy="533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5" name="Google Shape;35;p20"/>
          <p:cNvSpPr txBox="1">
            <a:spLocks noGrp="1"/>
          </p:cNvSpPr>
          <p:nvPr>
            <p:ph type="sldNum" idx="12"/>
          </p:nvPr>
        </p:nvSpPr>
        <p:spPr>
          <a:xfrm>
            <a:off x="152400" y="6373368"/>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dk2"/>
                </a:solidFill>
                <a:latin typeface="Arial"/>
                <a:ea typeface="Arial"/>
                <a:cs typeface="Arial"/>
                <a:sym typeface="Arial"/>
              </a:defRPr>
            </a:lvl1pPr>
            <a:lvl2pPr marL="0" marR="0" lvl="1" indent="0" algn="l" rtl="0">
              <a:spcBef>
                <a:spcPts val="0"/>
              </a:spcBef>
              <a:spcAft>
                <a:spcPts val="0"/>
              </a:spcAft>
              <a:buNone/>
              <a:defRPr sz="1100">
                <a:solidFill>
                  <a:schemeClr val="dk2"/>
                </a:solidFill>
                <a:latin typeface="Arial"/>
                <a:ea typeface="Arial"/>
                <a:cs typeface="Arial"/>
                <a:sym typeface="Arial"/>
              </a:defRPr>
            </a:lvl2pPr>
            <a:lvl3pPr marL="0" marR="0" lvl="2" indent="0" algn="l" rtl="0">
              <a:spcBef>
                <a:spcPts val="0"/>
              </a:spcBef>
              <a:spcAft>
                <a:spcPts val="0"/>
              </a:spcAft>
              <a:buNone/>
              <a:defRPr sz="1100">
                <a:solidFill>
                  <a:schemeClr val="dk2"/>
                </a:solidFill>
                <a:latin typeface="Arial"/>
                <a:ea typeface="Arial"/>
                <a:cs typeface="Arial"/>
                <a:sym typeface="Arial"/>
              </a:defRPr>
            </a:lvl3pPr>
            <a:lvl4pPr marL="0" marR="0" lvl="3" indent="0" algn="l" rtl="0">
              <a:spcBef>
                <a:spcPts val="0"/>
              </a:spcBef>
              <a:spcAft>
                <a:spcPts val="0"/>
              </a:spcAft>
              <a:buNone/>
              <a:defRPr sz="1100">
                <a:solidFill>
                  <a:schemeClr val="dk2"/>
                </a:solidFill>
                <a:latin typeface="Arial"/>
                <a:ea typeface="Arial"/>
                <a:cs typeface="Arial"/>
                <a:sym typeface="Arial"/>
              </a:defRPr>
            </a:lvl4pPr>
            <a:lvl5pPr marL="0" marR="0" lvl="4" indent="0" algn="l" rtl="0">
              <a:spcBef>
                <a:spcPts val="0"/>
              </a:spcBef>
              <a:spcAft>
                <a:spcPts val="0"/>
              </a:spcAft>
              <a:buNone/>
              <a:defRPr sz="1100">
                <a:solidFill>
                  <a:schemeClr val="dk2"/>
                </a:solidFill>
                <a:latin typeface="Arial"/>
                <a:ea typeface="Arial"/>
                <a:cs typeface="Arial"/>
                <a:sym typeface="Arial"/>
              </a:defRPr>
            </a:lvl5pPr>
            <a:lvl6pPr marL="0" marR="0" lvl="5" indent="0" algn="l" rtl="0">
              <a:spcBef>
                <a:spcPts val="0"/>
              </a:spcBef>
              <a:spcAft>
                <a:spcPts val="0"/>
              </a:spcAft>
              <a:buNone/>
              <a:defRPr sz="1100">
                <a:solidFill>
                  <a:schemeClr val="dk2"/>
                </a:solidFill>
                <a:latin typeface="Arial"/>
                <a:ea typeface="Arial"/>
                <a:cs typeface="Arial"/>
                <a:sym typeface="Arial"/>
              </a:defRPr>
            </a:lvl6pPr>
            <a:lvl7pPr marL="0" marR="0" lvl="6" indent="0" algn="l" rtl="0">
              <a:spcBef>
                <a:spcPts val="0"/>
              </a:spcBef>
              <a:spcAft>
                <a:spcPts val="0"/>
              </a:spcAft>
              <a:buNone/>
              <a:defRPr sz="1100">
                <a:solidFill>
                  <a:schemeClr val="dk2"/>
                </a:solidFill>
                <a:latin typeface="Arial"/>
                <a:ea typeface="Arial"/>
                <a:cs typeface="Arial"/>
                <a:sym typeface="Arial"/>
              </a:defRPr>
            </a:lvl7pPr>
            <a:lvl8pPr marL="0" marR="0" lvl="7" indent="0" algn="l" rtl="0">
              <a:spcBef>
                <a:spcPts val="0"/>
              </a:spcBef>
              <a:spcAft>
                <a:spcPts val="0"/>
              </a:spcAft>
              <a:buNone/>
              <a:defRPr sz="1100">
                <a:solidFill>
                  <a:schemeClr val="dk2"/>
                </a:solidFill>
                <a:latin typeface="Arial"/>
                <a:ea typeface="Arial"/>
                <a:cs typeface="Arial"/>
                <a:sym typeface="Arial"/>
              </a:defRPr>
            </a:lvl8pPr>
            <a:lvl9pPr marL="0" marR="0" lvl="8" indent="0" algn="l" rtl="0">
              <a:spcBef>
                <a:spcPts val="0"/>
              </a:spcBef>
              <a:spcAft>
                <a:spcPts val="0"/>
              </a:spcAft>
              <a:buNone/>
              <a:defRPr sz="110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36" name="Google Shape;36;p20"/>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7" name="Google Shape;37;p20"/>
          <p:cNvSpPr txBox="1">
            <a:spLocks noGrp="1"/>
          </p:cNvSpPr>
          <p:nvPr>
            <p:ph type="dt" idx="10"/>
          </p:nvPr>
        </p:nvSpPr>
        <p:spPr>
          <a:xfrm>
            <a:off x="762000" y="6373368"/>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vdr - Full image">
  <p:cSld name="Dvdr - Full image">
    <p:spTree>
      <p:nvGrpSpPr>
        <p:cNvPr id="1" name="Shape 38"/>
        <p:cNvGrpSpPr/>
        <p:nvPr/>
      </p:nvGrpSpPr>
      <p:grpSpPr>
        <a:xfrm>
          <a:off x="0" y="0"/>
          <a:ext cx="0" cy="0"/>
          <a:chOff x="0" y="0"/>
          <a:chExt cx="0" cy="0"/>
        </a:xfrm>
      </p:grpSpPr>
      <p:sp>
        <p:nvSpPr>
          <p:cNvPr id="39" name="Google Shape;39;p21"/>
          <p:cNvSpPr>
            <a:spLocks noGrp="1"/>
          </p:cNvSpPr>
          <p:nvPr>
            <p:ph type="pic" idx="2"/>
          </p:nvPr>
        </p:nvSpPr>
        <p:spPr>
          <a:xfrm>
            <a:off x="0" y="0"/>
            <a:ext cx="9144000" cy="6858000"/>
          </a:xfrm>
          <a:prstGeom prst="rect">
            <a:avLst/>
          </a:prstGeom>
          <a:solidFill>
            <a:srgbClr val="F2F2F2"/>
          </a:solidFill>
          <a:ln>
            <a:noFill/>
          </a:ln>
        </p:spPr>
      </p:sp>
      <p:sp>
        <p:nvSpPr>
          <p:cNvPr id="40" name="Google Shape;40;p21"/>
          <p:cNvSpPr txBox="1">
            <a:spLocks noGrp="1"/>
          </p:cNvSpPr>
          <p:nvPr>
            <p:ph type="ctrTitle"/>
          </p:nvPr>
        </p:nvSpPr>
        <p:spPr>
          <a:xfrm>
            <a:off x="457200" y="457200"/>
            <a:ext cx="6477000" cy="533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vdr - Blue">
  <p:cSld name="Dvdr - Blue">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2"/>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3" name="Google Shape;43;p22"/>
          <p:cNvSpPr txBox="1">
            <a:spLocks noGrp="1"/>
          </p:cNvSpPr>
          <p:nvPr>
            <p:ph type="body" idx="1"/>
          </p:nvPr>
        </p:nvSpPr>
        <p:spPr>
          <a:xfrm>
            <a:off x="457200" y="1371600"/>
            <a:ext cx="81534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30200" algn="l" rtl="0">
              <a:lnSpc>
                <a:spcPct val="100000"/>
              </a:lnSpc>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2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22"/>
          <p:cNvSpPr txBox="1">
            <a:spLocks noGrp="1"/>
          </p:cNvSpPr>
          <p:nvPr>
            <p:ph type="sldNum" idx="12"/>
          </p:nvPr>
        </p:nvSpPr>
        <p:spPr>
          <a:xfrm>
            <a:off x="152400" y="6373368"/>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45" name="Google Shape;45;p22"/>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6" name="Google Shape;46;p22"/>
          <p:cNvSpPr txBox="1">
            <a:spLocks noGrp="1"/>
          </p:cNvSpPr>
          <p:nvPr>
            <p:ph type="dt" idx="10"/>
          </p:nvPr>
        </p:nvSpPr>
        <p:spPr>
          <a:xfrm>
            <a:off x="762000" y="6373368"/>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vdr - Green">
  <p:cSld name="Dvdr - Green">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ctrTitle"/>
          </p:nvPr>
        </p:nvSpPr>
        <p:spPr>
          <a:xfrm>
            <a:off x="457200" y="457199"/>
            <a:ext cx="8153400" cy="5334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457200" y="1371600"/>
            <a:ext cx="81534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30200" algn="l" rtl="0">
              <a:lnSpc>
                <a:spcPct val="100000"/>
              </a:lnSpc>
              <a:spcBef>
                <a:spcPts val="32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2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sldNum" idx="12"/>
          </p:nvPr>
        </p:nvSpPr>
        <p:spPr>
          <a:xfrm>
            <a:off x="152400" y="6373368"/>
            <a:ext cx="457200" cy="342901"/>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a:solidFill>
                  <a:schemeClr val="lt1"/>
                </a:solidFill>
                <a:latin typeface="Arial"/>
                <a:ea typeface="Arial"/>
                <a:cs typeface="Arial"/>
                <a:sym typeface="Arial"/>
              </a:defRPr>
            </a:lvl1pPr>
            <a:lvl2pPr marL="0" marR="0" lvl="1" indent="0" algn="l" rtl="0">
              <a:spcBef>
                <a:spcPts val="0"/>
              </a:spcBef>
              <a:spcAft>
                <a:spcPts val="0"/>
              </a:spcAft>
              <a:buNone/>
              <a:defRPr sz="1100">
                <a:solidFill>
                  <a:schemeClr val="lt1"/>
                </a:solidFill>
                <a:latin typeface="Arial"/>
                <a:ea typeface="Arial"/>
                <a:cs typeface="Arial"/>
                <a:sym typeface="Arial"/>
              </a:defRPr>
            </a:lvl2pPr>
            <a:lvl3pPr marL="0" marR="0" lvl="2" indent="0" algn="l" rtl="0">
              <a:spcBef>
                <a:spcPts val="0"/>
              </a:spcBef>
              <a:spcAft>
                <a:spcPts val="0"/>
              </a:spcAft>
              <a:buNone/>
              <a:defRPr sz="1100">
                <a:solidFill>
                  <a:schemeClr val="lt1"/>
                </a:solidFill>
                <a:latin typeface="Arial"/>
                <a:ea typeface="Arial"/>
                <a:cs typeface="Arial"/>
                <a:sym typeface="Arial"/>
              </a:defRPr>
            </a:lvl3pPr>
            <a:lvl4pPr marL="0" marR="0" lvl="3" indent="0" algn="l" rtl="0">
              <a:spcBef>
                <a:spcPts val="0"/>
              </a:spcBef>
              <a:spcAft>
                <a:spcPts val="0"/>
              </a:spcAft>
              <a:buNone/>
              <a:defRPr sz="1100">
                <a:solidFill>
                  <a:schemeClr val="lt1"/>
                </a:solidFill>
                <a:latin typeface="Arial"/>
                <a:ea typeface="Arial"/>
                <a:cs typeface="Arial"/>
                <a:sym typeface="Arial"/>
              </a:defRPr>
            </a:lvl4pPr>
            <a:lvl5pPr marL="0" marR="0" lvl="4" indent="0" algn="l" rtl="0">
              <a:spcBef>
                <a:spcPts val="0"/>
              </a:spcBef>
              <a:spcAft>
                <a:spcPts val="0"/>
              </a:spcAft>
              <a:buNone/>
              <a:defRPr sz="1100">
                <a:solidFill>
                  <a:schemeClr val="lt1"/>
                </a:solidFill>
                <a:latin typeface="Arial"/>
                <a:ea typeface="Arial"/>
                <a:cs typeface="Arial"/>
                <a:sym typeface="Arial"/>
              </a:defRPr>
            </a:lvl5pPr>
            <a:lvl6pPr marL="0" marR="0" lvl="5" indent="0" algn="l" rtl="0">
              <a:spcBef>
                <a:spcPts val="0"/>
              </a:spcBef>
              <a:spcAft>
                <a:spcPts val="0"/>
              </a:spcAft>
              <a:buNone/>
              <a:defRPr sz="1100">
                <a:solidFill>
                  <a:schemeClr val="lt1"/>
                </a:solidFill>
                <a:latin typeface="Arial"/>
                <a:ea typeface="Arial"/>
                <a:cs typeface="Arial"/>
                <a:sym typeface="Arial"/>
              </a:defRPr>
            </a:lvl6pPr>
            <a:lvl7pPr marL="0" marR="0" lvl="6" indent="0" algn="l" rtl="0">
              <a:spcBef>
                <a:spcPts val="0"/>
              </a:spcBef>
              <a:spcAft>
                <a:spcPts val="0"/>
              </a:spcAft>
              <a:buNone/>
              <a:defRPr sz="1100">
                <a:solidFill>
                  <a:schemeClr val="lt1"/>
                </a:solidFill>
                <a:latin typeface="Arial"/>
                <a:ea typeface="Arial"/>
                <a:cs typeface="Arial"/>
                <a:sym typeface="Arial"/>
              </a:defRPr>
            </a:lvl7pPr>
            <a:lvl8pPr marL="0" marR="0" lvl="7" indent="0" algn="l" rtl="0">
              <a:spcBef>
                <a:spcPts val="0"/>
              </a:spcBef>
              <a:spcAft>
                <a:spcPts val="0"/>
              </a:spcAft>
              <a:buNone/>
              <a:defRPr sz="1100">
                <a:solidFill>
                  <a:schemeClr val="lt1"/>
                </a:solidFill>
                <a:latin typeface="Arial"/>
                <a:ea typeface="Arial"/>
                <a:cs typeface="Arial"/>
                <a:sym typeface="Arial"/>
              </a:defRPr>
            </a:lvl8pPr>
            <a:lvl9pPr marL="0" marR="0" lvl="8" indent="0" algn="l" rtl="0">
              <a:spcBef>
                <a:spcPts val="0"/>
              </a:spcBef>
              <a:spcAft>
                <a:spcPts val="0"/>
              </a:spcAft>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51" name="Google Shape;51;p23"/>
          <p:cNvSpPr txBox="1">
            <a:spLocks noGrp="1"/>
          </p:cNvSpPr>
          <p:nvPr>
            <p:ph type="ftr" idx="11"/>
          </p:nvPr>
        </p:nvSpPr>
        <p:spPr>
          <a:xfrm>
            <a:off x="2286000" y="6373368"/>
            <a:ext cx="2895600" cy="342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2" name="Google Shape;52;p23"/>
          <p:cNvSpPr txBox="1">
            <a:spLocks noGrp="1"/>
          </p:cNvSpPr>
          <p:nvPr>
            <p:ph type="dt" idx="10"/>
          </p:nvPr>
        </p:nvSpPr>
        <p:spPr>
          <a:xfrm>
            <a:off x="762000" y="6373368"/>
            <a:ext cx="1524000" cy="3429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1152">
          <p15:clr>
            <a:srgbClr val="F26B43"/>
          </p15:clr>
        </p15:guide>
        <p15:guide id="4" orient="horz" pos="1440">
          <p15:clr>
            <a:srgbClr val="F26B43"/>
          </p15:clr>
        </p15:guide>
        <p15:guide id="5" orient="horz" pos="864">
          <p15:clr>
            <a:srgbClr val="F26B43"/>
          </p15:clr>
        </p15:guide>
        <p15:guide id="6" orient="horz" pos="288">
          <p15:clr>
            <a:srgbClr val="F26B43"/>
          </p15:clr>
        </p15:guide>
        <p15:guide id="7" pos="288">
          <p15:clr>
            <a:srgbClr val="F26B43"/>
          </p15:clr>
        </p15:guide>
        <p15:guide id="8" pos="5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7516" y="60725"/>
            <a:ext cx="7654311" cy="4627734"/>
          </a:xfrm>
          <a:prstGeom prst="rect">
            <a:avLst/>
          </a:prstGeom>
          <a:noFill/>
          <a:ln>
            <a:noFill/>
          </a:ln>
        </p:spPr>
      </p:pic>
      <p:pic>
        <p:nvPicPr>
          <p:cNvPr id="99" name="Google Shape;99;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14671" y="989035"/>
            <a:ext cx="2981787" cy="492956"/>
          </a:xfrm>
          <a:prstGeom prst="rect">
            <a:avLst/>
          </a:prstGeom>
          <a:noFill/>
          <a:ln>
            <a:noFill/>
          </a:ln>
        </p:spPr>
      </p:pic>
      <p:sp>
        <p:nvSpPr>
          <p:cNvPr id="100" name="Google Shape;100;p1">
            <a:extLst>
              <a:ext uri="{C183D7F6-B498-43B3-948B-1728B52AA6E4}">
                <adec:decorative xmlns:adec="http://schemas.microsoft.com/office/drawing/2017/decorative" val="1"/>
              </a:ext>
            </a:extLst>
          </p:cNvPr>
          <p:cNvSpPr/>
          <p:nvPr/>
        </p:nvSpPr>
        <p:spPr>
          <a:xfrm>
            <a:off x="0" y="4693920"/>
            <a:ext cx="9229344" cy="2255520"/>
          </a:xfrm>
          <a:prstGeom prst="rect">
            <a:avLst/>
          </a:prstGeom>
          <a:solidFill>
            <a:srgbClr val="00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03" name="Google Shape;103;p1"/>
          <p:cNvSpPr txBox="1">
            <a:spLocks noGrp="1"/>
          </p:cNvSpPr>
          <p:nvPr>
            <p:ph type="title" idx="4294967295"/>
          </p:nvPr>
        </p:nvSpPr>
        <p:spPr>
          <a:xfrm>
            <a:off x="271565" y="4780533"/>
            <a:ext cx="7143648" cy="98488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lt1"/>
                </a:solidFill>
                <a:effectLst/>
                <a:uLnTx/>
                <a:uFillTx/>
                <a:latin typeface="Arial"/>
                <a:ea typeface="Arial"/>
                <a:cs typeface="Arial"/>
                <a:sym typeface="Arial"/>
              </a:rPr>
              <a:t>Supere los altibajos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105" name="Google Shape;105;p1" descr="CONTINUAR AHORRANDO"/>
          <p:cNvSpPr txBox="1"/>
          <p:nvPr/>
        </p:nvSpPr>
        <p:spPr>
          <a:xfrm>
            <a:off x="6172859" y="1195810"/>
            <a:ext cx="942520" cy="103823"/>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700" b="1" dirty="0">
              <a:solidFill>
                <a:srgbClr val="25ABE2"/>
              </a:solidFill>
              <a:latin typeface="Arial"/>
              <a:ea typeface="Arial"/>
              <a:cs typeface="Arial"/>
              <a:sym typeface="Arial"/>
            </a:endParaRPr>
          </a:p>
        </p:txBody>
      </p:sp>
      <p:sp>
        <p:nvSpPr>
          <p:cNvPr id="104" name="Google Shape;104;p1"/>
          <p:cNvSpPr txBox="1"/>
          <p:nvPr/>
        </p:nvSpPr>
        <p:spPr>
          <a:xfrm>
            <a:off x="319519" y="5464412"/>
            <a:ext cx="632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dirty="0">
                <a:solidFill>
                  <a:srgbClr val="FFEFBE"/>
                </a:solidFill>
                <a:latin typeface="Arial"/>
                <a:ea typeface="Arial"/>
                <a:cs typeface="Arial"/>
                <a:sym typeface="Arial"/>
              </a:rPr>
              <a:t>No deje que la volatilidad del mercado arruine </a:t>
            </a:r>
            <a:br>
              <a:rPr lang="en-US" sz="1800" b="0" i="0" u="none" dirty="0">
                <a:solidFill>
                  <a:srgbClr val="FFEFBE"/>
                </a:solidFill>
                <a:latin typeface="Arial"/>
                <a:ea typeface="Arial"/>
                <a:cs typeface="Arial"/>
                <a:sym typeface="Arial"/>
              </a:rPr>
            </a:br>
            <a:r>
              <a:rPr lang="en-US" sz="1800" b="0" i="0" u="none" dirty="0">
                <a:solidFill>
                  <a:srgbClr val="FFEFBE"/>
                </a:solidFill>
                <a:latin typeface="Arial"/>
                <a:ea typeface="Arial"/>
                <a:cs typeface="Arial"/>
                <a:sym typeface="Arial"/>
              </a:rPr>
              <a:t>su plan de ahorro para la jubilación</a:t>
            </a:r>
            <a:endParaRPr dirty="0"/>
          </a:p>
        </p:txBody>
      </p:sp>
      <p:sp>
        <p:nvSpPr>
          <p:cNvPr id="101" name="Google Shape;101;p1"/>
          <p:cNvSpPr txBox="1"/>
          <p:nvPr/>
        </p:nvSpPr>
        <p:spPr>
          <a:xfrm>
            <a:off x="319519" y="6187663"/>
            <a:ext cx="4724400"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chemeClr val="lt1"/>
                </a:solidFill>
                <a:latin typeface="Arial"/>
                <a:ea typeface="Arial"/>
                <a:cs typeface="Arial"/>
                <a:sym typeface="Arial"/>
              </a:rPr>
              <a:t>Con el </a:t>
            </a:r>
            <a:r>
              <a:rPr lang="en-US" sz="1600" b="1" i="0" u="none" strike="noStrike" cap="none" dirty="0">
                <a:solidFill>
                  <a:schemeClr val="lt1"/>
                </a:solidFill>
                <a:latin typeface="Arial"/>
                <a:ea typeface="Arial"/>
                <a:cs typeface="Arial"/>
                <a:sym typeface="Arial"/>
              </a:rPr>
              <a:t>pensamiento</a:t>
            </a:r>
            <a:r>
              <a:rPr lang="en-US" sz="1600" b="0" i="0" u="none" strike="noStrike" cap="none" dirty="0">
                <a:solidFill>
                  <a:schemeClr val="lt1"/>
                </a:solidFill>
                <a:latin typeface="Arial"/>
                <a:ea typeface="Arial"/>
                <a:cs typeface="Arial"/>
                <a:sym typeface="Arial"/>
              </a:rPr>
              <a:t> de </a:t>
            </a:r>
            <a:r>
              <a:rPr lang="en-US" sz="1600" b="1" i="0" u="none" strike="noStrike" cap="none" dirty="0">
                <a:solidFill>
                  <a:schemeClr val="lt1"/>
                </a:solidFill>
                <a:latin typeface="Arial"/>
                <a:ea typeface="Arial"/>
                <a:cs typeface="Arial"/>
                <a:sym typeface="Arial"/>
              </a:rPr>
              <a:t>jubilarse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102" name="Google Shape;102;p1" descr="The Standard logo"/>
          <p:cNvPicPr preferRelativeResize="0"/>
          <p:nvPr/>
        </p:nvPicPr>
        <p:blipFill rotWithShape="1">
          <a:blip r:embed="rId5">
            <a:alphaModFix/>
          </a:blip>
          <a:srcRect/>
          <a:stretch/>
        </p:blipFill>
        <p:spPr>
          <a:xfrm>
            <a:off x="7028714" y="5145023"/>
            <a:ext cx="2029560" cy="1488003"/>
          </a:xfrm>
          <a:prstGeom prst="rect">
            <a:avLst/>
          </a:prstGeom>
          <a:noFill/>
          <a:ln>
            <a:noFill/>
          </a:ln>
        </p:spPr>
      </p:pic>
      <p:sp>
        <p:nvSpPr>
          <p:cNvPr id="106" name="Google Shape;106;p1">
            <a:extLst>
              <a:ext uri="{C183D7F6-B498-43B3-948B-1728B52AA6E4}">
                <adec:decorative xmlns:adec="http://schemas.microsoft.com/office/drawing/2017/decorative" val="1"/>
              </a:ext>
            </a:extLst>
          </p:cNvPr>
          <p:cNvSpPr txBox="1"/>
          <p:nvPr/>
        </p:nvSpPr>
        <p:spPr>
          <a:xfrm>
            <a:off x="6172859" y="1226611"/>
            <a:ext cx="540353" cy="103823"/>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700" b="1" dirty="0">
              <a:solidFill>
                <a:srgbClr val="25ABE2"/>
              </a:solidFill>
              <a:latin typeface="Arial"/>
              <a:ea typeface="Arial"/>
              <a:cs typeface="Arial"/>
              <a:sym typeface="Arial"/>
            </a:endParaRPr>
          </a:p>
        </p:txBody>
      </p:sp>
      <p:sp>
        <p:nvSpPr>
          <p:cNvPr id="107" name="Google Shape;107;p1">
            <a:extLst>
              <a:ext uri="{C183D7F6-B498-43B3-948B-1728B52AA6E4}">
                <adec:decorative xmlns:adec="http://schemas.microsoft.com/office/drawing/2017/decorative" val="1"/>
              </a:ext>
            </a:extLst>
          </p:cNvPr>
          <p:cNvSpPr txBox="1"/>
          <p:nvPr/>
        </p:nvSpPr>
        <p:spPr>
          <a:xfrm>
            <a:off x="6653440" y="1152616"/>
            <a:ext cx="540353" cy="103823"/>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700" b="1" dirty="0">
              <a:solidFill>
                <a:srgbClr val="25ABE2"/>
              </a:solidFill>
              <a:latin typeface="Arial"/>
              <a:ea typeface="Arial"/>
              <a:cs typeface="Arial"/>
              <a:sym typeface="Arial"/>
            </a:endParaRPr>
          </a:p>
        </p:txBody>
      </p:sp>
      <p:sp>
        <p:nvSpPr>
          <p:cNvPr id="108" name="Google Shape;108;p1">
            <a:extLst>
              <a:ext uri="{C183D7F6-B498-43B3-948B-1728B52AA6E4}">
                <adec:decorative xmlns:adec="http://schemas.microsoft.com/office/drawing/2017/decorative" val="1"/>
              </a:ext>
            </a:extLst>
          </p:cNvPr>
          <p:cNvSpPr txBox="1"/>
          <p:nvPr/>
        </p:nvSpPr>
        <p:spPr>
          <a:xfrm>
            <a:off x="6051477" y="1147296"/>
            <a:ext cx="1171122"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1" dirty="0">
                <a:solidFill>
                  <a:srgbClr val="25ABE2"/>
                </a:solidFill>
                <a:latin typeface="Calibri"/>
                <a:ea typeface="Calibri"/>
                <a:cs typeface="Calibri"/>
                <a:sym typeface="Calibri"/>
              </a:rPr>
              <a:t>CONTINUAR AHORRANDO</a:t>
            </a:r>
            <a:endParaRPr sz="700" b="1" dirty="0">
              <a:solidFill>
                <a:srgbClr val="25ABE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150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3000"/>
                                        <p:tgtEl>
                                          <p:spTgt spid="9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3000"/>
                                        <p:tgtEl>
                                          <p:spTgt spid="99"/>
                                        </p:tgtEl>
                                        <p:attrNameLst>
                                          <p:attrName>ppt_x</p:attrName>
                                        </p:attrNameLst>
                                      </p:cBhvr>
                                      <p:tavLst>
                                        <p:tav tm="0">
                                          <p:val>
                                            <p:strVal val="#ppt_x"/>
                                          </p:val>
                                        </p:tav>
                                        <p:tav tm="100000">
                                          <p:val>
                                            <p:strVal val="#ppt_x-1"/>
                                          </p:val>
                                        </p:tav>
                                      </p:tavLst>
                                    </p:anim>
                                    <p:set>
                                      <p:cBhvr>
                                        <p:cTn id="12" dur="1" fill="hold">
                                          <p:stCondLst>
                                            <p:cond delay="3000"/>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249"/>
        <p:cNvGrpSpPr/>
        <p:nvPr/>
      </p:nvGrpSpPr>
      <p:grpSpPr>
        <a:xfrm>
          <a:off x="0" y="0"/>
          <a:ext cx="0" cy="0"/>
          <a:chOff x="0" y="0"/>
          <a:chExt cx="0" cy="0"/>
        </a:xfrm>
      </p:grpSpPr>
      <p:pic>
        <p:nvPicPr>
          <p:cNvPr id="250" name="Google Shape;250;p10">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251" name="Google Shape;251;p10">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10</a:t>
            </a:fld>
            <a:endParaRPr dirty="0"/>
          </a:p>
        </p:txBody>
      </p:sp>
      <p:pic>
        <p:nvPicPr>
          <p:cNvPr id="253" name="Google Shape;253;p1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10599" y="5762730"/>
            <a:ext cx="1397748" cy="1026318"/>
          </a:xfrm>
          <a:prstGeom prst="rect">
            <a:avLst/>
          </a:prstGeom>
          <a:noFill/>
          <a:ln>
            <a:noFill/>
          </a:ln>
        </p:spPr>
      </p:pic>
      <p:sp>
        <p:nvSpPr>
          <p:cNvPr id="2" name="Title 1">
            <a:extLst>
              <a:ext uri="{FF2B5EF4-FFF2-40B4-BE49-F238E27FC236}">
                <a16:creationId xmlns:a16="http://schemas.microsoft.com/office/drawing/2014/main" id="{50C5FED2-9BAA-A9C4-89A7-16B0DF920E75}"/>
              </a:ext>
            </a:extLst>
          </p:cNvPr>
          <p:cNvSpPr txBox="1">
            <a:spLocks noGrp="1"/>
          </p:cNvSpPr>
          <p:nvPr>
            <p:ph type="title" idx="4294967295"/>
          </p:nvPr>
        </p:nvSpPr>
        <p:spPr>
          <a:xfrm>
            <a:off x="372792" y="520502"/>
            <a:ext cx="60561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Reequilibrar </a:t>
            </a:r>
            <a:r>
              <a:rPr kumimoji="0" lang="es-ES" sz="3200" b="0" i="0" u="none" strike="noStrike" kern="0" cap="none" spc="0" normalizeH="0" baseline="0" noProof="0" dirty="0">
                <a:ln>
                  <a:noFill/>
                </a:ln>
                <a:solidFill>
                  <a:srgbClr val="004EA6"/>
                </a:solidFill>
                <a:effectLst/>
                <a:uLnTx/>
                <a:uFillTx/>
                <a:latin typeface="Arial"/>
                <a:ea typeface="Arial"/>
                <a:cs typeface="Arial"/>
                <a:sym typeface="Arial"/>
              </a:rPr>
              <a:t>y reiniciar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 name="TextBox 2">
            <a:extLst>
              <a:ext uri="{FF2B5EF4-FFF2-40B4-BE49-F238E27FC236}">
                <a16:creationId xmlns:a16="http://schemas.microsoft.com/office/drawing/2014/main" id="{D1C6DF3D-89A2-057A-0A2E-9A2C5E94A521}"/>
              </a:ext>
            </a:extLst>
          </p:cNvPr>
          <p:cNvSpPr txBox="1"/>
          <p:nvPr/>
        </p:nvSpPr>
        <p:spPr>
          <a:xfrm>
            <a:off x="372793" y="1287192"/>
            <a:ext cx="782867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Reequilibre sus inversiones de forma regular: trimestralmente, semestralmente o una vez al año.</a:t>
            </a: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Después de un período volátil en el mercado, el reequilibrio </a:t>
            </a:r>
            <a:b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br>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hace que su cartera vuelva a su combinación de inversiones deseada. </a:t>
            </a:r>
            <a:endParaRPr lang="en-US" dirty="0"/>
          </a:p>
        </p:txBody>
      </p:sp>
    </p:spTree>
    <p:extLst>
      <p:ext uri="{BB962C8B-B14F-4D97-AF65-F5344CB8AC3E}">
        <p14:creationId xmlns:p14="http://schemas.microsoft.com/office/powerpoint/2010/main" val="406564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259"/>
        <p:cNvGrpSpPr/>
        <p:nvPr/>
      </p:nvGrpSpPr>
      <p:grpSpPr>
        <a:xfrm>
          <a:off x="0" y="0"/>
          <a:ext cx="0" cy="0"/>
          <a:chOff x="0" y="0"/>
          <a:chExt cx="0" cy="0"/>
        </a:xfrm>
      </p:grpSpPr>
      <p:pic>
        <p:nvPicPr>
          <p:cNvPr id="260" name="Google Shape;260;p11">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262" name="Google Shape;262;p11"/>
          <p:cNvSpPr txBox="1">
            <a:spLocks noGrp="1"/>
          </p:cNvSpPr>
          <p:nvPr>
            <p:ph type="title" idx="4294967295"/>
          </p:nvPr>
        </p:nvSpPr>
        <p:spPr>
          <a:xfrm>
            <a:off x="381001" y="500866"/>
            <a:ext cx="6491288" cy="249299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4EA6"/>
                </a:solidFill>
                <a:effectLst/>
                <a:uLnTx/>
                <a:uFillTx/>
                <a:latin typeface="Arial"/>
                <a:ea typeface="Arial"/>
                <a:cs typeface="Arial"/>
                <a:sym typeface="Arial"/>
              </a:rPr>
              <a:t>¿Necesita ayuda para planificar?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63" name="Google Shape;263;p11"/>
          <p:cNvSpPr txBox="1"/>
          <p:nvPr/>
        </p:nvSpPr>
        <p:spPr>
          <a:xfrm>
            <a:off x="446533" y="2986935"/>
            <a:ext cx="4157472"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dirty="0">
                <a:solidFill>
                  <a:schemeClr val="dk1"/>
                </a:solidFill>
                <a:latin typeface="Arial"/>
                <a:ea typeface="Arial"/>
                <a:cs typeface="Arial"/>
                <a:sym typeface="Arial"/>
              </a:rPr>
              <a:t>Ingrese a nuestra </a:t>
            </a:r>
            <a:r>
              <a:rPr lang="en-US" sz="1800" b="0" i="0" u="sng" dirty="0">
                <a:solidFill>
                  <a:srgbClr val="0000FF"/>
                </a:solidFill>
                <a:latin typeface="Arial"/>
                <a:ea typeface="Arial"/>
                <a:cs typeface="Arial"/>
                <a:sym typeface="Arial"/>
              </a:rPr>
              <a:t>Calculadora de necesidades de jubilación</a:t>
            </a:r>
            <a:r>
              <a:rPr lang="en-US" sz="1800" b="0" i="0" dirty="0">
                <a:solidFill>
                  <a:srgbClr val="0000FF"/>
                </a:solidFill>
                <a:latin typeface="Arial"/>
                <a:ea typeface="Arial"/>
                <a:cs typeface="Arial"/>
                <a:sym typeface="Arial"/>
              </a:rPr>
              <a:t> </a:t>
            </a:r>
            <a:br>
              <a:rPr lang="en-US" sz="1800" b="0" i="0" dirty="0">
                <a:solidFill>
                  <a:srgbClr val="0000FF"/>
                </a:solidFill>
                <a:latin typeface="Arial"/>
                <a:ea typeface="Arial"/>
                <a:cs typeface="Arial"/>
                <a:sym typeface="Arial"/>
              </a:rPr>
            </a:br>
            <a:r>
              <a:rPr lang="en-US" sz="1800" b="0" i="0" u="none" dirty="0">
                <a:solidFill>
                  <a:schemeClr val="dk1"/>
                </a:solidFill>
                <a:latin typeface="Arial"/>
                <a:ea typeface="Arial"/>
                <a:cs typeface="Arial"/>
                <a:sym typeface="Arial"/>
              </a:rPr>
              <a:t>para ver cuánto necesitará y cuánto debe ahorrar.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64" name="Google Shape;264;p11"/>
          <p:cNvSpPr txBox="1"/>
          <p:nvPr/>
        </p:nvSpPr>
        <p:spPr>
          <a:xfrm>
            <a:off x="4735068" y="2986935"/>
            <a:ext cx="4027931"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dirty="0">
                <a:solidFill>
                  <a:schemeClr val="dk1"/>
                </a:solidFill>
                <a:latin typeface="Arial"/>
                <a:ea typeface="Arial"/>
                <a:cs typeface="Arial"/>
                <a:sym typeface="Arial"/>
              </a:rPr>
              <a:t>Conteste nuestro </a:t>
            </a:r>
            <a:r>
              <a:rPr lang="en-US" sz="1800" b="0" i="0" u="none" dirty="0">
                <a:solidFill>
                  <a:srgbClr val="0000FF"/>
                </a:solidFill>
                <a:latin typeface="Arial"/>
                <a:ea typeface="Arial"/>
                <a:cs typeface="Arial"/>
                <a:sym typeface="Arial"/>
              </a:rPr>
              <a:t>c</a:t>
            </a:r>
            <a:r>
              <a:rPr lang="en-US" sz="1800" b="0" i="0" u="sng" dirty="0">
                <a:solidFill>
                  <a:srgbClr val="0000FF"/>
                </a:solidFill>
                <a:latin typeface="Arial"/>
                <a:ea typeface="Arial"/>
                <a:cs typeface="Arial"/>
                <a:sym typeface="Arial"/>
              </a:rPr>
              <a:t>uestionario del perfil de inversor</a:t>
            </a:r>
            <a:r>
              <a:rPr lang="en-US" sz="1800" b="0" i="0" dirty="0">
                <a:solidFill>
                  <a:srgbClr val="0000FF"/>
                </a:solidFill>
                <a:latin typeface="Arial"/>
                <a:ea typeface="Arial"/>
                <a:cs typeface="Arial"/>
                <a:sym typeface="Arial"/>
              </a:rPr>
              <a:t> </a:t>
            </a:r>
            <a:r>
              <a:rPr lang="en-US" sz="1800" b="0" i="0" u="none" dirty="0">
                <a:solidFill>
                  <a:schemeClr val="dk1"/>
                </a:solidFill>
                <a:latin typeface="Arial"/>
                <a:ea typeface="Arial"/>
                <a:cs typeface="Arial"/>
                <a:sym typeface="Arial"/>
              </a:rPr>
              <a:t>para ayudarle a elegir inversiones con niveles de riesgo más bajos o más altos.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265" name="Google Shape;265;p1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737875">
            <a:off x="2211836" y="1671639"/>
            <a:ext cx="986567" cy="1207323"/>
          </a:xfrm>
          <a:prstGeom prst="rect">
            <a:avLst/>
          </a:prstGeom>
          <a:noFill/>
          <a:ln>
            <a:noFill/>
          </a:ln>
        </p:spPr>
      </p:pic>
      <p:pic>
        <p:nvPicPr>
          <p:cNvPr id="266" name="Google Shape;266;p1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828341" y="1671639"/>
            <a:ext cx="1609765" cy="1120807"/>
          </a:xfrm>
          <a:prstGeom prst="rect">
            <a:avLst/>
          </a:prstGeom>
          <a:noFill/>
          <a:ln>
            <a:noFill/>
          </a:ln>
        </p:spPr>
      </p:pic>
      <p:sp>
        <p:nvSpPr>
          <p:cNvPr id="261" name="Google Shape;261;p11">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11</a:t>
            </a:fld>
            <a:endParaRPr dirty="0"/>
          </a:p>
        </p:txBody>
      </p:sp>
      <p:pic>
        <p:nvPicPr>
          <p:cNvPr id="267" name="Google Shape;267;p1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610599" y="5762730"/>
            <a:ext cx="1397748" cy="10263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3"/>
                                        </p:tgtEl>
                                        <p:attrNameLst>
                                          <p:attrName>style.visibility</p:attrName>
                                        </p:attrNameLst>
                                      </p:cBhvr>
                                      <p:to>
                                        <p:strVal val="visible"/>
                                      </p:to>
                                    </p:set>
                                    <p:anim calcmode="lin" valueType="num">
                                      <p:cBhvr additive="base">
                                        <p:cTn id="10" dur="500"/>
                                        <p:tgtEl>
                                          <p:spTgt spid="26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4"/>
                                        </p:tgtEl>
                                        <p:attrNameLst>
                                          <p:attrName>style.visibility</p:attrName>
                                        </p:attrNameLst>
                                      </p:cBhvr>
                                      <p:to>
                                        <p:strVal val="visible"/>
                                      </p:to>
                                    </p:set>
                                    <p:anim calcmode="lin" valueType="num">
                                      <p:cBhvr additive="base">
                                        <p:cTn id="15" dur="500"/>
                                        <p:tgtEl>
                                          <p:spTgt spid="26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66"/>
                                        </p:tgtEl>
                                        <p:attrNameLst>
                                          <p:attrName>style.visibility</p:attrName>
                                        </p:attrNameLst>
                                      </p:cBhvr>
                                      <p:to>
                                        <p:strVal val="visible"/>
                                      </p:to>
                                    </p:set>
                                    <p:anim calcmode="lin" valueType="num">
                                      <p:cBhvr additive="base">
                                        <p:cTn id="18" dur="500"/>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273"/>
        <p:cNvGrpSpPr/>
        <p:nvPr/>
      </p:nvGrpSpPr>
      <p:grpSpPr>
        <a:xfrm>
          <a:off x="0" y="0"/>
          <a:ext cx="0" cy="0"/>
          <a:chOff x="0" y="0"/>
          <a:chExt cx="0" cy="0"/>
        </a:xfrm>
      </p:grpSpPr>
      <p:sp>
        <p:nvSpPr>
          <p:cNvPr id="277" name="Google Shape;277;p12"/>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dirty="0">
                <a:solidFill>
                  <a:schemeClr val="lt1"/>
                </a:solidFill>
              </a:rPr>
              <a:t>¿Tiene alguna pregunta?</a:t>
            </a:r>
            <a:endParaRPr dirty="0"/>
          </a:p>
        </p:txBody>
      </p:sp>
      <p:sp>
        <p:nvSpPr>
          <p:cNvPr id="276" name="Google Shape;276;p12"/>
          <p:cNvSpPr txBox="1">
            <a:spLocks noGrp="1"/>
          </p:cNvSpPr>
          <p:nvPr>
            <p:ph type="body" idx="1"/>
          </p:nvPr>
        </p:nvSpPr>
        <p:spPr>
          <a:xfrm>
            <a:off x="457200" y="1651402"/>
            <a:ext cx="8374284" cy="74889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2000"/>
              <a:buNone/>
            </a:pPr>
            <a:r>
              <a:rPr lang="en-US" b="0" i="0" u="none" dirty="0"/>
              <a:t>Cuando esté listo, inscríbase en su plan o aumente su contribución.</a:t>
            </a:r>
            <a:br>
              <a:rPr lang="en-US" dirty="0"/>
            </a:br>
            <a:r>
              <a:rPr lang="en-US" b="0" i="0" dirty="0"/>
              <a:t> </a:t>
            </a:r>
            <a:r>
              <a:rPr lang="en-US" b="1" i="0" dirty="0">
                <a:solidFill>
                  <a:srgbClr val="004EA6"/>
                </a:solidFill>
                <a:latin typeface="Arial"/>
                <a:ea typeface="Arial"/>
                <a:cs typeface="Arial"/>
                <a:sym typeface="Arial"/>
              </a:rPr>
              <a:t>Ingrese a </a:t>
            </a:r>
            <a:r>
              <a:rPr lang="en-US" b="1" dirty="0">
                <a:solidFill>
                  <a:srgbClr val="004EA6"/>
                </a:solidFill>
                <a:latin typeface="Arial"/>
                <a:ea typeface="Arial"/>
                <a:cs typeface="Arial"/>
                <a:sym typeface="Arial"/>
              </a:rPr>
              <a:t>standard.com/retirement</a:t>
            </a:r>
            <a:r>
              <a:rPr lang="en-US" b="1" i="0" u="none" dirty="0">
                <a:solidFill>
                  <a:srgbClr val="004EA6"/>
                </a:solidFill>
              </a:rPr>
              <a:t>.</a:t>
            </a:r>
            <a:endParaRPr b="1" i="0" u="none" dirty="0">
              <a:solidFill>
                <a:srgbClr val="004EA6"/>
              </a:solidFill>
            </a:endParaRPr>
          </a:p>
          <a:p>
            <a:pPr marL="0" lvl="0" indent="0" algn="l" rtl="0">
              <a:lnSpc>
                <a:spcPct val="100000"/>
              </a:lnSpc>
              <a:spcBef>
                <a:spcPts val="700"/>
              </a:spcBef>
              <a:spcAft>
                <a:spcPts val="0"/>
              </a:spcAft>
              <a:buClr>
                <a:srgbClr val="000000"/>
              </a:buClr>
              <a:buSzPts val="2000"/>
              <a:buNone/>
            </a:pPr>
            <a:endParaRPr dirty="0"/>
          </a:p>
        </p:txBody>
      </p:sp>
      <p:pic>
        <p:nvPicPr>
          <p:cNvPr id="274" name="Google Shape;274;p12">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275" name="Google Shape;275;p12">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12</a:t>
            </a:fld>
            <a:endParaRPr dirty="0"/>
          </a:p>
        </p:txBody>
      </p:sp>
      <p:pic>
        <p:nvPicPr>
          <p:cNvPr id="278" name="Google Shape;278;p12" descr="Screenshot shows the we believe in Retirement within reach log in page.">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066800" y="2288898"/>
            <a:ext cx="6186409" cy="5092156"/>
          </a:xfrm>
          <a:prstGeom prst="rect">
            <a:avLst/>
          </a:prstGeom>
          <a:noFill/>
          <a:ln>
            <a:noFill/>
          </a:ln>
        </p:spPr>
      </p:pic>
      <p:pic>
        <p:nvPicPr>
          <p:cNvPr id="279" name="Google Shape;279;p1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10599" y="5762730"/>
            <a:ext cx="1397748" cy="10263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1000"/>
                                        <p:tgtEl>
                                          <p:spTgt spid="276">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Title 1">
            <a:extLst>
              <a:ext uri="{FF2B5EF4-FFF2-40B4-BE49-F238E27FC236}">
                <a16:creationId xmlns:a16="http://schemas.microsoft.com/office/drawing/2014/main" id="{1A54EA77-5293-3BE8-F045-03049B96C483}"/>
              </a:ext>
              <a:ext uri="{C183D7F6-B498-43B3-948B-1728B52AA6E4}">
                <adec:decorative xmlns:adec="http://schemas.microsoft.com/office/drawing/2017/decorative" val="1"/>
              </a:ext>
            </a:extLst>
          </p:cNvPr>
          <p:cNvSpPr>
            <a:spLocks noGrp="1"/>
          </p:cNvSpPr>
          <p:nvPr>
            <p:ph type="title" idx="4294967295"/>
          </p:nvPr>
        </p:nvSpPr>
        <p:spPr>
          <a:xfrm>
            <a:off x="628650" y="-476250"/>
            <a:ext cx="7886700" cy="476250"/>
          </a:xfrm>
          <a:prstGeom prst="rect">
            <a:avLst/>
          </a:prstGeom>
        </p:spPr>
        <p:txBody>
          <a:bodyPr anchor="b"/>
          <a:lstStyle/>
          <a:p>
            <a:r>
              <a:rPr lang="en-US" dirty="0"/>
              <a:t>Divulgaciones</a:t>
            </a:r>
          </a:p>
        </p:txBody>
      </p:sp>
      <p:pic>
        <p:nvPicPr>
          <p:cNvPr id="288" name="Google Shape;288;p13" descr="The Standard Logo"/>
          <p:cNvPicPr preferRelativeResize="0"/>
          <p:nvPr/>
        </p:nvPicPr>
        <p:blipFill rotWithShape="1">
          <a:blip r:embed="rId3">
            <a:alphaModFix/>
          </a:blip>
          <a:srcRect/>
          <a:stretch/>
        </p:blipFill>
        <p:spPr>
          <a:xfrm>
            <a:off x="2961640" y="1447800"/>
            <a:ext cx="3276600" cy="2118149"/>
          </a:xfrm>
          <a:prstGeom prst="rect">
            <a:avLst/>
          </a:prstGeom>
          <a:noFill/>
          <a:ln>
            <a:noFill/>
          </a:ln>
        </p:spPr>
      </p:pic>
      <p:sp>
        <p:nvSpPr>
          <p:cNvPr id="287" name="Google Shape;287;p13"/>
          <p:cNvSpPr txBox="1"/>
          <p:nvPr/>
        </p:nvSpPr>
        <p:spPr>
          <a:xfrm>
            <a:off x="525779" y="4227383"/>
            <a:ext cx="844123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0" marR="0" lvl="0" indent="0" algn="l" rtl="0">
              <a:spcBef>
                <a:spcPts val="0"/>
              </a:spcBef>
              <a:spcAft>
                <a:spcPts val="0"/>
              </a:spcAft>
              <a:buNone/>
            </a:pPr>
            <a:r>
              <a:rPr lang="en-US" sz="1000" b="0" i="0" u="none" dirty="0">
                <a:solidFill>
                  <a:schemeClr val="dk1"/>
                </a:solidFill>
                <a:latin typeface="Arial"/>
                <a:ea typeface="Arial"/>
                <a:cs typeface="Arial"/>
                <a:sym typeface="Arial"/>
              </a:rPr>
              <a:t>The Standard es el nombre comercial de StanCorp Financial Group, Inc. y sus subsidiarias. StanCorp Equities, Inc., miembro de FINRA, </a:t>
            </a:r>
            <a:br>
              <a:rPr lang="en-US" sz="1000" b="0" i="0" u="none" dirty="0">
                <a:solidFill>
                  <a:schemeClr val="dk1"/>
                </a:solidFill>
                <a:latin typeface="Arial"/>
                <a:ea typeface="Arial"/>
                <a:cs typeface="Arial"/>
                <a:sym typeface="Arial"/>
              </a:rPr>
            </a:br>
            <a:r>
              <a:rPr lang="en-US" sz="1000" b="0" i="0" u="none" dirty="0">
                <a:solidFill>
                  <a:schemeClr val="dk1"/>
                </a:solidFill>
                <a:latin typeface="Arial"/>
                <a:ea typeface="Arial"/>
                <a:cs typeface="Arial"/>
                <a:sym typeface="Arial"/>
              </a:rPr>
              <a:t>vende al por mayor un contrato de anualidades colectivo emitido por Standard Insurance Company y una plataforma de fideicomiso de fondos mutuos para planes de jubilación. Standard Retirement Services, Inc. proporciona servicios de documentación financiera y servicios administrativos del plan. Los servicios de asesoría de inversiones son proporcionados por StanCorp Investment Advisers, Inc., que es un asesor de inversiones registrado. StanCorp Equities, Inc., Standard Insurance Company, Standard Retirement Services, Inc., y StanCorp Investment Advisers, Inc., </a:t>
            </a:r>
            <a:br>
              <a:rPr lang="en-US" sz="1000" b="0" i="0" u="none" dirty="0">
                <a:solidFill>
                  <a:schemeClr val="dk1"/>
                </a:solidFill>
                <a:latin typeface="Arial"/>
                <a:ea typeface="Arial"/>
                <a:cs typeface="Arial"/>
                <a:sym typeface="Arial"/>
              </a:rPr>
            </a:br>
            <a:r>
              <a:rPr lang="en-US" sz="1000" b="0" i="0" u="none" dirty="0">
                <a:solidFill>
                  <a:schemeClr val="dk1"/>
                </a:solidFill>
                <a:latin typeface="Arial"/>
                <a:ea typeface="Arial"/>
                <a:cs typeface="Arial"/>
                <a:sym typeface="Arial"/>
              </a:rPr>
              <a:t>son subsidiarias de StanCorp Financial Group, Inc., y todas son corporaciones de Oregon.</a:t>
            </a:r>
            <a:endParaRPr dirty="0"/>
          </a:p>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0" marR="0" lvl="0" indent="0" algn="l" rtl="0">
              <a:spcBef>
                <a:spcPts val="0"/>
              </a:spcBef>
              <a:spcAft>
                <a:spcPts val="0"/>
              </a:spcAft>
              <a:buNone/>
            </a:pPr>
            <a:r>
              <a:rPr lang="en-US" sz="1000" b="0" i="0" u="none" dirty="0">
                <a:solidFill>
                  <a:schemeClr val="dk1"/>
                </a:solidFill>
                <a:latin typeface="Arial"/>
                <a:ea typeface="Arial"/>
                <a:cs typeface="Arial"/>
                <a:sym typeface="Arial"/>
              </a:rPr>
              <a:t>Antes de invertir, los empleadores y los participantes del plan deben revisar con atención los objetivos de inversión, los riesgos, los cargos y los gastos de las opciones de inversión que se ofrecen dentro del plan de jubilación. Los folletos de los fondos mutuos individuales en la anualidad colectiva contienen esta información, además de otros datos importantes. Puede llamar al 877-805-1127 para obtener una copia de estos folletos. Por favor, lea detenidamente los folletos antes de invertir. Las inversiones están sujetas al mercado bursátil y su valor es fluctuante.</a:t>
            </a:r>
            <a:endParaRPr dirty="0"/>
          </a:p>
        </p:txBody>
      </p:sp>
      <p:sp>
        <p:nvSpPr>
          <p:cNvPr id="290" name="Google Shape;290;p13"/>
          <p:cNvSpPr txBox="1"/>
          <p:nvPr/>
        </p:nvSpPr>
        <p:spPr>
          <a:xfrm>
            <a:off x="8346358" y="6172730"/>
            <a:ext cx="51188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SPU</a:t>
            </a:r>
            <a:endParaRPr sz="1100" b="1" dirty="0">
              <a:solidFill>
                <a:schemeClr val="dk1"/>
              </a:solidFill>
              <a:latin typeface="Arial"/>
              <a:ea typeface="Arial"/>
              <a:cs typeface="Arial"/>
              <a:sym typeface="Arial"/>
            </a:endParaRPr>
          </a:p>
        </p:txBody>
      </p:sp>
      <p:sp>
        <p:nvSpPr>
          <p:cNvPr id="289" name="Google Shape;289;p13"/>
          <p:cNvSpPr txBox="1"/>
          <p:nvPr/>
        </p:nvSpPr>
        <p:spPr>
          <a:xfrm>
            <a:off x="525780" y="6324600"/>
            <a:ext cx="116709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dirty="0">
                <a:solidFill>
                  <a:schemeClr val="dk1"/>
                </a:solidFill>
                <a:latin typeface="Arial"/>
                <a:ea typeface="Arial"/>
                <a:cs typeface="Arial"/>
                <a:sym typeface="Arial"/>
              </a:rPr>
              <a:t>RP </a:t>
            </a:r>
            <a:r>
              <a:rPr lang="en-US" sz="1100" b="1" i="0" u="none" dirty="0">
                <a:solidFill>
                  <a:schemeClr val="dk1"/>
                </a:solidFill>
                <a:latin typeface="Arial"/>
                <a:ea typeface="Arial"/>
                <a:cs typeface="Arial"/>
                <a:sym typeface="Arial"/>
              </a:rPr>
              <a:t>21301</a:t>
            </a:r>
            <a:endParaRPr sz="1100" dirty="0">
              <a:solidFill>
                <a:schemeClr val="dk1"/>
              </a:solidFill>
              <a:latin typeface="Arial"/>
              <a:ea typeface="Arial"/>
              <a:cs typeface="Arial"/>
              <a:sym typeface="Arial"/>
            </a:endParaRPr>
          </a:p>
        </p:txBody>
      </p:sp>
      <p:sp>
        <p:nvSpPr>
          <p:cNvPr id="286" name="Google Shape;286;p13"/>
          <p:cNvSpPr txBox="1"/>
          <p:nvPr/>
        </p:nvSpPr>
        <p:spPr>
          <a:xfrm>
            <a:off x="6686538" y="6324600"/>
            <a:ext cx="2133600"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dirty="0">
                <a:solidFill>
                  <a:schemeClr val="dk1"/>
                </a:solidFill>
                <a:latin typeface="Arial"/>
                <a:ea typeface="Arial"/>
                <a:cs typeface="Arial"/>
                <a:sym typeface="Arial"/>
              </a:rPr>
              <a:t>(7/22)</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2"/>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dirty="0">
                <a:solidFill>
                  <a:srgbClr val="004EA8"/>
                </a:solidFill>
                <a:latin typeface="Arial"/>
                <a:ea typeface="Arial"/>
                <a:cs typeface="Arial"/>
                <a:sym typeface="Arial"/>
              </a:rPr>
              <a:t>Presentadores</a:t>
            </a:r>
            <a:endParaRPr dirty="0"/>
          </a:p>
        </p:txBody>
      </p:sp>
      <p:sp>
        <p:nvSpPr>
          <p:cNvPr id="117" name="Google Shape;117;p2"/>
          <p:cNvSpPr txBox="1"/>
          <p:nvPr/>
        </p:nvSpPr>
        <p:spPr>
          <a:xfrm>
            <a:off x="1249164" y="3835495"/>
            <a:ext cx="3086100" cy="13483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1" i="0" u="none" dirty="0">
                <a:solidFill>
                  <a:schemeClr val="dk1"/>
                </a:solidFill>
                <a:latin typeface="Arial"/>
                <a:ea typeface="Arial"/>
                <a:cs typeface="Arial"/>
                <a:sym typeface="Arial"/>
              </a:rPr>
              <a:t>Nombre y apellido</a:t>
            </a:r>
            <a:endParaRPr dirty="0"/>
          </a:p>
          <a:p>
            <a:pPr marL="0" marR="0" lvl="0" indent="0" algn="ctr" rtl="0">
              <a:lnSpc>
                <a:spcPct val="90000"/>
              </a:lnSpc>
              <a:spcBef>
                <a:spcPts val="1000"/>
              </a:spcBef>
              <a:spcAft>
                <a:spcPts val="0"/>
              </a:spcAft>
              <a:buClr>
                <a:schemeClr val="dk1"/>
              </a:buClr>
              <a:buSzPts val="2100"/>
              <a:buFont typeface="Arial"/>
              <a:buNone/>
            </a:pPr>
            <a:r>
              <a:rPr lang="en-US" sz="2100" b="0" i="0" u="none" dirty="0">
                <a:solidFill>
                  <a:schemeClr val="dk1"/>
                </a:solidFill>
                <a:latin typeface="Arial"/>
                <a:ea typeface="Arial"/>
                <a:cs typeface="Arial"/>
                <a:sym typeface="Arial"/>
              </a:rPr>
              <a:t>Título, The Standard</a:t>
            </a:r>
            <a:endParaRPr dirty="0"/>
          </a:p>
        </p:txBody>
      </p:sp>
      <p:sp>
        <p:nvSpPr>
          <p:cNvPr id="118" name="Google Shape;118;p2"/>
          <p:cNvSpPr txBox="1"/>
          <p:nvPr/>
        </p:nvSpPr>
        <p:spPr>
          <a:xfrm>
            <a:off x="4636923" y="3823772"/>
            <a:ext cx="3086100" cy="13483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1" i="0" u="none" dirty="0">
                <a:solidFill>
                  <a:schemeClr val="dk1"/>
                </a:solidFill>
                <a:latin typeface="Arial"/>
                <a:ea typeface="Arial"/>
                <a:cs typeface="Arial"/>
                <a:sym typeface="Arial"/>
              </a:rPr>
              <a:t>Nombre y apellido</a:t>
            </a:r>
            <a:endParaRPr dirty="0"/>
          </a:p>
          <a:p>
            <a:pPr marL="0" marR="0" lvl="0" indent="0" algn="ctr" rtl="0">
              <a:lnSpc>
                <a:spcPct val="90000"/>
              </a:lnSpc>
              <a:spcBef>
                <a:spcPts val="1000"/>
              </a:spcBef>
              <a:spcAft>
                <a:spcPts val="0"/>
              </a:spcAft>
              <a:buClr>
                <a:schemeClr val="dk1"/>
              </a:buClr>
              <a:buSzPts val="2100"/>
              <a:buFont typeface="Arial"/>
              <a:buNone/>
            </a:pPr>
            <a:r>
              <a:rPr lang="en-US" sz="2100" b="0" i="0" u="none" dirty="0">
                <a:solidFill>
                  <a:schemeClr val="dk1"/>
                </a:solidFill>
                <a:latin typeface="Arial"/>
                <a:ea typeface="Arial"/>
                <a:cs typeface="Arial"/>
                <a:sym typeface="Arial"/>
              </a:rPr>
              <a:t>Título, The Standard</a:t>
            </a:r>
            <a:endParaRPr dirty="0"/>
          </a:p>
        </p:txBody>
      </p:sp>
      <p:sp>
        <p:nvSpPr>
          <p:cNvPr id="114" name="Google Shape;114;p2"/>
          <p:cNvSpPr txBox="1"/>
          <p:nvPr/>
        </p:nvSpPr>
        <p:spPr>
          <a:xfrm>
            <a:off x="451022" y="6367152"/>
            <a:ext cx="6858000" cy="312102"/>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4EA8"/>
              </a:buClr>
              <a:buSzPts val="1350"/>
              <a:buFont typeface="Arial"/>
              <a:buNone/>
            </a:pPr>
            <a:r>
              <a:rPr lang="en-US" sz="1350" b="0" i="0" u="none" dirty="0">
                <a:solidFill>
                  <a:srgbClr val="004EA8"/>
                </a:solidFill>
                <a:latin typeface="Arial"/>
                <a:ea typeface="Arial"/>
                <a:cs typeface="Arial"/>
                <a:sym typeface="Arial"/>
              </a:rPr>
              <a:t>Con el </a:t>
            </a:r>
            <a:r>
              <a:rPr lang="en-US" sz="1350" b="1" i="0" u="none" dirty="0">
                <a:solidFill>
                  <a:srgbClr val="004EA8"/>
                </a:solidFill>
                <a:latin typeface="Arial"/>
                <a:ea typeface="Arial"/>
                <a:cs typeface="Arial"/>
                <a:sym typeface="Arial"/>
              </a:rPr>
              <a:t>pensamiento</a:t>
            </a:r>
            <a:r>
              <a:rPr lang="en-US" sz="1350" b="0" i="0" u="none" dirty="0">
                <a:solidFill>
                  <a:srgbClr val="004EA8"/>
                </a:solidFill>
                <a:latin typeface="Arial"/>
                <a:ea typeface="Arial"/>
                <a:cs typeface="Arial"/>
                <a:sym typeface="Arial"/>
              </a:rPr>
              <a:t> de </a:t>
            </a:r>
            <a:r>
              <a:rPr lang="en-US" sz="1350" b="1" i="0" u="none" dirty="0">
                <a:solidFill>
                  <a:srgbClr val="004EA8"/>
                </a:solidFill>
                <a:latin typeface="Arial"/>
                <a:ea typeface="Arial"/>
                <a:cs typeface="Arial"/>
                <a:sym typeface="Arial"/>
              </a:rPr>
              <a:t>jubilarse</a:t>
            </a:r>
            <a:endParaRPr dirty="0"/>
          </a:p>
        </p:txBody>
      </p:sp>
      <p:pic>
        <p:nvPicPr>
          <p:cNvPr id="116" name="Google Shape;116;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10599" y="5762730"/>
            <a:ext cx="1397748" cy="1026318"/>
          </a:xfrm>
          <a:prstGeom prst="rect">
            <a:avLst/>
          </a:prstGeom>
          <a:noFill/>
          <a:ln>
            <a:noFill/>
          </a:ln>
        </p:spPr>
      </p:pic>
      <p:pic>
        <p:nvPicPr>
          <p:cNvPr id="119" name="Google Shape;119;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348123" y="2015175"/>
            <a:ext cx="1663700" cy="1663700"/>
          </a:xfrm>
          <a:prstGeom prst="rect">
            <a:avLst/>
          </a:prstGeom>
          <a:noFill/>
          <a:ln>
            <a:noFill/>
          </a:ln>
        </p:spPr>
      </p:pic>
      <p:pic>
        <p:nvPicPr>
          <p:cNvPr id="120" name="Google Shape;120;p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898822" y="1685924"/>
            <a:ext cx="1786784" cy="1992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p:tgtEl>
                                          <p:spTgt spid="1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additive="base">
                                        <p:cTn id="21" dur="500"/>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128"/>
        <p:cNvGrpSpPr/>
        <p:nvPr/>
      </p:nvGrpSpPr>
      <p:grpSpPr>
        <a:xfrm>
          <a:off x="0" y="0"/>
          <a:ext cx="0" cy="0"/>
          <a:chOff x="0" y="0"/>
          <a:chExt cx="0" cy="0"/>
        </a:xfrm>
      </p:grpSpPr>
      <p:pic>
        <p:nvPicPr>
          <p:cNvPr id="129" name="Google Shape;129;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2494998"/>
            <a:ext cx="6913900" cy="3643094"/>
          </a:xfrm>
          <a:prstGeom prst="rect">
            <a:avLst/>
          </a:prstGeom>
          <a:noFill/>
          <a:ln>
            <a:noFill/>
          </a:ln>
        </p:spPr>
      </p:pic>
      <p:sp>
        <p:nvSpPr>
          <p:cNvPr id="130" name="Google Shape;130;p3"/>
          <p:cNvSpPr txBox="1">
            <a:spLocks noGrp="1"/>
          </p:cNvSpPr>
          <p:nvPr>
            <p:ph type="ctrTitle"/>
          </p:nvPr>
        </p:nvSpPr>
        <p:spPr>
          <a:xfrm>
            <a:off x="457200" y="457200"/>
            <a:ext cx="81534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dirty="0"/>
              <a:t>¿Qué es la volatilidad del mercado?</a:t>
            </a:r>
            <a:endParaRPr dirty="0"/>
          </a:p>
        </p:txBody>
      </p:sp>
      <p:sp>
        <p:nvSpPr>
          <p:cNvPr id="132" name="Google Shape;132;p3">
            <a:extLst>
              <a:ext uri="{C183D7F6-B498-43B3-948B-1728B52AA6E4}">
                <adec:decorative xmlns:adec="http://schemas.microsoft.com/office/drawing/2017/decorative" val="1"/>
              </a:ext>
            </a:extLst>
          </p:cNvPr>
          <p:cNvSpPr/>
          <p:nvPr/>
        </p:nvSpPr>
        <p:spPr>
          <a:xfrm>
            <a:off x="0" y="-138499"/>
            <a:ext cx="65"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33" name="Google Shape;133;p3"/>
          <p:cNvSpPr txBox="1"/>
          <p:nvPr/>
        </p:nvSpPr>
        <p:spPr>
          <a:xfrm>
            <a:off x="457200" y="1263892"/>
            <a:ext cx="6890084"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dirty="0">
                <a:solidFill>
                  <a:schemeClr val="dk1"/>
                </a:solidFill>
                <a:latin typeface="Arial"/>
                <a:ea typeface="Arial"/>
                <a:cs typeface="Arial"/>
                <a:sym typeface="Arial"/>
              </a:rPr>
              <a:t>Son los altibajos naturales de los mercados financieros</a:t>
            </a:r>
            <a:r>
              <a:rPr lang="en-US" sz="1800" b="0" i="0" u="none"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0" i="0" u="none" dirty="0">
                <a:solidFill>
                  <a:schemeClr val="dk1"/>
                </a:solidFill>
                <a:latin typeface="Arial"/>
                <a:ea typeface="Arial"/>
                <a:cs typeface="Arial"/>
                <a:sym typeface="Arial"/>
              </a:rPr>
              <a:t> </a:t>
            </a:r>
            <a:endParaRPr dirty="0"/>
          </a:p>
        </p:txBody>
      </p:sp>
      <p:pic>
        <p:nvPicPr>
          <p:cNvPr id="134" name="Google Shape;134;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193484" y="2221706"/>
            <a:ext cx="743933" cy="1753945"/>
          </a:xfrm>
          <a:prstGeom prst="rect">
            <a:avLst/>
          </a:prstGeom>
          <a:noFill/>
          <a:ln>
            <a:noFill/>
          </a:ln>
        </p:spPr>
      </p:pic>
      <p:sp>
        <p:nvSpPr>
          <p:cNvPr id="131" name="Google Shape;131;p3">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3</a:t>
            </a:fld>
            <a:endParaRPr dirty="0"/>
          </a:p>
        </p:txBody>
      </p:sp>
      <p:pic>
        <p:nvPicPr>
          <p:cNvPr id="135" name="Google Shape;135;p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10599" y="5762730"/>
            <a:ext cx="1397748" cy="10263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3000"/>
                                        <p:tgtEl>
                                          <p:spTgt spid="134"/>
                                        </p:tgtEl>
                                        <p:attrNameLst>
                                          <p:attrName>ppt_y</p:attrName>
                                        </p:attrNameLst>
                                      </p:cBhvr>
                                      <p:tavLst>
                                        <p:tav tm="0">
                                          <p:val>
                                            <p:strVal val="#ppt_y+1"/>
                                          </p:val>
                                        </p:tav>
                                        <p:tav tm="100000">
                                          <p:val>
                                            <p:strVal val="#ppt_y"/>
                                          </p:val>
                                        </p:tav>
                                      </p:tavLst>
                                    </p:anim>
                                  </p:childTnLst>
                                </p:cTn>
                              </p:par>
                            </p:childTnLst>
                          </p:cTn>
                        </p:par>
                        <p:par>
                          <p:cTn id="8" fill="hold">
                            <p:stCondLst>
                              <p:cond delay="3000"/>
                            </p:stCondLst>
                            <p:childTnLst>
                              <p:par>
                                <p:cTn id="9" presetID="10" presetClass="exit" presetSubtype="0" fill="hold" nodeType="afterEffect">
                                  <p:stCondLst>
                                    <p:cond delay="0"/>
                                  </p:stCondLst>
                                  <p:childTnLst>
                                    <p:animEffect transition="out" filter="fade">
                                      <p:cBhvr>
                                        <p:cTn id="10" dur="1000"/>
                                        <p:tgtEl>
                                          <p:spTgt spid="134"/>
                                        </p:tgtEl>
                                      </p:cBhvr>
                                    </p:animEffect>
                                    <p:set>
                                      <p:cBhvr>
                                        <p:cTn id="11" dur="1" fill="hold">
                                          <p:stCondLst>
                                            <p:cond delay="100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141"/>
        <p:cNvGrpSpPr/>
        <p:nvPr/>
      </p:nvGrpSpPr>
      <p:grpSpPr>
        <a:xfrm>
          <a:off x="0" y="0"/>
          <a:ext cx="0" cy="0"/>
          <a:chOff x="0" y="0"/>
          <a:chExt cx="0" cy="0"/>
        </a:xfrm>
      </p:grpSpPr>
      <p:pic>
        <p:nvPicPr>
          <p:cNvPr id="142" name="Google Shape;142;p4">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144" name="Google Shape;144;p4"/>
          <p:cNvSpPr txBox="1">
            <a:spLocks noGrp="1"/>
          </p:cNvSpPr>
          <p:nvPr>
            <p:ph type="title" idx="4294967295"/>
          </p:nvPr>
        </p:nvSpPr>
        <p:spPr>
          <a:xfrm>
            <a:off x="271464" y="516858"/>
            <a:ext cx="5857874" cy="10156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¿Cómo superar los obstáculos </a:t>
            </a:r>
            <a:b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b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y continuar ahorrando? </a:t>
            </a: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5" name="Google Shape;145;p4"/>
          <p:cNvSpPr txBox="1"/>
          <p:nvPr/>
        </p:nvSpPr>
        <p:spPr>
          <a:xfrm>
            <a:off x="271464" y="1671639"/>
            <a:ext cx="71948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dirty="0">
                <a:solidFill>
                  <a:schemeClr val="dk1"/>
                </a:solidFill>
                <a:latin typeface="Arial"/>
                <a:ea typeface="Arial"/>
                <a:cs typeface="Arial"/>
                <a:sym typeface="Arial"/>
              </a:rPr>
              <a:t>Siga estas 3 estrategias clave. </a:t>
            </a:r>
            <a:endParaRPr dirty="0"/>
          </a:p>
        </p:txBody>
      </p:sp>
      <p:sp>
        <p:nvSpPr>
          <p:cNvPr id="143" name="Google Shape;143;p4">
            <a:extLst>
              <a:ext uri="{C183D7F6-B498-43B3-948B-1728B52AA6E4}">
                <adec:decorative xmlns:adec="http://schemas.microsoft.com/office/drawing/2017/decorative" val="1"/>
              </a:ext>
            </a:extLst>
          </p:cNvPr>
          <p:cNvSpPr txBox="1"/>
          <p:nvPr/>
        </p:nvSpPr>
        <p:spPr>
          <a:xfrm>
            <a:off x="152400" y="6478632"/>
            <a:ext cx="457200" cy="3429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4EA6"/>
                </a:solidFill>
                <a:latin typeface="Arial"/>
                <a:ea typeface="Arial"/>
                <a:cs typeface="Arial"/>
                <a:sym typeface="Arial"/>
              </a:rPr>
              <a:t>4</a:t>
            </a:fld>
            <a:endParaRPr sz="1100" dirty="0">
              <a:solidFill>
                <a:srgbClr val="004EA6"/>
              </a:solidFill>
              <a:latin typeface="Arial"/>
              <a:ea typeface="Arial"/>
              <a:cs typeface="Arial"/>
              <a:sym typeface="Arial"/>
            </a:endParaRPr>
          </a:p>
        </p:txBody>
      </p:sp>
      <p:pic>
        <p:nvPicPr>
          <p:cNvPr id="146" name="Google Shape;146;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10599" y="5762730"/>
            <a:ext cx="1397748" cy="10263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152"/>
        <p:cNvGrpSpPr/>
        <p:nvPr/>
      </p:nvGrpSpPr>
      <p:grpSpPr>
        <a:xfrm>
          <a:off x="0" y="0"/>
          <a:ext cx="0" cy="0"/>
          <a:chOff x="0" y="0"/>
          <a:chExt cx="0" cy="0"/>
        </a:xfrm>
      </p:grpSpPr>
      <p:pic>
        <p:nvPicPr>
          <p:cNvPr id="153" name="Google Shape;153;p5">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154" name="Google Shape;154;p5">
            <a:extLst>
              <a:ext uri="{C183D7F6-B498-43B3-948B-1728B52AA6E4}">
                <adec:decorative xmlns:adec="http://schemas.microsoft.com/office/drawing/2017/decorative" val="1"/>
              </a:ext>
            </a:extLst>
          </p:cNvPr>
          <p:cNvSpPr txBox="1">
            <a:spLocks noGrp="1"/>
          </p:cNvSpPr>
          <p:nvPr>
            <p:ph type="body" idx="1"/>
          </p:nvPr>
        </p:nvSpPr>
        <p:spPr>
          <a:xfrm>
            <a:off x="457200" y="550417"/>
            <a:ext cx="8153400" cy="49359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000"/>
              <a:buNone/>
            </a:pPr>
            <a:r>
              <a:rPr lang="en-US" sz="3000" b="0" i="0" u="none" dirty="0"/>
              <a:t> </a:t>
            </a:r>
            <a:endParaRPr dirty="0"/>
          </a:p>
          <a:p>
            <a:pPr marL="0" lvl="0" indent="0" algn="l" rtl="0">
              <a:lnSpc>
                <a:spcPct val="100000"/>
              </a:lnSpc>
              <a:spcBef>
                <a:spcPts val="900"/>
              </a:spcBef>
              <a:spcAft>
                <a:spcPts val="0"/>
              </a:spcAft>
              <a:buClr>
                <a:srgbClr val="000000"/>
              </a:buClr>
              <a:buSzPts val="3000"/>
              <a:buNone/>
            </a:pPr>
            <a:endParaRPr sz="3000" dirty="0"/>
          </a:p>
        </p:txBody>
      </p:sp>
      <p:sp>
        <p:nvSpPr>
          <p:cNvPr id="156" name="Google Shape;156;p5"/>
          <p:cNvSpPr txBox="1">
            <a:spLocks noGrp="1"/>
          </p:cNvSpPr>
          <p:nvPr>
            <p:ph type="title" idx="4294967295"/>
          </p:nvPr>
        </p:nvSpPr>
        <p:spPr>
          <a:xfrm>
            <a:off x="271464" y="516858"/>
            <a:ext cx="5857874" cy="10156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¿Cómo superar los obstáculos </a:t>
            </a:r>
            <a:b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b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y continuar ahorrando? </a:t>
            </a:r>
            <a:r>
              <a:rPr lang="es-ES" sz="3000" dirty="0">
                <a:solidFill>
                  <a:srgbClr val="004EA6"/>
                </a:solidFill>
              </a:rPr>
              <a:t> </a:t>
            </a: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7" name="Google Shape;157;p5"/>
          <p:cNvSpPr txBox="1"/>
          <p:nvPr/>
        </p:nvSpPr>
        <p:spPr>
          <a:xfrm>
            <a:off x="271464" y="1671639"/>
            <a:ext cx="71948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dirty="0">
                <a:solidFill>
                  <a:schemeClr val="dk1"/>
                </a:solidFill>
                <a:latin typeface="Arial"/>
                <a:ea typeface="Arial"/>
                <a:cs typeface="Arial"/>
                <a:sym typeface="Arial"/>
              </a:rPr>
              <a:t>Siga estas 3 estrategias clave. </a:t>
            </a:r>
            <a:endParaRPr dirty="0"/>
          </a:p>
        </p:txBody>
      </p:sp>
      <p:grpSp>
        <p:nvGrpSpPr>
          <p:cNvPr id="158" name="Google Shape;158;p5" descr="Apéguese a su &#10;plan de inversión&#10;Asegúrese de que su plan incluya:&#10;Una fecha de jubilación. &#10;Calcule cuánto tiempo tendrá &#10;para ahorrar.&#10;Sus principales metas en la vida. Planifique para los grandes &#10;y pequeños acontecimientos &#10;en el futuro.&#10;&#10;Su tolerancia al riesgo. &#10;Encuentre su zona de confort."/>
          <p:cNvGrpSpPr/>
          <p:nvPr/>
        </p:nvGrpSpPr>
        <p:grpSpPr>
          <a:xfrm>
            <a:off x="265723" y="2243328"/>
            <a:ext cx="2678289" cy="4155753"/>
            <a:chOff x="265723" y="2243328"/>
            <a:chExt cx="2678289" cy="3640333"/>
          </a:xfrm>
        </p:grpSpPr>
        <p:sp>
          <p:nvSpPr>
            <p:cNvPr id="159" name="Google Shape;159;p5"/>
            <p:cNvSpPr/>
            <p:nvPr/>
          </p:nvSpPr>
          <p:spPr>
            <a:xfrm>
              <a:off x="265723" y="2243328"/>
              <a:ext cx="2678289" cy="3316224"/>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60" name="Google Shape;160;p5"/>
            <p:cNvSpPr txBox="1"/>
            <p:nvPr/>
          </p:nvSpPr>
          <p:spPr>
            <a:xfrm>
              <a:off x="277205" y="2513606"/>
              <a:ext cx="2666807" cy="337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dirty="0">
                  <a:solidFill>
                    <a:srgbClr val="004EA6"/>
                  </a:solidFill>
                  <a:latin typeface="Arial"/>
                  <a:ea typeface="Arial"/>
                  <a:cs typeface="Arial"/>
                  <a:sym typeface="Arial"/>
                </a:rPr>
                <a:t>Apéguese a su </a:t>
              </a:r>
              <a:br>
                <a:rPr lang="en-US" sz="1400" b="1" dirty="0">
                  <a:solidFill>
                    <a:srgbClr val="004EA6"/>
                  </a:solidFill>
                  <a:latin typeface="Arial"/>
                  <a:ea typeface="Arial"/>
                  <a:cs typeface="Arial"/>
                  <a:sym typeface="Arial"/>
                </a:rPr>
              </a:br>
              <a:r>
                <a:rPr lang="en-US" sz="1400" b="1" i="0" u="none" dirty="0">
                  <a:solidFill>
                    <a:srgbClr val="004EA6"/>
                  </a:solidFill>
                  <a:latin typeface="Arial"/>
                  <a:ea typeface="Arial"/>
                  <a:cs typeface="Arial"/>
                  <a:sym typeface="Arial"/>
                </a:rPr>
                <a:t>plan de inversión</a:t>
              </a:r>
              <a:endParaRPr dirty="0"/>
            </a:p>
            <a:p>
              <a:pPr marL="0" marR="0" lvl="0" indent="0" algn="ctr" rtl="0">
                <a:lnSpc>
                  <a:spcPct val="150000"/>
                </a:lnSpc>
                <a:spcBef>
                  <a:spcPts val="0"/>
                </a:spcBef>
                <a:spcAft>
                  <a:spcPts val="0"/>
                </a:spcAft>
                <a:buNone/>
              </a:pPr>
              <a:r>
                <a:rPr lang="en-US" sz="1200" b="0" i="1" u="none" dirty="0">
                  <a:solidFill>
                    <a:schemeClr val="dk1"/>
                  </a:solidFill>
                  <a:latin typeface="Arial"/>
                  <a:ea typeface="Arial"/>
                  <a:cs typeface="Arial"/>
                  <a:sym typeface="Arial"/>
                </a:rPr>
                <a:t>Asegúrese de que su plan incluya:</a:t>
              </a:r>
              <a:endParaRPr dirty="0"/>
            </a:p>
            <a:p>
              <a:pPr marL="0" marR="0" lvl="0" indent="0" algn="ctr" rtl="0">
                <a:spcBef>
                  <a:spcPts val="0"/>
                </a:spcBef>
                <a:spcAft>
                  <a:spcPts val="0"/>
                </a:spcAft>
                <a:buNone/>
              </a:pPr>
              <a:br>
                <a:rPr lang="en-US" sz="1200"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Una fecha de jubilación.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Calcule cuánto tiempo tendrá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para ahorrar.</a:t>
              </a:r>
              <a:br>
                <a:rPr lang="en-US"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Sus principales metas en la vida. Planifique para los grandes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y pequeños acontecimientos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 el futuro.</a:t>
              </a:r>
              <a:br>
                <a:rPr lang="en-US"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Su tolerancia al riesgo.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Encuentre su zona de confort.</a:t>
              </a:r>
              <a:endParaRPr dirty="0"/>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sp>
        <p:nvSpPr>
          <p:cNvPr id="155" name="Google Shape;155;p5">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5</a:t>
            </a:fld>
            <a:endParaRPr dirty="0"/>
          </a:p>
        </p:txBody>
      </p:sp>
      <p:pic>
        <p:nvPicPr>
          <p:cNvPr id="161" name="Google Shape;161;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10599" y="5762730"/>
            <a:ext cx="1397748" cy="10263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167"/>
        <p:cNvGrpSpPr/>
        <p:nvPr/>
      </p:nvGrpSpPr>
      <p:grpSpPr>
        <a:xfrm>
          <a:off x="0" y="0"/>
          <a:ext cx="0" cy="0"/>
          <a:chOff x="0" y="0"/>
          <a:chExt cx="0" cy="0"/>
        </a:xfrm>
      </p:grpSpPr>
      <p:pic>
        <p:nvPicPr>
          <p:cNvPr id="168" name="Google Shape;168;p6">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170" name="Google Shape;170;p6"/>
          <p:cNvSpPr txBox="1">
            <a:spLocks noGrp="1"/>
          </p:cNvSpPr>
          <p:nvPr>
            <p:ph type="title" idx="4294967295"/>
          </p:nvPr>
        </p:nvSpPr>
        <p:spPr>
          <a:xfrm>
            <a:off x="271464" y="516858"/>
            <a:ext cx="5857874" cy="10156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¿Cómo superar los obstáculos </a:t>
            </a:r>
            <a:b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b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y continuar ahorrando? </a:t>
            </a:r>
            <a:r>
              <a:rPr lang="es-ES" sz="3000" dirty="0">
                <a:solidFill>
                  <a:srgbClr val="004EA6"/>
                </a:solidFill>
              </a:rPr>
              <a:t>  </a:t>
            </a: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1" name="Google Shape;171;p6"/>
          <p:cNvSpPr txBox="1"/>
          <p:nvPr/>
        </p:nvSpPr>
        <p:spPr>
          <a:xfrm>
            <a:off x="271464" y="1671639"/>
            <a:ext cx="71948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dirty="0">
                <a:solidFill>
                  <a:schemeClr val="dk1"/>
                </a:solidFill>
                <a:latin typeface="Arial"/>
                <a:ea typeface="Arial"/>
                <a:cs typeface="Arial"/>
                <a:sym typeface="Arial"/>
              </a:rPr>
              <a:t>Siga estas 3 estrategias clave. </a:t>
            </a:r>
            <a:endParaRPr dirty="0"/>
          </a:p>
        </p:txBody>
      </p:sp>
      <p:grpSp>
        <p:nvGrpSpPr>
          <p:cNvPr id="172" name="Google Shape;172;p6" descr="Apéguese a su &#10;plan de inversión&#10;Asegúrese de que su plan incluya:&#10;&#10;Una fecha de jubilación. &#10;Calcule cuánto tiempo tendrá &#10;para ahorrar.&#10;&#10;Sus principales metas en la vida. Planifique para los grandes &#10;y pequeños acontecimientos &#10;en el futuro.&#10;&#10;Su tolerancia al riesgo. &#10;Encuentre su zona de confort."/>
          <p:cNvGrpSpPr/>
          <p:nvPr/>
        </p:nvGrpSpPr>
        <p:grpSpPr>
          <a:xfrm>
            <a:off x="265723" y="2243328"/>
            <a:ext cx="2678289" cy="4164199"/>
            <a:chOff x="265723" y="2243328"/>
            <a:chExt cx="2678289" cy="4164199"/>
          </a:xfrm>
        </p:grpSpPr>
        <p:sp>
          <p:nvSpPr>
            <p:cNvPr id="173" name="Google Shape;173;p6"/>
            <p:cNvSpPr/>
            <p:nvPr/>
          </p:nvSpPr>
          <p:spPr>
            <a:xfrm>
              <a:off x="265723" y="2243328"/>
              <a:ext cx="2678289" cy="3589746"/>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74" name="Google Shape;174;p6"/>
            <p:cNvSpPr txBox="1"/>
            <p:nvPr/>
          </p:nvSpPr>
          <p:spPr>
            <a:xfrm>
              <a:off x="271464" y="2560320"/>
              <a:ext cx="2666807" cy="3847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dirty="0">
                  <a:solidFill>
                    <a:srgbClr val="004EA6"/>
                  </a:solidFill>
                  <a:latin typeface="Arial"/>
                  <a:ea typeface="Arial"/>
                  <a:cs typeface="Arial"/>
                  <a:sym typeface="Arial"/>
                </a:rPr>
                <a:t>Apéguese a su </a:t>
              </a:r>
              <a:br>
                <a:rPr lang="en-US" sz="1400" b="1" dirty="0">
                  <a:solidFill>
                    <a:srgbClr val="004EA6"/>
                  </a:solidFill>
                  <a:latin typeface="Arial"/>
                  <a:ea typeface="Arial"/>
                  <a:cs typeface="Arial"/>
                  <a:sym typeface="Arial"/>
                </a:rPr>
              </a:br>
              <a:r>
                <a:rPr lang="en-US" sz="1400" b="1" i="0" u="none" dirty="0">
                  <a:solidFill>
                    <a:srgbClr val="004EA6"/>
                  </a:solidFill>
                  <a:latin typeface="Arial"/>
                  <a:ea typeface="Arial"/>
                  <a:cs typeface="Arial"/>
                  <a:sym typeface="Arial"/>
                </a:rPr>
                <a:t>plan de inversión</a:t>
              </a:r>
              <a:endParaRPr dirty="0"/>
            </a:p>
            <a:p>
              <a:pPr marL="0" marR="0" lvl="0" indent="0" algn="ctr" rtl="0">
                <a:lnSpc>
                  <a:spcPct val="150000"/>
                </a:lnSpc>
                <a:spcBef>
                  <a:spcPts val="0"/>
                </a:spcBef>
                <a:spcAft>
                  <a:spcPts val="0"/>
                </a:spcAft>
                <a:buNone/>
              </a:pPr>
              <a:r>
                <a:rPr lang="en-US" sz="1200" b="0" i="1" u="none" dirty="0">
                  <a:solidFill>
                    <a:schemeClr val="dk1"/>
                  </a:solidFill>
                  <a:latin typeface="Arial"/>
                  <a:ea typeface="Arial"/>
                  <a:cs typeface="Arial"/>
                  <a:sym typeface="Arial"/>
                </a:rPr>
                <a:t>Asegúrese de que su plan incluya:</a:t>
              </a:r>
              <a:endParaRPr dirty="0"/>
            </a:p>
            <a:p>
              <a:pPr marL="0" marR="0" lvl="0" indent="0" algn="ctr" rtl="0">
                <a:spcBef>
                  <a:spcPts val="0"/>
                </a:spcBef>
                <a:spcAft>
                  <a:spcPts val="0"/>
                </a:spcAft>
                <a:buNone/>
              </a:pPr>
              <a:br>
                <a:rPr lang="en-US" sz="1200"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Una fecha de jubilación.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Calcule cuánto tiempo tendrá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para ahorrar.</a:t>
              </a:r>
              <a:br>
                <a:rPr lang="en-US"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Sus principales metas en la vida. Planifique para los grandes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y pequeños acontecimientos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 el futuro.</a:t>
              </a:r>
              <a:br>
                <a:rPr lang="en-US"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Su tolerancia al riesgo.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Encuentre su zona de confort.</a:t>
              </a:r>
              <a:endParaRPr dirty="0"/>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75" name="Google Shape;175;p6" descr="Diversifique sus inversiones&#10;&#10;Reduzca su riesgo financiero poniendo su dinero &#10;en diferentes tipos &#10;de inversiones."/>
          <p:cNvGrpSpPr/>
          <p:nvPr/>
        </p:nvGrpSpPr>
        <p:grpSpPr>
          <a:xfrm>
            <a:off x="3152544" y="2243328"/>
            <a:ext cx="2678289" cy="3979533"/>
            <a:chOff x="3152544" y="2243328"/>
            <a:chExt cx="2678289" cy="3979533"/>
          </a:xfrm>
        </p:grpSpPr>
        <p:sp>
          <p:nvSpPr>
            <p:cNvPr id="176" name="Google Shape;176;p6"/>
            <p:cNvSpPr/>
            <p:nvPr/>
          </p:nvSpPr>
          <p:spPr>
            <a:xfrm>
              <a:off x="3152544" y="2243328"/>
              <a:ext cx="2678289" cy="3589746"/>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DBB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77" name="Google Shape;177;p6"/>
            <p:cNvSpPr txBox="1"/>
            <p:nvPr/>
          </p:nvSpPr>
          <p:spPr>
            <a:xfrm>
              <a:off x="3359451" y="2560320"/>
              <a:ext cx="2264474" cy="36625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dirty="0">
                  <a:solidFill>
                    <a:srgbClr val="004EA6"/>
                  </a:solidFill>
                  <a:latin typeface="Arial"/>
                  <a:ea typeface="Arial"/>
                  <a:cs typeface="Arial"/>
                  <a:sym typeface="Arial"/>
                </a:rPr>
                <a:t> Diversifique sus inversiones</a:t>
              </a:r>
              <a:endParaRPr dirty="0"/>
            </a:p>
            <a:p>
              <a:pPr marL="0" marR="0" lvl="0" indent="0" algn="ctr" rtl="0">
                <a:spcBef>
                  <a:spcPts val="0"/>
                </a:spcBef>
                <a:spcAft>
                  <a:spcPts val="0"/>
                </a:spcAft>
                <a:buNone/>
              </a:pPr>
              <a:br>
                <a:rPr lang="en-US" sz="1200"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Reduzca su riesgo financiero poniendo su dinero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 diferentes tipos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de inversiones. </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sp>
        <p:nvSpPr>
          <p:cNvPr id="169" name="Google Shape;169;p6">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6</a:t>
            </a:fld>
            <a:endParaRPr dirty="0"/>
          </a:p>
        </p:txBody>
      </p:sp>
      <p:pic>
        <p:nvPicPr>
          <p:cNvPr id="178" name="Google Shape;178;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10599" y="5762730"/>
            <a:ext cx="1397748" cy="10263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184"/>
        <p:cNvGrpSpPr/>
        <p:nvPr/>
      </p:nvGrpSpPr>
      <p:grpSpPr>
        <a:xfrm>
          <a:off x="0" y="0"/>
          <a:ext cx="0" cy="0"/>
          <a:chOff x="0" y="0"/>
          <a:chExt cx="0" cy="0"/>
        </a:xfrm>
      </p:grpSpPr>
      <p:pic>
        <p:nvPicPr>
          <p:cNvPr id="185" name="Google Shape;185;p7">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sp>
        <p:nvSpPr>
          <p:cNvPr id="187" name="Google Shape;187;p7"/>
          <p:cNvSpPr txBox="1">
            <a:spLocks noGrp="1"/>
          </p:cNvSpPr>
          <p:nvPr>
            <p:ph type="title" idx="4294967295"/>
          </p:nvPr>
        </p:nvSpPr>
        <p:spPr>
          <a:xfrm>
            <a:off x="271464" y="516858"/>
            <a:ext cx="5857874" cy="10156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¿Cómo superar los obstáculos </a:t>
            </a:r>
            <a:b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b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y continuar ahorrando? </a:t>
            </a:r>
            <a:r>
              <a:rPr lang="es-ES" sz="3000" dirty="0">
                <a:solidFill>
                  <a:srgbClr val="004EA6"/>
                </a:solidFill>
              </a:rPr>
              <a:t>    </a:t>
            </a: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8" name="Google Shape;188;p7"/>
          <p:cNvSpPr txBox="1"/>
          <p:nvPr/>
        </p:nvSpPr>
        <p:spPr>
          <a:xfrm>
            <a:off x="271464" y="1671639"/>
            <a:ext cx="71948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dirty="0">
                <a:solidFill>
                  <a:schemeClr val="dk1"/>
                </a:solidFill>
                <a:latin typeface="Arial"/>
                <a:ea typeface="Arial"/>
                <a:cs typeface="Arial"/>
                <a:sym typeface="Arial"/>
              </a:rPr>
              <a:t>Siga estas 3 estrategias clave. </a:t>
            </a:r>
            <a:endParaRPr dirty="0"/>
          </a:p>
        </p:txBody>
      </p:sp>
      <p:grpSp>
        <p:nvGrpSpPr>
          <p:cNvPr id="189" name="Google Shape;189;p7" descr="Apéguese a su &#10;plan de inversión&#10;Asegúrese de que su plan incluya:&#10;&#10;Una fecha de jubilación. &#10;Calcule cuánto tiempo tendrá &#10;para ahorrar.&#10;&#10;Sus principales metas en la vida. Planifique para los grandes &#10;y pequeños acontecimientos &#10;en el futuro.&#10;&#10;Su tolerancia al riesgo. &#10;Encuentre su zona de confort."/>
          <p:cNvGrpSpPr/>
          <p:nvPr/>
        </p:nvGrpSpPr>
        <p:grpSpPr>
          <a:xfrm>
            <a:off x="265723" y="2243328"/>
            <a:ext cx="2678289" cy="4164199"/>
            <a:chOff x="265723" y="2243328"/>
            <a:chExt cx="2678289" cy="4164199"/>
          </a:xfrm>
        </p:grpSpPr>
        <p:sp>
          <p:nvSpPr>
            <p:cNvPr id="190" name="Google Shape;190;p7"/>
            <p:cNvSpPr/>
            <p:nvPr/>
          </p:nvSpPr>
          <p:spPr>
            <a:xfrm>
              <a:off x="265723" y="2243328"/>
              <a:ext cx="2678289" cy="3589746"/>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91" name="Google Shape;191;p7"/>
            <p:cNvSpPr txBox="1"/>
            <p:nvPr/>
          </p:nvSpPr>
          <p:spPr>
            <a:xfrm>
              <a:off x="271464" y="2560320"/>
              <a:ext cx="2666807" cy="3847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dirty="0">
                  <a:solidFill>
                    <a:srgbClr val="004EA6"/>
                  </a:solidFill>
                  <a:latin typeface="Arial"/>
                  <a:ea typeface="Arial"/>
                  <a:cs typeface="Arial"/>
                  <a:sym typeface="Arial"/>
                </a:rPr>
                <a:t>Apéguese a su </a:t>
              </a:r>
              <a:br>
                <a:rPr lang="en-US" sz="1400" b="1" dirty="0">
                  <a:solidFill>
                    <a:srgbClr val="004EA6"/>
                  </a:solidFill>
                  <a:latin typeface="Arial"/>
                  <a:ea typeface="Arial"/>
                  <a:cs typeface="Arial"/>
                  <a:sym typeface="Arial"/>
                </a:rPr>
              </a:br>
              <a:r>
                <a:rPr lang="en-US" sz="1400" b="1" i="0" u="none" dirty="0">
                  <a:solidFill>
                    <a:srgbClr val="004EA6"/>
                  </a:solidFill>
                  <a:latin typeface="Arial"/>
                  <a:ea typeface="Arial"/>
                  <a:cs typeface="Arial"/>
                  <a:sym typeface="Arial"/>
                </a:rPr>
                <a:t>plan de inversión</a:t>
              </a:r>
              <a:endParaRPr dirty="0"/>
            </a:p>
            <a:p>
              <a:pPr marL="0" marR="0" lvl="0" indent="0" algn="ctr" rtl="0">
                <a:lnSpc>
                  <a:spcPct val="150000"/>
                </a:lnSpc>
                <a:spcBef>
                  <a:spcPts val="0"/>
                </a:spcBef>
                <a:spcAft>
                  <a:spcPts val="0"/>
                </a:spcAft>
                <a:buNone/>
              </a:pPr>
              <a:r>
                <a:rPr lang="en-US" sz="1200" b="0" i="1" u="none" dirty="0">
                  <a:solidFill>
                    <a:schemeClr val="dk1"/>
                  </a:solidFill>
                  <a:latin typeface="Arial"/>
                  <a:ea typeface="Arial"/>
                  <a:cs typeface="Arial"/>
                  <a:sym typeface="Arial"/>
                </a:rPr>
                <a:t>Asegúrese de que su plan incluya:</a:t>
              </a:r>
              <a:endParaRPr dirty="0"/>
            </a:p>
            <a:p>
              <a:pPr marL="0" marR="0" lvl="0" indent="0" algn="ctr" rtl="0">
                <a:spcBef>
                  <a:spcPts val="0"/>
                </a:spcBef>
                <a:spcAft>
                  <a:spcPts val="0"/>
                </a:spcAft>
                <a:buNone/>
              </a:pPr>
              <a:br>
                <a:rPr lang="en-US" sz="1200"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Una fecha de jubilación.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Calcule cuánto tiempo tendrá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para ahorrar.</a:t>
              </a:r>
              <a:endParaRPr dirty="0"/>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Sus principales metas en la vida. Planifique para los grandes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y pequeños acontecimientos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 el futuro.</a:t>
              </a:r>
              <a:br>
                <a:rPr lang="en-US"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Su tolerancia al riesgo. </a:t>
              </a:r>
              <a:br>
                <a:rPr lang="en-US" sz="1200"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Encuentre su zona de confort.</a:t>
              </a:r>
              <a:endParaRPr dirty="0"/>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95" name="Google Shape;195;p7" descr="Diversifique sus inversiones&#10;&#10;Reduzca su riesgo financiero poniendo su dinero &#10;en diferentes tipos &#10;de inversiones."/>
          <p:cNvGrpSpPr/>
          <p:nvPr/>
        </p:nvGrpSpPr>
        <p:grpSpPr>
          <a:xfrm>
            <a:off x="3152544" y="2243328"/>
            <a:ext cx="2678289" cy="3979533"/>
            <a:chOff x="3152544" y="2243328"/>
            <a:chExt cx="2678289" cy="3979533"/>
          </a:xfrm>
        </p:grpSpPr>
        <p:sp>
          <p:nvSpPr>
            <p:cNvPr id="196" name="Google Shape;196;p7"/>
            <p:cNvSpPr/>
            <p:nvPr/>
          </p:nvSpPr>
          <p:spPr>
            <a:xfrm>
              <a:off x="3152544" y="2243328"/>
              <a:ext cx="2678289" cy="3589746"/>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DBB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97" name="Google Shape;197;p7"/>
            <p:cNvSpPr txBox="1"/>
            <p:nvPr/>
          </p:nvSpPr>
          <p:spPr>
            <a:xfrm>
              <a:off x="3359451" y="2560320"/>
              <a:ext cx="2264474" cy="36625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dirty="0">
                  <a:solidFill>
                    <a:srgbClr val="004EA6"/>
                  </a:solidFill>
                  <a:latin typeface="Arial"/>
                  <a:ea typeface="Arial"/>
                  <a:cs typeface="Arial"/>
                  <a:sym typeface="Arial"/>
                </a:rPr>
                <a:t> Diversifique sus inversiones</a:t>
              </a:r>
              <a:endParaRPr dirty="0"/>
            </a:p>
            <a:p>
              <a:pPr marL="0" marR="0" lvl="0" indent="0" algn="ctr" rtl="0">
                <a:spcBef>
                  <a:spcPts val="0"/>
                </a:spcBef>
                <a:spcAft>
                  <a:spcPts val="0"/>
                </a:spcAft>
                <a:buNone/>
              </a:pPr>
              <a:br>
                <a:rPr lang="en-US" sz="1200"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Reduzca su riesgo financiero poniendo su dinero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en diferentes tipos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de inversiones. </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92" name="Google Shape;192;p7" descr="Piense a largo plazo&#10;&#10;¡Buenas noticias! El mercado &#10;de valores ha experimentado un crecimiento general durante al menos los últimos 80 años. &#10;La rentabilidad promedio ha &#10;sido de aproximadamente el 10% anual.*"/>
          <p:cNvGrpSpPr/>
          <p:nvPr/>
        </p:nvGrpSpPr>
        <p:grpSpPr>
          <a:xfrm>
            <a:off x="6127203" y="2201727"/>
            <a:ext cx="2678289" cy="3651801"/>
            <a:chOff x="6127203" y="2201727"/>
            <a:chExt cx="2678289" cy="3651801"/>
          </a:xfrm>
        </p:grpSpPr>
        <p:sp>
          <p:nvSpPr>
            <p:cNvPr id="193" name="Google Shape;193;p7"/>
            <p:cNvSpPr/>
            <p:nvPr/>
          </p:nvSpPr>
          <p:spPr>
            <a:xfrm>
              <a:off x="6127203" y="2201727"/>
              <a:ext cx="2678289" cy="3651801"/>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D7FF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94" name="Google Shape;194;p7"/>
            <p:cNvSpPr txBox="1"/>
            <p:nvPr/>
          </p:nvSpPr>
          <p:spPr>
            <a:xfrm>
              <a:off x="6251813" y="2548128"/>
              <a:ext cx="2416699" cy="2893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dirty="0">
                  <a:solidFill>
                    <a:srgbClr val="004EA6"/>
                  </a:solidFill>
                  <a:latin typeface="Arial"/>
                  <a:ea typeface="Arial"/>
                  <a:cs typeface="Arial"/>
                  <a:sym typeface="Arial"/>
                </a:rPr>
                <a:t>Piense a largo plazo</a:t>
              </a:r>
              <a:endParaRPr dirty="0"/>
            </a:p>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0" i="0" u="none" dirty="0">
                  <a:solidFill>
                    <a:schemeClr val="dk1"/>
                  </a:solidFill>
                  <a:latin typeface="Arial"/>
                  <a:ea typeface="Arial"/>
                  <a:cs typeface="Arial"/>
                  <a:sym typeface="Arial"/>
                </a:rPr>
                <a:t>¡Buenas noticias! El mercado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de valores ha experimentado un crecimiento general durante al menos los últimos </a:t>
              </a:r>
              <a:r>
                <a:rPr lang="en-US" sz="1200" b="1" i="0" u="none" dirty="0">
                  <a:solidFill>
                    <a:schemeClr val="dk1"/>
                  </a:solidFill>
                  <a:latin typeface="Arial"/>
                  <a:ea typeface="Arial"/>
                  <a:cs typeface="Arial"/>
                  <a:sym typeface="Arial"/>
                </a:rPr>
                <a:t>80 años</a:t>
              </a:r>
              <a:r>
                <a:rPr lang="en-US" sz="1200" b="0" i="0" u="none" dirty="0">
                  <a:solidFill>
                    <a:schemeClr val="dk1"/>
                  </a:solidFill>
                  <a:latin typeface="Arial"/>
                  <a:ea typeface="Arial"/>
                  <a:cs typeface="Arial"/>
                  <a:sym typeface="Arial"/>
                </a:rPr>
                <a:t>.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La rentabilidad promedio ha </a:t>
              </a:r>
              <a:br>
                <a:rPr lang="en-US" sz="1200" b="0" i="0" u="none" dirty="0">
                  <a:solidFill>
                    <a:schemeClr val="dk1"/>
                  </a:solidFill>
                  <a:latin typeface="Arial"/>
                  <a:ea typeface="Arial"/>
                  <a:cs typeface="Arial"/>
                  <a:sym typeface="Arial"/>
                </a:rPr>
              </a:br>
              <a:r>
                <a:rPr lang="en-US" sz="1200" b="0" i="0" u="none" dirty="0">
                  <a:solidFill>
                    <a:schemeClr val="dk1"/>
                  </a:solidFill>
                  <a:latin typeface="Arial"/>
                  <a:ea typeface="Arial"/>
                  <a:cs typeface="Arial"/>
                  <a:sym typeface="Arial"/>
                </a:rPr>
                <a:t>sido de aproximadamente el </a:t>
              </a:r>
              <a:r>
                <a:rPr lang="en-US" sz="1200" b="1" i="0" u="none" dirty="0">
                  <a:solidFill>
                    <a:schemeClr val="dk1"/>
                  </a:solidFill>
                  <a:latin typeface="Arial"/>
                  <a:ea typeface="Arial"/>
                  <a:cs typeface="Arial"/>
                  <a:sym typeface="Arial"/>
                </a:rPr>
                <a:t>10% anual.*</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sp>
        <p:nvSpPr>
          <p:cNvPr id="198" name="Google Shape;198;p7"/>
          <p:cNvSpPr/>
          <p:nvPr/>
        </p:nvSpPr>
        <p:spPr>
          <a:xfrm>
            <a:off x="152400" y="5923397"/>
            <a:ext cx="693126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dirty="0">
                <a:solidFill>
                  <a:schemeClr val="dk1"/>
                </a:solidFill>
                <a:latin typeface="Arial"/>
                <a:ea typeface="Arial"/>
                <a:cs typeface="Arial"/>
                <a:sym typeface="Arial"/>
              </a:rPr>
              <a:t>*El rendimiento pasado no es garantía de resultados futuros. La rentabilidad de inversión y el valor principal de la inversión fluctuarán, y el interés de un inversor, cuando se amortice, podría valer más o menos que la inversión original. </a:t>
            </a:r>
            <a:br>
              <a:rPr lang="en-US" sz="900" dirty="0">
                <a:solidFill>
                  <a:schemeClr val="dk1"/>
                </a:solidFill>
                <a:latin typeface="Arial"/>
                <a:ea typeface="Arial"/>
                <a:cs typeface="Arial"/>
                <a:sym typeface="Arial"/>
              </a:rPr>
            </a:br>
            <a:r>
              <a:rPr lang="en-US" sz="900" b="0" i="0" u="none" dirty="0">
                <a:solidFill>
                  <a:schemeClr val="dk1"/>
                </a:solidFill>
                <a:latin typeface="Arial"/>
                <a:ea typeface="Arial"/>
                <a:cs typeface="Arial"/>
                <a:sym typeface="Arial"/>
              </a:rPr>
              <a:t>Fuente: “Annual Returns on Stock, Bonds and T.Bills: 1928–Current,” NYU Stern School of Business, 2019.</a:t>
            </a:r>
            <a:endParaRPr dirty="0"/>
          </a:p>
        </p:txBody>
      </p:sp>
      <p:sp>
        <p:nvSpPr>
          <p:cNvPr id="186" name="Google Shape;186;p7">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7</a:t>
            </a:fld>
            <a:endParaRPr dirty="0"/>
          </a:p>
        </p:txBody>
      </p:sp>
      <p:pic>
        <p:nvPicPr>
          <p:cNvPr id="199" name="Google Shape;199;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10599" y="5762730"/>
            <a:ext cx="1397748" cy="10263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205"/>
        <p:cNvGrpSpPr/>
        <p:nvPr/>
      </p:nvGrpSpPr>
      <p:grpSpPr>
        <a:xfrm>
          <a:off x="0" y="0"/>
          <a:ext cx="0" cy="0"/>
          <a:chOff x="0" y="0"/>
          <a:chExt cx="0" cy="0"/>
        </a:xfrm>
      </p:grpSpPr>
      <p:sp>
        <p:nvSpPr>
          <p:cNvPr id="2" name="Title 1">
            <a:extLst>
              <a:ext uri="{FF2B5EF4-FFF2-40B4-BE49-F238E27FC236}">
                <a16:creationId xmlns:a16="http://schemas.microsoft.com/office/drawing/2014/main" id="{04020FD5-3774-2443-1962-32A97D313418}"/>
              </a:ext>
              <a:ext uri="{C183D7F6-B498-43B3-948B-1728B52AA6E4}">
                <adec:decorative xmlns:adec="http://schemas.microsoft.com/office/drawing/2017/decorative" val="0"/>
              </a:ext>
            </a:extLst>
          </p:cNvPr>
          <p:cNvSpPr>
            <a:spLocks noGrp="1"/>
          </p:cNvSpPr>
          <p:nvPr>
            <p:ph type="ctrTitle"/>
          </p:nvPr>
        </p:nvSpPr>
        <p:spPr>
          <a:xfrm>
            <a:off x="457200" y="-1416676"/>
            <a:ext cx="8153400" cy="1416676"/>
          </a:xfrm>
        </p:spPr>
        <p:txBody>
          <a:bodyPr spcFirstLastPara="1" wrap="square" lIns="91425" tIns="45700" rIns="91425" bIns="45700" anchor="b" anchorCtr="0">
            <a:noAutofit/>
          </a:bodyPr>
          <a:lstStyle/>
          <a:p>
            <a:pPr marL="0" marR="0" lvl="0" indent="0" rtl="0">
              <a:lnSpc>
                <a:spcPct val="100000"/>
              </a:lnSpc>
              <a:spcBef>
                <a:spcPts val="0"/>
              </a:spcBef>
              <a:spcAft>
                <a:spcPts val="0"/>
              </a:spcAft>
            </a:pP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¿Cómo superar los obstáculos </a:t>
            </a:r>
            <a:b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br>
            <a:r>
              <a:rPr kumimoji="0" lang="es-ES" sz="3000" b="0" i="0" u="none" strike="noStrike" kern="0" cap="none" spc="0" normalizeH="0" baseline="0" noProof="0" dirty="0">
                <a:ln>
                  <a:noFill/>
                </a:ln>
                <a:solidFill>
                  <a:srgbClr val="004EA6"/>
                </a:solidFill>
                <a:effectLst/>
                <a:uLnTx/>
                <a:uFillTx/>
                <a:latin typeface="Arial"/>
                <a:ea typeface="Arial"/>
                <a:cs typeface="Arial"/>
                <a:sym typeface="Arial"/>
              </a:rPr>
              <a:t>y continuar ahorrando?    </a:t>
            </a:r>
            <a:endParaRPr lang="es-ES" dirty="0"/>
          </a:p>
        </p:txBody>
      </p:sp>
      <p:pic>
        <p:nvPicPr>
          <p:cNvPr id="209" name="Google Shape;209;p8" descr="Este gráfico de líneas muestra acciones, bonos y equivalentes de efectivo para los años 1992 a 2022"/>
          <p:cNvPicPr preferRelativeResize="0"/>
          <p:nvPr/>
        </p:nvPicPr>
        <p:blipFill rotWithShape="1">
          <a:blip r:embed="rId3">
            <a:alphaModFix/>
          </a:blip>
          <a:srcRect/>
          <a:stretch/>
        </p:blipFill>
        <p:spPr>
          <a:xfrm>
            <a:off x="266218" y="619446"/>
            <a:ext cx="8656066" cy="3777552"/>
          </a:xfrm>
          <a:prstGeom prst="rect">
            <a:avLst/>
          </a:prstGeom>
          <a:noFill/>
          <a:ln>
            <a:noFill/>
          </a:ln>
        </p:spPr>
      </p:pic>
      <p:sp>
        <p:nvSpPr>
          <p:cNvPr id="208" name="Google Shape;208;p8"/>
          <p:cNvSpPr/>
          <p:nvPr/>
        </p:nvSpPr>
        <p:spPr>
          <a:xfrm>
            <a:off x="266218" y="4704281"/>
            <a:ext cx="866882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dirty="0">
                <a:solidFill>
                  <a:schemeClr val="dk1"/>
                </a:solidFill>
                <a:latin typeface="Arial"/>
                <a:ea typeface="Arial"/>
                <a:cs typeface="Arial"/>
                <a:sym typeface="Arial"/>
              </a:rPr>
              <a:t>El índice de rendimiento que se muestra solo tiene fines ilustrativos, y no es indicativo del rendimiento de ninguna inversión específica. Esta ilustración supone $1,000 invertidos en cada categoría desde el 30 de septiembre de 1992 hasta el 30 de septiembre de 2022. La ilustración se basa en el Índice S&amp;P 500, el Índice de Bonos Agregados de EE.UU. BarCap, el Índice de Bonos T-Bill de 3 meses y el Índice de Precios al Consumidor. No se puede invertir directamente en un índice. No representa el rendimiento de ninguna cuenta real y no es una predicción o promesa de futuras rentabilidades. Las rentabilidades presentadas suponen una asignación constante a cada índice, y no toman en cuenta las fluctuaciones en el valor que pueden afectar a la asignación global entre el reequilibrio. Además, la asignación de carteras no cambia, independientemente de las condiciones económicas </a:t>
            </a:r>
            <a:br>
              <a:rPr lang="en-US" sz="1000" b="0" i="1" u="none" dirty="0">
                <a:solidFill>
                  <a:schemeClr val="dk1"/>
                </a:solidFill>
                <a:latin typeface="Arial"/>
                <a:ea typeface="Arial"/>
                <a:cs typeface="Arial"/>
                <a:sym typeface="Arial"/>
              </a:rPr>
            </a:br>
            <a:r>
              <a:rPr lang="en-US" sz="1000" b="0" i="1" u="none" dirty="0">
                <a:solidFill>
                  <a:schemeClr val="dk1"/>
                </a:solidFill>
                <a:latin typeface="Arial"/>
                <a:ea typeface="Arial"/>
                <a:cs typeface="Arial"/>
                <a:sym typeface="Arial"/>
              </a:rPr>
              <a:t>o de mercado. Por lo tanto, las rentabilidades de las carteras reales pueden ser diferentes. El rendimiento pasado no es garantía de resultados futuros. Las inversiones están sujetas al mercado bursátil y su valor es fluctuante. Fuente: Morningstar Direct.</a:t>
            </a:r>
            <a:endParaRPr sz="1000" dirty="0">
              <a:solidFill>
                <a:schemeClr val="dk1"/>
              </a:solidFill>
              <a:latin typeface="Arial"/>
              <a:ea typeface="Arial"/>
              <a:cs typeface="Arial"/>
              <a:sym typeface="Arial"/>
            </a:endParaRPr>
          </a:p>
        </p:txBody>
      </p:sp>
      <p:sp>
        <p:nvSpPr>
          <p:cNvPr id="210" name="Google Shape;210;p8">
            <a:extLst>
              <a:ext uri="{C183D7F6-B498-43B3-948B-1728B52AA6E4}">
                <adec:decorative xmlns:adec="http://schemas.microsoft.com/office/drawing/2017/decorative" val="1"/>
              </a:ext>
            </a:extLst>
          </p:cNvPr>
          <p:cNvSpPr/>
          <p:nvPr/>
        </p:nvSpPr>
        <p:spPr>
          <a:xfrm>
            <a:off x="7225706" y="830280"/>
            <a:ext cx="1346309" cy="636278"/>
          </a:xfrm>
          <a:custGeom>
            <a:avLst/>
            <a:gdLst/>
            <a:ahLst/>
            <a:cxnLst/>
            <a:rect l="l" t="t" r="r" b="b"/>
            <a:pathLst>
              <a:path w="1346309" h="605436" extrusionOk="0">
                <a:moveTo>
                  <a:pt x="0" y="74288"/>
                </a:moveTo>
                <a:cubicBezTo>
                  <a:pt x="0" y="33260"/>
                  <a:pt x="33260" y="0"/>
                  <a:pt x="74288" y="0"/>
                </a:cubicBezTo>
                <a:lnTo>
                  <a:pt x="785347" y="0"/>
                </a:lnTo>
                <a:lnTo>
                  <a:pt x="785347" y="0"/>
                </a:lnTo>
                <a:lnTo>
                  <a:pt x="1121924" y="0"/>
                </a:lnTo>
                <a:lnTo>
                  <a:pt x="1272021" y="0"/>
                </a:lnTo>
                <a:cubicBezTo>
                  <a:pt x="1313049" y="0"/>
                  <a:pt x="1346309" y="33260"/>
                  <a:pt x="1346309" y="74288"/>
                </a:cubicBezTo>
                <a:lnTo>
                  <a:pt x="1346309" y="260005"/>
                </a:lnTo>
                <a:lnTo>
                  <a:pt x="1346309" y="260005"/>
                </a:lnTo>
                <a:lnTo>
                  <a:pt x="1346309" y="371435"/>
                </a:lnTo>
                <a:lnTo>
                  <a:pt x="1346309" y="371434"/>
                </a:lnTo>
                <a:cubicBezTo>
                  <a:pt x="1346309" y="412462"/>
                  <a:pt x="1313049" y="445722"/>
                  <a:pt x="1272021" y="445722"/>
                </a:cubicBezTo>
                <a:lnTo>
                  <a:pt x="953311" y="449793"/>
                </a:lnTo>
                <a:lnTo>
                  <a:pt x="805451" y="605436"/>
                </a:lnTo>
                <a:lnTo>
                  <a:pt x="544749" y="438120"/>
                </a:lnTo>
                <a:cubicBezTo>
                  <a:pt x="307729" y="438120"/>
                  <a:pt x="311308" y="445722"/>
                  <a:pt x="74288" y="445722"/>
                </a:cubicBezTo>
                <a:cubicBezTo>
                  <a:pt x="33260" y="445722"/>
                  <a:pt x="0" y="412462"/>
                  <a:pt x="0" y="371434"/>
                </a:cubicBezTo>
                <a:lnTo>
                  <a:pt x="0" y="371435"/>
                </a:lnTo>
                <a:lnTo>
                  <a:pt x="0" y="260005"/>
                </a:lnTo>
                <a:lnTo>
                  <a:pt x="0" y="260005"/>
                </a:lnTo>
                <a:lnTo>
                  <a:pt x="0" y="74288"/>
                </a:lnTo>
                <a:close/>
              </a:path>
            </a:pathLst>
          </a:custGeom>
          <a:solidFill>
            <a:schemeClr val="lt1"/>
          </a:solidFill>
          <a:ln w="19050" cap="flat" cmpd="sng">
            <a:solidFill>
              <a:srgbClr val="4FB84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endParaRPr sz="1400" b="1" dirty="0">
              <a:solidFill>
                <a:srgbClr val="4FB842"/>
              </a:solidFill>
              <a:latin typeface="Arial"/>
              <a:ea typeface="Arial"/>
              <a:cs typeface="Arial"/>
              <a:sym typeface="Arial"/>
            </a:endParaRPr>
          </a:p>
        </p:txBody>
      </p:sp>
      <p:sp>
        <p:nvSpPr>
          <p:cNvPr id="211" name="Google Shape;211;p8">
            <a:extLst>
              <a:ext uri="{C183D7F6-B498-43B3-948B-1728B52AA6E4}">
                <adec:decorative xmlns:adec="http://schemas.microsoft.com/office/drawing/2017/decorative" val="1"/>
              </a:ext>
            </a:extLst>
          </p:cNvPr>
          <p:cNvSpPr/>
          <p:nvPr/>
        </p:nvSpPr>
        <p:spPr>
          <a:xfrm>
            <a:off x="7225706" y="2649537"/>
            <a:ext cx="1280160" cy="564482"/>
          </a:xfrm>
          <a:custGeom>
            <a:avLst/>
            <a:gdLst/>
            <a:ahLst/>
            <a:cxnLst/>
            <a:rect l="l" t="t" r="r" b="b"/>
            <a:pathLst>
              <a:path w="1229576" h="595320" extrusionOk="0">
                <a:moveTo>
                  <a:pt x="0" y="78397"/>
                </a:moveTo>
                <a:cubicBezTo>
                  <a:pt x="0" y="35100"/>
                  <a:pt x="35100" y="0"/>
                  <a:pt x="78397" y="0"/>
                </a:cubicBezTo>
                <a:lnTo>
                  <a:pt x="204929" y="0"/>
                </a:lnTo>
                <a:lnTo>
                  <a:pt x="204929" y="0"/>
                </a:lnTo>
                <a:lnTo>
                  <a:pt x="512323" y="0"/>
                </a:lnTo>
                <a:lnTo>
                  <a:pt x="1151179" y="0"/>
                </a:lnTo>
                <a:cubicBezTo>
                  <a:pt x="1194476" y="0"/>
                  <a:pt x="1229576" y="35100"/>
                  <a:pt x="1229576" y="78397"/>
                </a:cubicBezTo>
                <a:lnTo>
                  <a:pt x="1229576" y="274385"/>
                </a:lnTo>
                <a:lnTo>
                  <a:pt x="1229576" y="274385"/>
                </a:lnTo>
                <a:lnTo>
                  <a:pt x="1229576" y="391979"/>
                </a:lnTo>
                <a:lnTo>
                  <a:pt x="1229576" y="391978"/>
                </a:lnTo>
                <a:cubicBezTo>
                  <a:pt x="1229576" y="435275"/>
                  <a:pt x="1194476" y="470375"/>
                  <a:pt x="1151179" y="470375"/>
                </a:cubicBezTo>
                <a:lnTo>
                  <a:pt x="784697" y="474266"/>
                </a:lnTo>
                <a:lnTo>
                  <a:pt x="615434" y="595320"/>
                </a:lnTo>
                <a:lnTo>
                  <a:pt x="430610" y="470375"/>
                </a:lnTo>
                <a:lnTo>
                  <a:pt x="78397" y="470375"/>
                </a:lnTo>
                <a:cubicBezTo>
                  <a:pt x="35100" y="470375"/>
                  <a:pt x="0" y="435275"/>
                  <a:pt x="0" y="391978"/>
                </a:cubicBezTo>
                <a:lnTo>
                  <a:pt x="0" y="391979"/>
                </a:lnTo>
                <a:lnTo>
                  <a:pt x="0" y="274385"/>
                </a:lnTo>
                <a:lnTo>
                  <a:pt x="0" y="274385"/>
                </a:lnTo>
                <a:lnTo>
                  <a:pt x="0" y="78397"/>
                </a:lnTo>
                <a:close/>
              </a:path>
            </a:pathLst>
          </a:custGeom>
          <a:solidFill>
            <a:schemeClr val="lt1"/>
          </a:solidFill>
          <a:ln w="19050" cap="flat" cmpd="sng">
            <a:solidFill>
              <a:srgbClr val="2D348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endParaRPr sz="1800" b="1" dirty="0">
              <a:solidFill>
                <a:srgbClr val="2D3482"/>
              </a:solidFill>
              <a:latin typeface="Arial"/>
              <a:ea typeface="Arial"/>
              <a:cs typeface="Arial"/>
              <a:sym typeface="Arial"/>
            </a:endParaRPr>
          </a:p>
        </p:txBody>
      </p:sp>
      <p:sp>
        <p:nvSpPr>
          <p:cNvPr id="212" name="Google Shape;212;p8">
            <a:extLst>
              <a:ext uri="{C183D7F6-B498-43B3-948B-1728B52AA6E4}">
                <adec:decorative xmlns:adec="http://schemas.microsoft.com/office/drawing/2017/decorative" val="1"/>
              </a:ext>
            </a:extLst>
          </p:cNvPr>
          <p:cNvSpPr txBox="1"/>
          <p:nvPr/>
        </p:nvSpPr>
        <p:spPr>
          <a:xfrm>
            <a:off x="7257883" y="879869"/>
            <a:ext cx="1281953" cy="3351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dirty="0">
                <a:solidFill>
                  <a:srgbClr val="4FB842"/>
                </a:solidFill>
                <a:latin typeface="Arial"/>
                <a:ea typeface="Arial"/>
                <a:cs typeface="Arial"/>
                <a:sym typeface="Arial"/>
              </a:rPr>
              <a:t>Acciones</a:t>
            </a:r>
            <a:endParaRPr dirty="0"/>
          </a:p>
        </p:txBody>
      </p:sp>
      <p:sp>
        <p:nvSpPr>
          <p:cNvPr id="213" name="Google Shape;213;p8">
            <a:extLst>
              <a:ext uri="{C183D7F6-B498-43B3-948B-1728B52AA6E4}">
                <adec:decorative xmlns:adec="http://schemas.microsoft.com/office/drawing/2017/decorative" val="1"/>
              </a:ext>
            </a:extLst>
          </p:cNvPr>
          <p:cNvSpPr txBox="1"/>
          <p:nvPr/>
        </p:nvSpPr>
        <p:spPr>
          <a:xfrm>
            <a:off x="7323352" y="2656176"/>
            <a:ext cx="1017495" cy="3755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400" b="1" dirty="0">
                <a:solidFill>
                  <a:srgbClr val="2D3482"/>
                </a:solidFill>
                <a:latin typeface="Arial"/>
                <a:ea typeface="Arial"/>
                <a:cs typeface="Arial"/>
                <a:sym typeface="Arial"/>
              </a:rPr>
              <a:t>Bonos</a:t>
            </a:r>
            <a:endParaRPr sz="1400" b="1" dirty="0">
              <a:solidFill>
                <a:srgbClr val="2D3482"/>
              </a:solidFill>
              <a:latin typeface="Arial"/>
              <a:ea typeface="Arial"/>
              <a:cs typeface="Arial"/>
              <a:sym typeface="Arial"/>
            </a:endParaRPr>
          </a:p>
        </p:txBody>
      </p:sp>
      <p:sp>
        <p:nvSpPr>
          <p:cNvPr id="214" name="Google Shape;214;p8">
            <a:extLst>
              <a:ext uri="{C183D7F6-B498-43B3-948B-1728B52AA6E4}">
                <adec:decorative xmlns:adec="http://schemas.microsoft.com/office/drawing/2017/decorative" val="1"/>
              </a:ext>
            </a:extLst>
          </p:cNvPr>
          <p:cNvSpPr/>
          <p:nvPr/>
        </p:nvSpPr>
        <p:spPr>
          <a:xfrm>
            <a:off x="5708657" y="3031728"/>
            <a:ext cx="2003612" cy="640451"/>
          </a:xfrm>
          <a:custGeom>
            <a:avLst/>
            <a:gdLst/>
            <a:ahLst/>
            <a:cxnLst/>
            <a:rect l="l" t="t" r="r" b="b"/>
            <a:pathLst>
              <a:path w="1887070" h="609037" extrusionOk="0">
                <a:moveTo>
                  <a:pt x="0" y="76949"/>
                </a:moveTo>
                <a:cubicBezTo>
                  <a:pt x="0" y="34451"/>
                  <a:pt x="34451" y="0"/>
                  <a:pt x="76949" y="0"/>
                </a:cubicBezTo>
                <a:lnTo>
                  <a:pt x="314512" y="0"/>
                </a:lnTo>
                <a:lnTo>
                  <a:pt x="314512" y="0"/>
                </a:lnTo>
                <a:lnTo>
                  <a:pt x="786279" y="0"/>
                </a:lnTo>
                <a:lnTo>
                  <a:pt x="1810121" y="0"/>
                </a:lnTo>
                <a:cubicBezTo>
                  <a:pt x="1852619" y="0"/>
                  <a:pt x="1887070" y="34451"/>
                  <a:pt x="1887070" y="76949"/>
                </a:cubicBezTo>
                <a:lnTo>
                  <a:pt x="1887070" y="269315"/>
                </a:lnTo>
                <a:lnTo>
                  <a:pt x="1887070" y="269315"/>
                </a:lnTo>
                <a:lnTo>
                  <a:pt x="1887070" y="384735"/>
                </a:lnTo>
                <a:lnTo>
                  <a:pt x="1887070" y="384733"/>
                </a:lnTo>
                <a:cubicBezTo>
                  <a:pt x="1887070" y="427231"/>
                  <a:pt x="1852619" y="461682"/>
                  <a:pt x="1810121" y="461682"/>
                </a:cubicBezTo>
                <a:lnTo>
                  <a:pt x="1216585" y="457200"/>
                </a:lnTo>
                <a:lnTo>
                  <a:pt x="1088285" y="609037"/>
                </a:lnTo>
                <a:lnTo>
                  <a:pt x="915147" y="457199"/>
                </a:lnTo>
                <a:lnTo>
                  <a:pt x="76949" y="461682"/>
                </a:lnTo>
                <a:cubicBezTo>
                  <a:pt x="34451" y="461682"/>
                  <a:pt x="0" y="427231"/>
                  <a:pt x="0" y="384733"/>
                </a:cubicBezTo>
                <a:lnTo>
                  <a:pt x="0" y="384735"/>
                </a:lnTo>
                <a:lnTo>
                  <a:pt x="0" y="269315"/>
                </a:lnTo>
                <a:lnTo>
                  <a:pt x="0" y="269315"/>
                </a:lnTo>
                <a:lnTo>
                  <a:pt x="0" y="76949"/>
                </a:lnTo>
                <a:close/>
              </a:path>
            </a:pathLst>
          </a:custGeom>
          <a:solidFill>
            <a:srgbClr val="FFFFFF"/>
          </a:solidFill>
          <a:ln w="19050" cap="flat" cmpd="sng">
            <a:solidFill>
              <a:srgbClr val="FCD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06" name="Google Shape;206;p8">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8</a:t>
            </a:fld>
            <a:endParaRPr dirty="0"/>
          </a:p>
        </p:txBody>
      </p:sp>
      <p:sp>
        <p:nvSpPr>
          <p:cNvPr id="215" name="Google Shape;215;p8">
            <a:extLst>
              <a:ext uri="{C183D7F6-B498-43B3-948B-1728B52AA6E4}">
                <adec:decorative xmlns:adec="http://schemas.microsoft.com/office/drawing/2017/decorative" val="1"/>
              </a:ext>
            </a:extLst>
          </p:cNvPr>
          <p:cNvSpPr txBox="1"/>
          <p:nvPr/>
        </p:nvSpPr>
        <p:spPr>
          <a:xfrm>
            <a:off x="5803610" y="3132527"/>
            <a:ext cx="18137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FFC000"/>
                </a:solidFill>
                <a:latin typeface="Arial"/>
                <a:ea typeface="Arial"/>
                <a:cs typeface="Arial"/>
                <a:sym typeface="Arial"/>
              </a:rPr>
              <a:t>Equivalentes de efectivo</a:t>
            </a:r>
            <a:endParaRPr sz="1100" b="1" dirty="0">
              <a:solidFill>
                <a:srgbClr val="FFC000"/>
              </a:solidFill>
              <a:latin typeface="Arial"/>
              <a:ea typeface="Arial"/>
              <a:cs typeface="Arial"/>
              <a:sym typeface="Arial"/>
            </a:endParaRPr>
          </a:p>
        </p:txBody>
      </p:sp>
      <p:pic>
        <p:nvPicPr>
          <p:cNvPr id="207" name="Google Shape;207;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10599" y="5762730"/>
            <a:ext cx="1397748" cy="10263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Shape 221"/>
        <p:cNvGrpSpPr/>
        <p:nvPr/>
      </p:nvGrpSpPr>
      <p:grpSpPr>
        <a:xfrm>
          <a:off x="0" y="0"/>
          <a:ext cx="0" cy="0"/>
          <a:chOff x="0" y="0"/>
          <a:chExt cx="0" cy="0"/>
        </a:xfrm>
      </p:grpSpPr>
      <p:pic>
        <p:nvPicPr>
          <p:cNvPr id="222" name="Google Shape;222;p9">
            <a:extLst>
              <a:ext uri="{C183D7F6-B498-43B3-948B-1728B52AA6E4}">
                <adec:decorative xmlns:adec="http://schemas.microsoft.com/office/drawing/2017/decorative" val="1"/>
              </a:ext>
            </a:extLst>
          </p:cNvPr>
          <p:cNvPicPr preferRelativeResize="0"/>
          <p:nvPr/>
        </p:nvPicPr>
        <p:blipFill rotWithShape="1">
          <a:blip r:embed="rId3">
            <a:alphaModFix amt="31000"/>
          </a:blip>
          <a:srcRect t="-2833" r="20971"/>
          <a:stretch/>
        </p:blipFill>
        <p:spPr>
          <a:xfrm>
            <a:off x="0" y="1671639"/>
            <a:ext cx="9143872" cy="5186362"/>
          </a:xfrm>
          <a:prstGeom prst="rect">
            <a:avLst/>
          </a:prstGeom>
          <a:noFill/>
          <a:ln>
            <a:noFill/>
          </a:ln>
        </p:spPr>
      </p:pic>
      <p:pic>
        <p:nvPicPr>
          <p:cNvPr id="223" name="Google Shape;223;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944" y="298528"/>
            <a:ext cx="7357872" cy="1284707"/>
          </a:xfrm>
          <a:prstGeom prst="rect">
            <a:avLst/>
          </a:prstGeom>
          <a:noFill/>
          <a:ln>
            <a:noFill/>
          </a:ln>
        </p:spPr>
      </p:pic>
      <p:sp>
        <p:nvSpPr>
          <p:cNvPr id="224" name="Google Shape;224;p9">
            <a:extLst>
              <a:ext uri="{C183D7F6-B498-43B3-948B-1728B52AA6E4}">
                <adec:decorative xmlns:adec="http://schemas.microsoft.com/office/drawing/2017/decorative" val="1"/>
              </a:ext>
            </a:extLst>
          </p:cNvPr>
          <p:cNvSpPr txBox="1">
            <a:spLocks noGrp="1"/>
          </p:cNvSpPr>
          <p:nvPr>
            <p:ph type="sldNum" idx="12"/>
          </p:nvPr>
        </p:nvSpPr>
        <p:spPr>
          <a:xfrm>
            <a:off x="152400" y="6372302"/>
            <a:ext cx="457200" cy="3429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9</a:t>
            </a:fld>
            <a:endParaRPr dirty="0"/>
          </a:p>
        </p:txBody>
      </p:sp>
      <p:pic>
        <p:nvPicPr>
          <p:cNvPr id="225" name="Google Shape;225;p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583681" y="276017"/>
            <a:ext cx="2560320" cy="1395622"/>
          </a:xfrm>
          <a:prstGeom prst="rect">
            <a:avLst/>
          </a:prstGeom>
          <a:noFill/>
          <a:ln>
            <a:noFill/>
          </a:ln>
        </p:spPr>
      </p:pic>
      <p:sp>
        <p:nvSpPr>
          <p:cNvPr id="226" name="Google Shape;226;p9"/>
          <p:cNvSpPr txBox="1">
            <a:spLocks noGrp="1"/>
          </p:cNvSpPr>
          <p:nvPr>
            <p:ph type="title" idx="4294967295"/>
          </p:nvPr>
        </p:nvSpPr>
        <p:spPr>
          <a:xfrm>
            <a:off x="0" y="682494"/>
            <a:ext cx="5814646" cy="76944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600" b="0" i="0" u="none" strike="noStrike" kern="0" cap="none" spc="0" normalizeH="0" baseline="0" noProof="0" dirty="0">
                <a:ln>
                  <a:noFill/>
                </a:ln>
                <a:solidFill>
                  <a:srgbClr val="004EA6"/>
                </a:solidFill>
                <a:effectLst/>
                <a:uLnTx/>
                <a:uFillTx/>
                <a:latin typeface="Arial"/>
                <a:ea typeface="Arial"/>
                <a:cs typeface="Arial"/>
                <a:sym typeface="Arial"/>
              </a:rPr>
              <a:t>Abróchese el cinturón y recuerde esto</a:t>
            </a: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grpSp>
        <p:nvGrpSpPr>
          <p:cNvPr id="227" name="Google Shape;227;p9" descr="Evite vender inversiones en &#10;acciones cuando &#10;el mercado baje."/>
          <p:cNvGrpSpPr/>
          <p:nvPr/>
        </p:nvGrpSpPr>
        <p:grpSpPr>
          <a:xfrm>
            <a:off x="151758" y="1967459"/>
            <a:ext cx="2097024" cy="3099149"/>
            <a:chOff x="152400" y="1967459"/>
            <a:chExt cx="2097024" cy="3099149"/>
          </a:xfrm>
        </p:grpSpPr>
        <p:sp>
          <p:nvSpPr>
            <p:cNvPr id="228" name="Google Shape;228;p9"/>
            <p:cNvSpPr/>
            <p:nvPr/>
          </p:nvSpPr>
          <p:spPr>
            <a:xfrm>
              <a:off x="152400" y="1967459"/>
              <a:ext cx="2097024" cy="3099149"/>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9" name="Google Shape;229;p9"/>
            <p:cNvSpPr txBox="1"/>
            <p:nvPr/>
          </p:nvSpPr>
          <p:spPr>
            <a:xfrm>
              <a:off x="152400" y="3250788"/>
              <a:ext cx="209702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dirty="0">
                  <a:solidFill>
                    <a:schemeClr val="dk1"/>
                  </a:solidFill>
                  <a:latin typeface="Arial"/>
                  <a:ea typeface="Arial"/>
                  <a:cs typeface="Arial"/>
                  <a:sym typeface="Arial"/>
                </a:rPr>
                <a:t>Evite vender inversiones en </a:t>
              </a:r>
              <a:br>
                <a:rPr lang="en-US" sz="1400" b="0" i="0" u="none" dirty="0">
                  <a:solidFill>
                    <a:schemeClr val="dk1"/>
                  </a:solidFill>
                  <a:latin typeface="Arial"/>
                  <a:ea typeface="Arial"/>
                  <a:cs typeface="Arial"/>
                  <a:sym typeface="Arial"/>
                </a:rPr>
              </a:br>
              <a:r>
                <a:rPr lang="en-US" sz="1400" b="0" i="0" u="none" dirty="0">
                  <a:solidFill>
                    <a:schemeClr val="dk1"/>
                  </a:solidFill>
                  <a:latin typeface="Arial"/>
                  <a:ea typeface="Arial"/>
                  <a:cs typeface="Arial"/>
                  <a:sym typeface="Arial"/>
                </a:rPr>
                <a:t>acciones cuando </a:t>
              </a:r>
              <a:br>
                <a:rPr lang="en-US" sz="1400" b="0" i="0" u="none" dirty="0">
                  <a:solidFill>
                    <a:schemeClr val="dk1"/>
                  </a:solidFill>
                  <a:latin typeface="Arial"/>
                  <a:ea typeface="Arial"/>
                  <a:cs typeface="Arial"/>
                  <a:sym typeface="Arial"/>
                </a:rPr>
              </a:br>
              <a:r>
                <a:rPr lang="en-US" sz="1400" b="0" i="0" u="none" dirty="0">
                  <a:solidFill>
                    <a:schemeClr val="dk1"/>
                  </a:solidFill>
                  <a:latin typeface="Arial"/>
                  <a:ea typeface="Arial"/>
                  <a:cs typeface="Arial"/>
                  <a:sym typeface="Arial"/>
                </a:rPr>
                <a:t>el mercado baje.</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p:txBody>
        </p:sp>
        <p:pic>
          <p:nvPicPr>
            <p:cNvPr id="230" name="Google Shape;230;p9"/>
            <p:cNvPicPr preferRelativeResize="0"/>
            <p:nvPr/>
          </p:nvPicPr>
          <p:blipFill rotWithShape="1">
            <a:blip r:embed="rId6">
              <a:alphaModFix/>
            </a:blip>
            <a:srcRect/>
            <a:stretch/>
          </p:blipFill>
          <p:spPr>
            <a:xfrm>
              <a:off x="218675" y="2559384"/>
              <a:ext cx="1994128" cy="587160"/>
            </a:xfrm>
            <a:prstGeom prst="rect">
              <a:avLst/>
            </a:prstGeom>
            <a:noFill/>
            <a:ln>
              <a:noFill/>
            </a:ln>
          </p:spPr>
        </p:pic>
      </p:grpSp>
      <p:grpSp>
        <p:nvGrpSpPr>
          <p:cNvPr id="235" name="Google Shape;235;p9" descr="Evite intentar cronometrar &#10;el mercado."/>
          <p:cNvGrpSpPr/>
          <p:nvPr/>
        </p:nvGrpSpPr>
        <p:grpSpPr>
          <a:xfrm>
            <a:off x="2392616" y="1967458"/>
            <a:ext cx="2097024" cy="3099150"/>
            <a:chOff x="2392616" y="1967458"/>
            <a:chExt cx="2097024" cy="3099150"/>
          </a:xfrm>
        </p:grpSpPr>
        <p:sp>
          <p:nvSpPr>
            <p:cNvPr id="236" name="Google Shape;236;p9"/>
            <p:cNvSpPr/>
            <p:nvPr/>
          </p:nvSpPr>
          <p:spPr>
            <a:xfrm>
              <a:off x="2392616" y="1967458"/>
              <a:ext cx="2097024" cy="3099150"/>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37" name="Google Shape;237;p9"/>
            <p:cNvSpPr txBox="1"/>
            <p:nvPr/>
          </p:nvSpPr>
          <p:spPr>
            <a:xfrm>
              <a:off x="2392616" y="2350591"/>
              <a:ext cx="2087816"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dirty="0">
                  <a:solidFill>
                    <a:schemeClr val="dk1"/>
                  </a:solidFill>
                  <a:latin typeface="Arial"/>
                  <a:ea typeface="Arial"/>
                  <a:cs typeface="Arial"/>
                  <a:sym typeface="Arial"/>
                </a:rPr>
                <a:t>Evite intentar cronometrar </a:t>
              </a:r>
              <a:br>
                <a:rPr lang="en-US" sz="1400" b="0" i="0" u="none" dirty="0">
                  <a:solidFill>
                    <a:schemeClr val="dk1"/>
                  </a:solidFill>
                  <a:latin typeface="Arial"/>
                  <a:ea typeface="Arial"/>
                  <a:cs typeface="Arial"/>
                  <a:sym typeface="Arial"/>
                </a:rPr>
              </a:br>
              <a:r>
                <a:rPr lang="en-US" sz="1400" b="0" i="0" u="none" dirty="0">
                  <a:solidFill>
                    <a:schemeClr val="dk1"/>
                  </a:solidFill>
                  <a:latin typeface="Arial"/>
                  <a:ea typeface="Arial"/>
                  <a:cs typeface="Arial"/>
                  <a:sym typeface="Arial"/>
                </a:rPr>
                <a:t>el mercado.</a:t>
              </a:r>
              <a:endParaRPr dirty="0"/>
            </a:p>
          </p:txBody>
        </p:sp>
        <p:pic>
          <p:nvPicPr>
            <p:cNvPr id="238" name="Google Shape;238;p9"/>
            <p:cNvPicPr preferRelativeResize="0"/>
            <p:nvPr/>
          </p:nvPicPr>
          <p:blipFill rotWithShape="1">
            <a:blip r:embed="rId7">
              <a:alphaModFix/>
            </a:blip>
            <a:srcRect/>
            <a:stretch/>
          </p:blipFill>
          <p:spPr>
            <a:xfrm>
              <a:off x="2871846" y="3381029"/>
              <a:ext cx="1138564" cy="1391578"/>
            </a:xfrm>
            <a:prstGeom prst="rect">
              <a:avLst/>
            </a:prstGeom>
            <a:noFill/>
            <a:ln>
              <a:noFill/>
            </a:ln>
          </p:spPr>
        </p:pic>
      </p:grpSp>
      <p:grpSp>
        <p:nvGrpSpPr>
          <p:cNvPr id="239" name="Google Shape;239;p9" descr="Evite el impulso de reducir o detener las contribuciones a su plan de jubilación."/>
          <p:cNvGrpSpPr/>
          <p:nvPr/>
        </p:nvGrpSpPr>
        <p:grpSpPr>
          <a:xfrm>
            <a:off x="4593970" y="1991127"/>
            <a:ext cx="2097024" cy="3075481"/>
            <a:chOff x="4593970" y="1991127"/>
            <a:chExt cx="2097024" cy="3075481"/>
          </a:xfrm>
        </p:grpSpPr>
        <p:sp>
          <p:nvSpPr>
            <p:cNvPr id="240" name="Google Shape;240;p9"/>
            <p:cNvSpPr/>
            <p:nvPr/>
          </p:nvSpPr>
          <p:spPr>
            <a:xfrm>
              <a:off x="4593970" y="1991127"/>
              <a:ext cx="2097024" cy="3075481"/>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D7FF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41" name="Google Shape;241;p9"/>
            <p:cNvSpPr txBox="1"/>
            <p:nvPr/>
          </p:nvSpPr>
          <p:spPr>
            <a:xfrm>
              <a:off x="4593970" y="2350591"/>
              <a:ext cx="209702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dirty="0">
                  <a:solidFill>
                    <a:schemeClr val="dk1"/>
                  </a:solidFill>
                  <a:latin typeface="Arial"/>
                  <a:ea typeface="Arial"/>
                  <a:cs typeface="Arial"/>
                  <a:sym typeface="Arial"/>
                </a:rPr>
                <a:t>Evite el impulso de reducir o detener las contribuciones a su plan de jubilación.</a:t>
              </a:r>
              <a:endParaRPr dirty="0"/>
            </a:p>
          </p:txBody>
        </p:sp>
        <p:pic>
          <p:nvPicPr>
            <p:cNvPr id="242" name="Google Shape;242;p9"/>
            <p:cNvPicPr preferRelativeResize="0"/>
            <p:nvPr/>
          </p:nvPicPr>
          <p:blipFill rotWithShape="1">
            <a:blip r:embed="rId8">
              <a:alphaModFix/>
            </a:blip>
            <a:srcRect/>
            <a:stretch/>
          </p:blipFill>
          <p:spPr>
            <a:xfrm>
              <a:off x="4952035" y="3601000"/>
              <a:ext cx="1428963" cy="1077218"/>
            </a:xfrm>
            <a:prstGeom prst="rect">
              <a:avLst/>
            </a:prstGeom>
            <a:noFill/>
            <a:ln>
              <a:noFill/>
            </a:ln>
          </p:spPr>
        </p:pic>
      </p:grpSp>
      <p:grpSp>
        <p:nvGrpSpPr>
          <p:cNvPr id="231" name="Google Shape;231;p9" descr="Evite mantener todos &#10;o la mayoría de sus activos en inversiones de renta fija, como equivalentes de efectivo y bonos, a menos que esté cerca o en la edad de jubilación."/>
          <p:cNvGrpSpPr/>
          <p:nvPr/>
        </p:nvGrpSpPr>
        <p:grpSpPr>
          <a:xfrm>
            <a:off x="6843394" y="1967459"/>
            <a:ext cx="2097024" cy="3212175"/>
            <a:chOff x="6843394" y="1967459"/>
            <a:chExt cx="2097024" cy="3212175"/>
          </a:xfrm>
        </p:grpSpPr>
        <p:sp>
          <p:nvSpPr>
            <p:cNvPr id="232" name="Google Shape;232;p9"/>
            <p:cNvSpPr/>
            <p:nvPr/>
          </p:nvSpPr>
          <p:spPr>
            <a:xfrm>
              <a:off x="6843394" y="1967459"/>
              <a:ext cx="2097024" cy="3099150"/>
            </a:xfrm>
            <a:custGeom>
              <a:avLst/>
              <a:gdLst/>
              <a:ahLst/>
              <a:cxnLst/>
              <a:rect l="l" t="t" r="r" b="b"/>
              <a:pathLst>
                <a:path w="2678289" h="3316224" extrusionOk="0">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A4E0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33" name="Google Shape;233;p9"/>
            <p:cNvSpPr txBox="1"/>
            <p:nvPr/>
          </p:nvSpPr>
          <p:spPr>
            <a:xfrm>
              <a:off x="6843394" y="3117531"/>
              <a:ext cx="2097024"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dirty="0">
                  <a:solidFill>
                    <a:schemeClr val="dk1"/>
                  </a:solidFill>
                  <a:latin typeface="Arial"/>
                  <a:ea typeface="Arial"/>
                  <a:cs typeface="Arial"/>
                  <a:sym typeface="Arial"/>
                </a:rPr>
                <a:t>Evite mantener todos </a:t>
              </a:r>
              <a:br>
                <a:rPr lang="en-US" sz="1400" b="0" i="0" u="none" dirty="0">
                  <a:solidFill>
                    <a:schemeClr val="dk1"/>
                  </a:solidFill>
                  <a:latin typeface="Arial"/>
                  <a:ea typeface="Arial"/>
                  <a:cs typeface="Arial"/>
                  <a:sym typeface="Arial"/>
                </a:rPr>
              </a:br>
              <a:r>
                <a:rPr lang="en-US" sz="1400" b="0" i="0" u="none" dirty="0">
                  <a:solidFill>
                    <a:schemeClr val="dk1"/>
                  </a:solidFill>
                  <a:latin typeface="Arial"/>
                  <a:ea typeface="Arial"/>
                  <a:cs typeface="Arial"/>
                  <a:sym typeface="Arial"/>
                </a:rPr>
                <a:t>o la mayoría de sus activos en inversiones de renta fija, como equivalentes de efectivo y bonos, a menos que esté cerca o en la edad de jubilación. </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p:txBody>
        </p:sp>
        <p:pic>
          <p:nvPicPr>
            <p:cNvPr id="234" name="Google Shape;234;p9"/>
            <p:cNvPicPr preferRelativeResize="0"/>
            <p:nvPr/>
          </p:nvPicPr>
          <p:blipFill rotWithShape="1">
            <a:blip r:embed="rId9">
              <a:alphaModFix/>
            </a:blip>
            <a:srcRect/>
            <a:stretch/>
          </p:blipFill>
          <p:spPr>
            <a:xfrm>
              <a:off x="7323697" y="1979377"/>
              <a:ext cx="1056280" cy="939635"/>
            </a:xfrm>
            <a:prstGeom prst="rect">
              <a:avLst/>
            </a:prstGeom>
            <a:noFill/>
            <a:ln>
              <a:noFill/>
            </a:ln>
          </p:spPr>
        </p:pic>
      </p:grpSp>
      <p:pic>
        <p:nvPicPr>
          <p:cNvPr id="243" name="Google Shape;243;p9">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610599" y="5762730"/>
            <a:ext cx="1397748" cy="10263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 calcmode="lin" valueType="num">
                                      <p:cBhvr additive="base">
                                        <p:cTn id="12" dur="500"/>
                                        <p:tgtEl>
                                          <p:spTgt spid="2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 calcmode="lin" valueType="num">
                                      <p:cBhvr additive="base">
                                        <p:cTn id="17" dur="500"/>
                                        <p:tgtEl>
                                          <p:spTgt spid="23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 calcmode="lin" valueType="num">
                                      <p:cBhvr additive="base">
                                        <p:cTn id="22" dur="500"/>
                                        <p:tgtEl>
                                          <p:spTgt spid="23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anim calcmode="lin" valueType="num">
                                      <p:cBhvr additive="base">
                                        <p:cTn id="27" dur="500"/>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Master TEMPLATE 2015">
  <a:themeElements>
    <a:clrScheme name="Custom 7">
      <a:dk1>
        <a:srgbClr val="000000"/>
      </a:dk1>
      <a:lt1>
        <a:srgbClr val="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2148</Words>
  <Application>Microsoft Office PowerPoint</Application>
  <PresentationFormat>On-screen Show (4:3)</PresentationFormat>
  <Paragraphs>203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PPT Master TEMPLATE 2015</vt:lpstr>
      <vt:lpstr>Supere los altibajos </vt:lpstr>
      <vt:lpstr>Presentadores</vt:lpstr>
      <vt:lpstr>¿Qué es la volatilidad del mercado?</vt:lpstr>
      <vt:lpstr>¿Cómo superar los obstáculos  y continuar ahorrando? </vt:lpstr>
      <vt:lpstr>¿Cómo superar los obstáculos  y continuar ahorrando?  </vt:lpstr>
      <vt:lpstr>¿Cómo superar los obstáculos  y continuar ahorrando?   </vt:lpstr>
      <vt:lpstr>¿Cómo superar los obstáculos  y continuar ahorrando?     </vt:lpstr>
      <vt:lpstr>¿Cómo superar los obstáculos  y continuar ahorrando?    </vt:lpstr>
      <vt:lpstr>Abróchese el cinturón y recuerde esto </vt:lpstr>
      <vt:lpstr>Reequilibrar y reiniciar</vt:lpstr>
      <vt:lpstr>¿Necesita ayuda para planificar?       </vt:lpstr>
      <vt:lpstr>¿Tiene alguna pregunta?</vt:lpstr>
      <vt:lpstr>Divulgaciones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Supere los altibajos</dc:title>
  <dc:subject>Supere los altibajos</dc:subject>
  <dc:creator>The Standard</dc:creator>
  <dc:description/>
  <cp:lastModifiedBy>Jayakumar Sekar</cp:lastModifiedBy>
  <cp:revision>11</cp:revision>
  <dcterms:created xsi:type="dcterms:W3CDTF">2017-10-03T20:58:50Z</dcterms:created>
  <dcterms:modified xsi:type="dcterms:W3CDTF">2022-12-13T16:30:45Z</dcterms:modified>
</cp:coreProperties>
</file>