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216" userDrawn="1">
          <p15:clr>
            <a:srgbClr val="A4A3A4"/>
          </p15:clr>
        </p15:guide>
        <p15:guide id="3"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8"/>
    <a:srgbClr val="F89728"/>
    <a:srgbClr val="232E84"/>
    <a:srgbClr val="FFEEBD"/>
    <a:srgbClr val="C1C0DC"/>
    <a:srgbClr val="FFD200"/>
    <a:srgbClr val="756EAF"/>
    <a:srgbClr val="7E7CB3"/>
    <a:srgbClr val="FFE06A"/>
    <a:srgbClr val="009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68" autoAdjust="0"/>
    <p:restoredTop sz="94249" autoAdjust="0"/>
  </p:normalViewPr>
  <p:slideViewPr>
    <p:cSldViewPr snapToGrid="0" snapToObjects="1">
      <p:cViewPr>
        <p:scale>
          <a:sx n="66" d="100"/>
          <a:sy n="66" d="100"/>
        </p:scale>
        <p:origin x="1392" y="348"/>
      </p:cViewPr>
      <p:guideLst>
        <p:guide orient="horz" pos="1320"/>
        <p:guide pos="216"/>
        <p:guide orient="horz" pos="1656"/>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rgbClr val="0092D1"/>
              </a:solidFill>
              <a:ln w="19050">
                <a:noFill/>
              </a:ln>
              <a:effectLst/>
            </c:spPr>
            <c:extLst>
              <c:ext xmlns:c16="http://schemas.microsoft.com/office/drawing/2014/chart" uri="{C3380CC4-5D6E-409C-BE32-E72D297353CC}">
                <c16:uniqueId val="{00000001-D312-4CDF-B288-9628AB1027DA}"/>
              </c:ext>
            </c:extLst>
          </c:dPt>
          <c:dPt>
            <c:idx val="1"/>
            <c:bubble3D val="0"/>
            <c:spPr>
              <a:solidFill>
                <a:srgbClr val="77D0F4"/>
              </a:solidFill>
              <a:ln w="19050">
                <a:noFill/>
              </a:ln>
              <a:effectLst/>
            </c:spPr>
            <c:extLst>
              <c:ext xmlns:c16="http://schemas.microsoft.com/office/drawing/2014/chart" uri="{C3380CC4-5D6E-409C-BE32-E72D297353CC}">
                <c16:uniqueId val="{00000003-D312-4CDF-B288-9628AB1027DA}"/>
              </c:ext>
            </c:extLst>
          </c:dPt>
          <c:dPt>
            <c:idx val="2"/>
            <c:bubble3D val="0"/>
            <c:spPr>
              <a:solidFill>
                <a:srgbClr val="D7F0FB"/>
              </a:solidFill>
              <a:ln w="19050">
                <a:noFill/>
              </a:ln>
              <a:effectLst/>
            </c:spPr>
            <c:extLst>
              <c:ext xmlns:c16="http://schemas.microsoft.com/office/drawing/2014/chart" uri="{C3380CC4-5D6E-409C-BE32-E72D297353CC}">
                <c16:uniqueId val="{00000005-D312-4CDF-B288-9628AB1027DA}"/>
              </c:ext>
            </c:extLst>
          </c:dPt>
          <c:dPt>
            <c:idx val="3"/>
            <c:bubble3D val="0"/>
            <c:spPr>
              <a:solidFill>
                <a:srgbClr val="A7C3E6"/>
              </a:solidFill>
              <a:ln w="19050">
                <a:noFill/>
              </a:ln>
              <a:effectLst/>
            </c:spPr>
            <c:extLst>
              <c:ext xmlns:c16="http://schemas.microsoft.com/office/drawing/2014/chart" uri="{C3380CC4-5D6E-409C-BE32-E72D297353CC}">
                <c16:uniqueId val="{00000007-D312-4CDF-B288-9628AB1027DA}"/>
              </c:ext>
            </c:extLst>
          </c:dPt>
          <c:dPt>
            <c:idx val="4"/>
            <c:bubble3D val="0"/>
            <c:spPr>
              <a:solidFill>
                <a:srgbClr val="FFFFFF"/>
              </a:solidFill>
              <a:ln w="19050">
                <a:noFill/>
              </a:ln>
              <a:effectLst/>
            </c:spPr>
            <c:extLst>
              <c:ext xmlns:c16="http://schemas.microsoft.com/office/drawing/2014/chart" uri="{C3380CC4-5D6E-409C-BE32-E72D297353CC}">
                <c16:uniqueId val="{00000009-D312-4CDF-B288-9628AB1027DA}"/>
              </c:ext>
            </c:extLst>
          </c:dPt>
          <c:cat>
            <c:numRef>
              <c:f>Sheet1!$A$2:$A$6</c:f>
              <c:numCache>
                <c:formatCode>General</c:formatCode>
                <c:ptCount val="5"/>
              </c:numCache>
            </c:numRef>
          </c:cat>
          <c:val>
            <c:numRef>
              <c:f>Sheet1!$B$2:$B$6</c:f>
              <c:numCache>
                <c:formatCode>General</c:formatCode>
                <c:ptCount val="5"/>
                <c:pt idx="0">
                  <c:v>50</c:v>
                </c:pt>
                <c:pt idx="1">
                  <c:v>30</c:v>
                </c:pt>
                <c:pt idx="2">
                  <c:v>11</c:v>
                </c:pt>
                <c:pt idx="3">
                  <c:v>4</c:v>
                </c:pt>
                <c:pt idx="4">
                  <c:v>5</c:v>
                </c:pt>
              </c:numCache>
            </c:numRef>
          </c:val>
          <c:extLst>
            <c:ext xmlns:c16="http://schemas.microsoft.com/office/drawing/2014/chart" uri="{C3380CC4-5D6E-409C-BE32-E72D297353CC}">
              <c16:uniqueId val="{0000000A-D312-4CDF-B288-9628AB1027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rgbClr val="F7962A"/>
              </a:solidFill>
              <a:ln w="19050">
                <a:noFill/>
              </a:ln>
              <a:effectLst/>
            </c:spPr>
            <c:extLst>
              <c:ext xmlns:c16="http://schemas.microsoft.com/office/drawing/2014/chart" uri="{C3380CC4-5D6E-409C-BE32-E72D297353CC}">
                <c16:uniqueId val="{00000001-D075-4CDB-9DC9-7B5420E09EDA}"/>
              </c:ext>
            </c:extLst>
          </c:dPt>
          <c:dPt>
            <c:idx val="1"/>
            <c:bubble3D val="0"/>
            <c:spPr>
              <a:solidFill>
                <a:srgbClr val="FCBA63"/>
              </a:solidFill>
              <a:ln w="19050">
                <a:noFill/>
              </a:ln>
              <a:effectLst/>
            </c:spPr>
            <c:extLst>
              <c:ext xmlns:c16="http://schemas.microsoft.com/office/drawing/2014/chart" uri="{C3380CC4-5D6E-409C-BE32-E72D297353CC}">
                <c16:uniqueId val="{00000003-D075-4CDB-9DC9-7B5420E09EDA}"/>
              </c:ext>
            </c:extLst>
          </c:dPt>
          <c:dPt>
            <c:idx val="2"/>
            <c:bubble3D val="0"/>
            <c:spPr>
              <a:solidFill>
                <a:srgbClr val="FFDBA1"/>
              </a:solidFill>
              <a:ln w="19050">
                <a:noFill/>
              </a:ln>
              <a:effectLst/>
            </c:spPr>
            <c:extLst>
              <c:ext xmlns:c16="http://schemas.microsoft.com/office/drawing/2014/chart" uri="{C3380CC4-5D6E-409C-BE32-E72D297353CC}">
                <c16:uniqueId val="{00000005-D075-4CDB-9DC9-7B5420E09EDA}"/>
              </c:ext>
            </c:extLst>
          </c:dPt>
          <c:dPt>
            <c:idx val="3"/>
            <c:bubble3D val="0"/>
            <c:spPr>
              <a:solidFill>
                <a:srgbClr val="FFEEBD"/>
              </a:solidFill>
              <a:ln w="19050">
                <a:noFill/>
              </a:ln>
              <a:effectLst/>
            </c:spPr>
            <c:extLst>
              <c:ext xmlns:c16="http://schemas.microsoft.com/office/drawing/2014/chart" uri="{C3380CC4-5D6E-409C-BE32-E72D297353CC}">
                <c16:uniqueId val="{00000007-D075-4CDB-9DC9-7B5420E09EDA}"/>
              </c:ext>
            </c:extLst>
          </c:dPt>
          <c:dPt>
            <c:idx val="4"/>
            <c:bubble3D val="0"/>
            <c:spPr>
              <a:solidFill>
                <a:srgbClr val="FFFFFF"/>
              </a:solidFill>
              <a:ln w="19050">
                <a:noFill/>
              </a:ln>
              <a:effectLst/>
            </c:spPr>
            <c:extLst>
              <c:ext xmlns:c16="http://schemas.microsoft.com/office/drawing/2014/chart" uri="{C3380CC4-5D6E-409C-BE32-E72D297353CC}">
                <c16:uniqueId val="{00000009-D075-4CDB-9DC9-7B5420E09EDA}"/>
              </c:ext>
            </c:extLst>
          </c:dPt>
          <c:cat>
            <c:numRef>
              <c:f>Sheet1!$A$2:$A$6</c:f>
              <c:numCache>
                <c:formatCode>General</c:formatCode>
                <c:ptCount val="5"/>
              </c:numCache>
            </c:numRef>
          </c:cat>
          <c:val>
            <c:numRef>
              <c:f>Sheet1!$B$2:$B$6</c:f>
              <c:numCache>
                <c:formatCode>General</c:formatCode>
                <c:ptCount val="5"/>
                <c:pt idx="0">
                  <c:v>40</c:v>
                </c:pt>
                <c:pt idx="1">
                  <c:v>20</c:v>
                </c:pt>
                <c:pt idx="2">
                  <c:v>23</c:v>
                </c:pt>
                <c:pt idx="3">
                  <c:v>10</c:v>
                </c:pt>
                <c:pt idx="4">
                  <c:v>7</c:v>
                </c:pt>
              </c:numCache>
            </c:numRef>
          </c:val>
          <c:extLst>
            <c:ext xmlns:c16="http://schemas.microsoft.com/office/drawing/2014/chart" uri="{C3380CC4-5D6E-409C-BE32-E72D297353CC}">
              <c16:uniqueId val="{0000000A-D075-4CDB-9DC9-7B5420E09E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6.png"/></Relationships>
</file>

<file path=ppt/drawings/drawing1.xml><?xml version="1.0" encoding="utf-8"?>
<c:userShapes xmlns:c="http://schemas.openxmlformats.org/drawingml/2006/chart">
  <cdr:relSizeAnchor xmlns:cdr="http://schemas.openxmlformats.org/drawingml/2006/chartDrawing">
    <cdr:from>
      <cdr:x>0.37259</cdr:x>
      <cdr:y>0.62432</cdr:y>
    </cdr:from>
    <cdr:to>
      <cdr:x>0.64054</cdr:x>
      <cdr:y>0.86426</cdr:y>
    </cdr:to>
    <cdr:pic>
      <cdr:nvPicPr>
        <cdr:cNvPr id="3" name="Picture 2" descr="A picture containing application&#10;&#10;Description automatically generated">
          <a:extLst xmlns:a="http://schemas.openxmlformats.org/drawingml/2006/main">
            <a:ext uri="{FF2B5EF4-FFF2-40B4-BE49-F238E27FC236}">
              <a16:creationId xmlns:a16="http://schemas.microsoft.com/office/drawing/2014/main" id="{E3291F0D-B553-63FB-E69F-AB6C924FE4D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045996" y="2285521"/>
          <a:ext cx="1471367" cy="87838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AC935DD-1F69-D64A-8F91-0C4F222B8618}" type="datetimeFigureOut">
              <a:rPr lang="en-US" smtClean="0"/>
              <a:t>9/16/2023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6A60CC0-800E-404A-BD12-8289F61DE1B1}" type="slidenum">
              <a:rPr lang="en-US" smtClean="0"/>
              <a:t>‹#›</a:t>
            </a:fld>
            <a:endParaRPr lang="en-US"/>
          </a:p>
        </p:txBody>
      </p:sp>
    </p:spTree>
    <p:extLst>
      <p:ext uri="{BB962C8B-B14F-4D97-AF65-F5344CB8AC3E}">
        <p14:creationId xmlns:p14="http://schemas.microsoft.com/office/powerpoint/2010/main" val="160379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t>Welco</a:t>
            </a:r>
            <a:r>
              <a:rPr lang="en-US" sz="1300" dirty="0"/>
              <a:t>														me.</a:t>
            </a:r>
          </a:p>
          <a:p>
            <a:r>
              <a:rPr lang="en-US" sz="1300" dirty="0"/>
              <a:t>You’ve probably already thought about retirement and done some planning, but most of us could also use a bit more guidance to make sure our retirement plan is on track. What are the factors that should be considered?</a:t>
            </a:r>
            <a:br>
              <a:rPr lang="en-US" sz="1300" dirty="0"/>
            </a:br>
            <a:endParaRPr lang="en-US" sz="1300" dirty="0"/>
          </a:p>
          <a:p>
            <a:r>
              <a:rPr lang="en-US" sz="1300" dirty="0"/>
              <a:t>Today we're going to help you by looking at some options when thinking about retirement:</a:t>
            </a:r>
          </a:p>
          <a:p>
            <a:r>
              <a:rPr lang="en-US" sz="1300" dirty="0"/>
              <a:t>• Setting a retirement age goal</a:t>
            </a:r>
          </a:p>
          <a:p>
            <a:r>
              <a:rPr lang="en-US" sz="1300" dirty="0"/>
              <a:t>• Catching up on saving</a:t>
            </a:r>
          </a:p>
          <a:p>
            <a:r>
              <a:rPr lang="en-US" sz="1300" dirty="0"/>
              <a:t>• Looking at Social Security benefits</a:t>
            </a:r>
          </a:p>
          <a:p>
            <a:r>
              <a:rPr lang="en-US" sz="1300" dirty="0"/>
              <a:t>• Considering life span, inflation and medical expenses</a:t>
            </a:r>
          </a:p>
          <a:p>
            <a:r>
              <a:rPr lang="en-US" sz="1300" dirty="0"/>
              <a:t>• Choosing the right mix of investments</a:t>
            </a:r>
          </a:p>
          <a:p>
            <a:r>
              <a:rPr lang="en-US" sz="1300" dirty="0"/>
              <a:t>• Managing your plan</a:t>
            </a:r>
          </a:p>
          <a:p>
            <a:endParaRPr lang="en-US" sz="1300" dirty="0"/>
          </a:p>
          <a:p>
            <a:r>
              <a:rPr lang="en-US" sz="1300" dirty="0"/>
              <a:t>Let’s get started.</a:t>
            </a:r>
          </a:p>
          <a:p>
            <a:r>
              <a:rPr lang="en-US" sz="1300" dirty="0"/>
              <a:t> </a:t>
            </a:r>
          </a:p>
          <a:p>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1</a:t>
            </a:fld>
            <a:endParaRPr lang="en-US"/>
          </a:p>
        </p:txBody>
      </p:sp>
    </p:spTree>
    <p:extLst>
      <p:ext uri="{BB962C8B-B14F-4D97-AF65-F5344CB8AC3E}">
        <p14:creationId xmlns:p14="http://schemas.microsoft.com/office/powerpoint/2010/main" val="376094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 </a:t>
            </a:r>
            <a:endParaRPr lang="en-US" sz="1300" dirty="0"/>
          </a:p>
          <a:p>
            <a:r>
              <a:rPr lang="en-US" sz="1300" dirty="0"/>
              <a:t>Medical costs can go up 5% every year. What does this mean as you plan for retirement?</a:t>
            </a:r>
          </a:p>
          <a:p>
            <a:r>
              <a:rPr lang="en-US" sz="1300" dirty="0"/>
              <a:t> </a:t>
            </a:r>
          </a:p>
          <a:p>
            <a:r>
              <a:rPr lang="en-US" sz="1300" dirty="0"/>
              <a:t>You’ll need to plan for this increase in health care costs per year throughout retirement.  </a:t>
            </a:r>
          </a:p>
          <a:p>
            <a:r>
              <a:rPr lang="en-US" sz="1300" dirty="0"/>
              <a:t> </a:t>
            </a:r>
          </a:p>
          <a:p>
            <a:r>
              <a:rPr lang="en-US" sz="1300" dirty="0"/>
              <a:t>According to </a:t>
            </a:r>
            <a:r>
              <a:rPr lang="en-US" sz="1300" dirty="0" err="1"/>
              <a:t>HealthView</a:t>
            </a:r>
            <a:r>
              <a:rPr lang="en-US" sz="1300" dirty="0"/>
              <a:t> Services, the total projected lifetime healthcare costs for a healthy 65-year-old couple retiring this year are expected to be $363,946.</a:t>
            </a:r>
          </a:p>
        </p:txBody>
      </p:sp>
      <p:sp>
        <p:nvSpPr>
          <p:cNvPr id="4" name="Slide Number Placeholder 3"/>
          <p:cNvSpPr>
            <a:spLocks noGrp="1"/>
          </p:cNvSpPr>
          <p:nvPr>
            <p:ph type="sldNum" sz="quarter" idx="10"/>
          </p:nvPr>
        </p:nvSpPr>
        <p:spPr/>
        <p:txBody>
          <a:bodyPr/>
          <a:lstStyle/>
          <a:p>
            <a:fld id="{E6A60CC0-800E-404A-BD12-8289F61DE1B1}" type="slidenum">
              <a:rPr lang="en-US" smtClean="0"/>
              <a:t>10</a:t>
            </a:fld>
            <a:endParaRPr lang="en-US"/>
          </a:p>
        </p:txBody>
      </p:sp>
    </p:spTree>
    <p:extLst>
      <p:ext uri="{BB962C8B-B14F-4D97-AF65-F5344CB8AC3E}">
        <p14:creationId xmlns:p14="http://schemas.microsoft.com/office/powerpoint/2010/main" val="135163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After you've determined how much money you need in retirement, you’ll need to look at how best to invest your savings to help you get to your goal.</a:t>
            </a:r>
          </a:p>
          <a:p>
            <a:r>
              <a:rPr lang="en-US" sz="1300" dirty="0"/>
              <a:t> </a:t>
            </a:r>
          </a:p>
          <a:p>
            <a:r>
              <a:rPr lang="en-US" sz="1300" dirty="0"/>
              <a:t>Choosing the right way to invest is a key part of staying on track to retirement. A key strategy should be to earn steady returns as you age.</a:t>
            </a:r>
          </a:p>
          <a:p>
            <a:r>
              <a:rPr lang="en-US" sz="1300" dirty="0"/>
              <a:t> </a:t>
            </a:r>
          </a:p>
          <a:p>
            <a:r>
              <a:rPr lang="en-US" sz="1300" dirty="0"/>
              <a:t>Different investments tend to do better in different market conditions. </a:t>
            </a:r>
          </a:p>
          <a:p>
            <a:r>
              <a:rPr lang="en-US" sz="1300" dirty="0"/>
              <a:t> </a:t>
            </a:r>
          </a:p>
          <a:p>
            <a:r>
              <a:rPr lang="en-US" sz="1300" dirty="0"/>
              <a:t>For instance, stocks may take off while bonds suffer and vice versa. You can help balance that risk by choosing a mix of investments that fit your retirement age, situation and comfort with risk.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11</a:t>
            </a:fld>
            <a:endParaRPr lang="en-US"/>
          </a:p>
        </p:txBody>
      </p:sp>
    </p:spTree>
    <p:extLst>
      <p:ext uri="{BB962C8B-B14F-4D97-AF65-F5344CB8AC3E}">
        <p14:creationId xmlns:p14="http://schemas.microsoft.com/office/powerpoint/2010/main" val="1143771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Something many people forget to plan for is how to make their money last in retirement.</a:t>
            </a:r>
          </a:p>
          <a:p>
            <a:r>
              <a:rPr lang="en-US" sz="1300" dirty="0"/>
              <a:t> </a:t>
            </a:r>
          </a:p>
          <a:p>
            <a:r>
              <a:rPr lang="en-US" sz="1300" dirty="0"/>
              <a:t>Here are a few guidelines that can help:</a:t>
            </a:r>
          </a:p>
          <a:p>
            <a:r>
              <a:rPr lang="en-US" sz="1300" dirty="0"/>
              <a:t> </a:t>
            </a:r>
          </a:p>
          <a:p>
            <a:r>
              <a:rPr lang="en-US" sz="1300" dirty="0"/>
              <a:t>Think about waiting a few years before retiring so your savings can grow and Social Security benefits can increase. </a:t>
            </a:r>
          </a:p>
          <a:p>
            <a:r>
              <a:rPr lang="en-US" sz="1300" dirty="0"/>
              <a:t> </a:t>
            </a:r>
          </a:p>
          <a:p>
            <a:r>
              <a:rPr lang="en-US" sz="1300" dirty="0"/>
              <a:t>Consider if you can support yourself with a part-time job during retirement. </a:t>
            </a:r>
          </a:p>
          <a:p>
            <a:r>
              <a:rPr lang="en-US" sz="1300" dirty="0"/>
              <a:t> </a:t>
            </a:r>
          </a:p>
          <a:p>
            <a:r>
              <a:rPr lang="en-US" sz="1300" dirty="0"/>
              <a:t>Keep some of your savings in cash or other investments that you can easily turn to during market swings. You don’t want to withdraw your savings during downturns in the market.</a:t>
            </a:r>
          </a:p>
          <a:p>
            <a:r>
              <a:rPr lang="en-US" sz="1300" dirty="0"/>
              <a:t> </a:t>
            </a:r>
          </a:p>
          <a:p>
            <a:r>
              <a:rPr lang="en-US" sz="1300" dirty="0"/>
              <a:t>Plan to withdraw only 4% of your assets in a given year.</a:t>
            </a:r>
          </a:p>
          <a:p>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12</a:t>
            </a:fld>
            <a:endParaRPr lang="en-US"/>
          </a:p>
        </p:txBody>
      </p:sp>
    </p:spTree>
    <p:extLst>
      <p:ext uri="{BB962C8B-B14F-4D97-AF65-F5344CB8AC3E}">
        <p14:creationId xmlns:p14="http://schemas.microsoft.com/office/powerpoint/2010/main" val="29374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you approach retirement, it's good to think about factors such as if you want to keep your savings in your employer’s retirement plan, when to take withdrawals, and planning for taxes. These will help ensure you're taking steps that are best for your needs. </a:t>
            </a:r>
          </a:p>
          <a:p>
            <a:r>
              <a:rPr lang="en-US" sz="1300" dirty="0"/>
              <a:t> </a:t>
            </a:r>
          </a:p>
          <a:p>
            <a:pPr defTabSz="966612">
              <a:defRPr/>
            </a:pPr>
            <a:r>
              <a:rPr lang="en-US" sz="1300" dirty="0"/>
              <a:t>At certain ages you’ll be able to — or be required to — take withdrawals from your pre-tax retirement accounts. Keep in mind you may need to also pay taxes on pre-tax savings and earnings you withdraw. It can vary based on your income, filing status and other factors. </a:t>
            </a:r>
          </a:p>
          <a:p>
            <a:endParaRPr lang="en-US" sz="1300" dirty="0"/>
          </a:p>
          <a:p>
            <a:r>
              <a:rPr lang="en-US" sz="1300" dirty="0"/>
              <a:t>Here are some of the rules:</a:t>
            </a:r>
          </a:p>
          <a:p>
            <a:r>
              <a:rPr lang="en-US" sz="1300" dirty="0"/>
              <a:t> </a:t>
            </a:r>
          </a:p>
          <a:p>
            <a:pPr marL="181240" indent="-181240" defTabSz="966612">
              <a:buFont typeface="Arial" charset="0"/>
              <a:buChar char="•"/>
              <a:defRPr/>
            </a:pPr>
            <a:r>
              <a:rPr lang="en-US" sz="1300" dirty="0"/>
              <a:t>If you leave your job between the ages of 55 and 59½, you can take money out of your 401(k) or 403(b) plan without penalty, although a few restrictions do apply.</a:t>
            </a:r>
          </a:p>
          <a:p>
            <a:pPr marL="181240" indent="-181240">
              <a:buFont typeface="Arial" charset="0"/>
              <a:buChar char="•"/>
            </a:pPr>
            <a:endParaRPr lang="en-US" sz="1300" dirty="0"/>
          </a:p>
          <a:p>
            <a:pPr marL="181240" indent="-181240">
              <a:buFont typeface="Arial" charset="0"/>
              <a:buChar char="•"/>
            </a:pPr>
            <a:endParaRPr lang="en-US" sz="1300" dirty="0"/>
          </a:p>
          <a:p>
            <a:pPr marL="181240" indent="-181240">
              <a:buFont typeface="Arial" charset="0"/>
              <a:buChar char="•"/>
            </a:pPr>
            <a:r>
              <a:rPr lang="en-US" sz="1300" dirty="0"/>
              <a:t>After 59½: You can withdraw money from your retirement plan or IRA without paying the early withdrawal penalty, whether you’re still working or not.</a:t>
            </a:r>
          </a:p>
          <a:p>
            <a:pPr marL="181240" indent="-181240">
              <a:buFont typeface="Arial" charset="0"/>
              <a:buChar char="•"/>
            </a:pPr>
            <a:endParaRPr lang="en-US" sz="1300" dirty="0"/>
          </a:p>
          <a:p>
            <a:pPr marL="181240" indent="-181240">
              <a:buFont typeface="Arial" charset="0"/>
              <a:buChar char="•"/>
            </a:pPr>
            <a:r>
              <a:rPr lang="en-US" sz="1300" dirty="0"/>
              <a:t>At age 73: If you have stopped working or are an owner of the company sponsoring the retirement plan, you are required to withdraw a minimum amount from your retirement plan or traditional IRA, or you will pay penalties.</a:t>
            </a:r>
          </a:p>
          <a:p>
            <a:pPr marL="181240" indent="-181240">
              <a:buFont typeface="Arial" charset="0"/>
              <a:buChar char="•"/>
            </a:pPr>
            <a:endParaRPr lang="en-US" sz="1300" dirty="0"/>
          </a:p>
          <a:p>
            <a:pPr marL="181240" indent="-181240">
              <a:buFont typeface="Arial" charset="0"/>
              <a:buChar char="•"/>
            </a:pPr>
            <a:r>
              <a:rPr lang="en-US" sz="1300" dirty="0"/>
              <a:t>If you’re lucky enough to have a pension or annuities, they will have different withdrawal requirements.</a:t>
            </a:r>
          </a:p>
          <a:p>
            <a:pPr marL="181240" indent="-181240">
              <a:buFont typeface="Arial" charset="0"/>
              <a:buChar char="•"/>
            </a:pPr>
            <a:endParaRPr lang="en-US" sz="1300" dirty="0"/>
          </a:p>
          <a:p>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13</a:t>
            </a:fld>
            <a:endParaRPr lang="en-US"/>
          </a:p>
        </p:txBody>
      </p:sp>
    </p:spTree>
    <p:extLst>
      <p:ext uri="{BB962C8B-B14F-4D97-AF65-F5344CB8AC3E}">
        <p14:creationId xmlns:p14="http://schemas.microsoft.com/office/powerpoint/2010/main" val="64085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We’ve covered a lot in this discussion and, of course, there’s always more to discuss. </a:t>
            </a:r>
          </a:p>
          <a:p>
            <a:r>
              <a:rPr lang="en-US" sz="1300" dirty="0"/>
              <a:t> </a:t>
            </a:r>
          </a:p>
          <a:p>
            <a:r>
              <a:rPr lang="en-US" sz="1300" dirty="0"/>
              <a:t>Here’s a quick checklist to help you:</a:t>
            </a:r>
          </a:p>
          <a:p>
            <a:r>
              <a:rPr lang="en-US" sz="1300" dirty="0"/>
              <a:t> </a:t>
            </a:r>
          </a:p>
          <a:p>
            <a:r>
              <a:rPr lang="en-US" sz="1300" dirty="0"/>
              <a:t>Set a retirement age goal, and factor in retirement spending needs and income levels.</a:t>
            </a:r>
          </a:p>
          <a:p>
            <a:r>
              <a:rPr lang="en-US" sz="1300" dirty="0"/>
              <a:t> </a:t>
            </a:r>
          </a:p>
          <a:p>
            <a:r>
              <a:rPr lang="en-US" sz="1300" dirty="0"/>
              <a:t>Catch up on saving by considering lifestyle changes and saving more now, if you can.</a:t>
            </a:r>
          </a:p>
          <a:p>
            <a:r>
              <a:rPr lang="en-US" sz="1300" dirty="0"/>
              <a:t> </a:t>
            </a:r>
          </a:p>
          <a:p>
            <a:r>
              <a:rPr lang="en-US" sz="1300" dirty="0"/>
              <a:t>Look at Social Security benefits and remember benefits can increase the longer you wait.</a:t>
            </a:r>
          </a:p>
          <a:p>
            <a:r>
              <a:rPr lang="en-US" sz="1300" dirty="0"/>
              <a:t> </a:t>
            </a:r>
          </a:p>
          <a:p>
            <a:r>
              <a:rPr lang="en-US" sz="1300" dirty="0"/>
              <a:t>Factor in lifespan, inflation and medical expenses that can result in more spending and depleted savings.</a:t>
            </a:r>
          </a:p>
          <a:p>
            <a:r>
              <a:rPr lang="en-US" sz="1300" dirty="0"/>
              <a:t> </a:t>
            </a:r>
          </a:p>
          <a:p>
            <a:r>
              <a:rPr lang="en-US" sz="1300" dirty="0"/>
              <a:t>Remember that you can always go online to Personal Savings Center at </a:t>
            </a:r>
            <a:r>
              <a:rPr lang="en-US" sz="1300" dirty="0" err="1"/>
              <a:t>standard.com</a:t>
            </a:r>
            <a:r>
              <a:rPr lang="en-US" sz="1300" dirty="0"/>
              <a:t>/login to find tools to help you plan and to change how much you save.</a:t>
            </a:r>
          </a:p>
          <a:p>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14</a:t>
            </a:fld>
            <a:endParaRPr lang="en-US"/>
          </a:p>
        </p:txBody>
      </p:sp>
    </p:spTree>
    <p:extLst>
      <p:ext uri="{BB962C8B-B14F-4D97-AF65-F5344CB8AC3E}">
        <p14:creationId xmlns:p14="http://schemas.microsoft.com/office/powerpoint/2010/main" val="178688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[Option for Q&amp;A session]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15</a:t>
            </a:fld>
            <a:endParaRPr lang="en-US"/>
          </a:p>
        </p:txBody>
      </p:sp>
    </p:spTree>
    <p:extLst>
      <p:ext uri="{BB962C8B-B14F-4D97-AF65-F5344CB8AC3E}">
        <p14:creationId xmlns:p14="http://schemas.microsoft.com/office/powerpoint/2010/main" val="1186540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A60CC0-800E-404A-BD12-8289F61DE1B1}" type="slidenum">
              <a:rPr lang="en-US" smtClean="0"/>
              <a:t>16</a:t>
            </a:fld>
            <a:endParaRPr lang="en-US"/>
          </a:p>
        </p:txBody>
      </p:sp>
    </p:spTree>
    <p:extLst>
      <p:ext uri="{BB962C8B-B14F-4D97-AF65-F5344CB8AC3E}">
        <p14:creationId xmlns:p14="http://schemas.microsoft.com/office/powerpoint/2010/main" val="12245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[Option for speaker introduction]</a:t>
            </a:r>
            <a:endParaRPr lang="en-US" sz="1300" dirty="0"/>
          </a:p>
          <a:p>
            <a:r>
              <a:rPr lang="en-US" sz="1300" dirty="0"/>
              <a:t> </a:t>
            </a:r>
          </a:p>
        </p:txBody>
      </p:sp>
      <p:sp>
        <p:nvSpPr>
          <p:cNvPr id="4" name="Slide Number Placeholder 3"/>
          <p:cNvSpPr>
            <a:spLocks noGrp="1"/>
          </p:cNvSpPr>
          <p:nvPr>
            <p:ph type="sldNum" sz="quarter" idx="10"/>
          </p:nvPr>
        </p:nvSpPr>
        <p:spPr/>
        <p:txBody>
          <a:bodyPr/>
          <a:lstStyle/>
          <a:p>
            <a:fld id="{E6A60CC0-800E-404A-BD12-8289F61DE1B1}" type="slidenum">
              <a:rPr lang="en-US" smtClean="0"/>
              <a:t>2</a:t>
            </a:fld>
            <a:endParaRPr lang="en-US"/>
          </a:p>
        </p:txBody>
      </p:sp>
    </p:spTree>
    <p:extLst>
      <p:ext uri="{BB962C8B-B14F-4D97-AF65-F5344CB8AC3E}">
        <p14:creationId xmlns:p14="http://schemas.microsoft.com/office/powerpoint/2010/main" val="192588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planning for retirement, you’ll need to figure out how much money you’ll be spending in retirement.  </a:t>
            </a:r>
          </a:p>
          <a:p>
            <a:r>
              <a:rPr lang="en-US" sz="1300" dirty="0"/>
              <a:t> </a:t>
            </a:r>
          </a:p>
          <a:p>
            <a:r>
              <a:rPr lang="en-US" sz="1300" dirty="0"/>
              <a:t>Many financial planners say most retirees will spend between 75% to 85% of their current income in retirement. </a:t>
            </a:r>
          </a:p>
          <a:p>
            <a:r>
              <a:rPr lang="en-US" sz="1300" dirty="0"/>
              <a:t> </a:t>
            </a:r>
          </a:p>
          <a:p>
            <a:r>
              <a:rPr lang="en-US" sz="1300" dirty="0"/>
              <a:t>So, if you spend $60,000 a year while working, you can expect to spend about $45,000 to $50,000 a year in retirement.</a:t>
            </a:r>
          </a:p>
          <a:p>
            <a:r>
              <a:rPr lang="en-US" sz="1300" dirty="0"/>
              <a:t> </a:t>
            </a:r>
          </a:p>
          <a:p>
            <a:r>
              <a:rPr lang="en-US" sz="1300" dirty="0"/>
              <a:t>You’ll need money for rent or mortgage, food and necessities, utilities, and other expenses.</a:t>
            </a:r>
          </a:p>
          <a:p>
            <a:r>
              <a:rPr lang="en-US" sz="1300" dirty="0"/>
              <a:t> </a:t>
            </a:r>
          </a:p>
          <a:p>
            <a:r>
              <a:rPr lang="en-US" sz="1300" dirty="0"/>
              <a:t>Taxes, debt, medical expenses and other costs could make the amount you will spend more or less. </a:t>
            </a:r>
          </a:p>
          <a:p>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3</a:t>
            </a:fld>
            <a:endParaRPr lang="en-US"/>
          </a:p>
        </p:txBody>
      </p:sp>
    </p:spTree>
    <p:extLst>
      <p:ext uri="{BB962C8B-B14F-4D97-AF65-F5344CB8AC3E}">
        <p14:creationId xmlns:p14="http://schemas.microsoft.com/office/powerpoint/2010/main" val="107784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second question to answer is: How much income can you expect in retirement?</a:t>
            </a:r>
          </a:p>
          <a:p>
            <a:r>
              <a:rPr lang="en-US" sz="1300" dirty="0"/>
              <a:t> </a:t>
            </a:r>
          </a:p>
          <a:p>
            <a:r>
              <a:rPr lang="en-US" sz="1300" dirty="0"/>
              <a:t>Retirement income can come from your retirement savings, social security or other sources, which we’ll cover in a bit.</a:t>
            </a:r>
          </a:p>
          <a:p>
            <a:r>
              <a:rPr lang="en-US" sz="1300" dirty="0"/>
              <a:t> </a:t>
            </a:r>
          </a:p>
          <a:p>
            <a:r>
              <a:rPr lang="en-US" sz="1300" dirty="0"/>
              <a:t>A rule of thumb is you can draw about 4% of your savings each year and still maintain your savings thorough retirement. </a:t>
            </a:r>
          </a:p>
          <a:p>
            <a:r>
              <a:rPr lang="en-US" sz="1300" dirty="0"/>
              <a:t> </a:t>
            </a:r>
          </a:p>
          <a:p>
            <a:r>
              <a:rPr lang="en-US" sz="1300" dirty="0"/>
              <a:t>For example, if you have $1 million saved, you should be able to withdraw $40,000 a year and your savings will last throughout retirement.</a:t>
            </a:r>
          </a:p>
          <a:p>
            <a:r>
              <a:rPr lang="en-US" sz="1300" dirty="0"/>
              <a:t> </a:t>
            </a:r>
          </a:p>
          <a:p>
            <a:r>
              <a:rPr lang="en-US" sz="1300" dirty="0"/>
              <a:t>You should only retire when you have enough savings and benefits to cover your retirement spending needs. When you can reach that savings goal will be your target retirement age.</a:t>
            </a:r>
          </a:p>
          <a:p>
            <a:r>
              <a:rPr lang="en-US" sz="1300" dirty="0"/>
              <a:t> </a:t>
            </a:r>
          </a:p>
          <a:p>
            <a:r>
              <a:rPr lang="en-US" sz="1300" dirty="0"/>
              <a:t>To set a retirement age, you’ll need to calculate when you’ll have enough savings to regularly withdraw the amount you’ll need to live on. If you’ll have other sources of income in retirement, you can rely a bit less on your savings.</a:t>
            </a:r>
          </a:p>
          <a:p>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4</a:t>
            </a:fld>
            <a:endParaRPr lang="en-US"/>
          </a:p>
        </p:txBody>
      </p:sp>
    </p:spTree>
    <p:extLst>
      <p:ext uri="{BB962C8B-B14F-4D97-AF65-F5344CB8AC3E}">
        <p14:creationId xmlns:p14="http://schemas.microsoft.com/office/powerpoint/2010/main" val="12601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Standard has a personalized online tool you can use called the Retirement Readiness Snapshot. </a:t>
            </a:r>
          </a:p>
          <a:p>
            <a:r>
              <a:rPr lang="en-US" sz="1300" dirty="0"/>
              <a:t> </a:t>
            </a:r>
          </a:p>
          <a:p>
            <a:pPr defTabSz="966612">
              <a:defRPr/>
            </a:pPr>
            <a:r>
              <a:rPr lang="en-US" sz="1300" dirty="0"/>
              <a:t>Just log into your Personal Savings Center, where you can manage your account online, and this tool </a:t>
            </a:r>
          </a:p>
          <a:p>
            <a:r>
              <a:rPr lang="en-US" sz="1300" dirty="0"/>
              <a:t>can help you calculate if you’re on track.</a:t>
            </a:r>
          </a:p>
          <a:p>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5</a:t>
            </a:fld>
            <a:endParaRPr lang="en-US"/>
          </a:p>
        </p:txBody>
      </p:sp>
    </p:spTree>
    <p:extLst>
      <p:ext uri="{BB962C8B-B14F-4D97-AF65-F5344CB8AC3E}">
        <p14:creationId xmlns:p14="http://schemas.microsoft.com/office/powerpoint/2010/main" val="103466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 </a:t>
            </a:r>
          </a:p>
          <a:p>
            <a:r>
              <a:rPr lang="en-US" sz="1300" dirty="0"/>
              <a:t>You might realize your retirement savings aren’t on track to meet the retirement needs we just calculated.</a:t>
            </a:r>
          </a:p>
          <a:p>
            <a:r>
              <a:rPr lang="en-US" sz="1300" dirty="0"/>
              <a:t> </a:t>
            </a:r>
          </a:p>
          <a:p>
            <a:r>
              <a:rPr lang="en-US" sz="1300" dirty="0"/>
              <a:t>If so, there are a few ways to get up to speed.</a:t>
            </a:r>
          </a:p>
          <a:p>
            <a:r>
              <a:rPr lang="en-US" sz="1300" dirty="0"/>
              <a:t> </a:t>
            </a:r>
          </a:p>
          <a:p>
            <a:r>
              <a:rPr lang="en-US" sz="1300" dirty="0"/>
              <a:t>Scaling back spending is a smart step, especially on big expenses, such as housing. A less expensive home can result in fewer maintenance costs, lower mortgage or rent payments, and lower taxes. </a:t>
            </a:r>
          </a:p>
          <a:p>
            <a:r>
              <a:rPr lang="en-US" sz="1300" dirty="0"/>
              <a:t> </a:t>
            </a:r>
          </a:p>
          <a:p>
            <a:r>
              <a:rPr lang="en-US" sz="1300" dirty="0"/>
              <a:t>And, of course, increase what you put into savings. </a:t>
            </a:r>
          </a:p>
          <a:p>
            <a:r>
              <a:rPr lang="en-US" sz="1300" dirty="0"/>
              <a:t> </a:t>
            </a:r>
          </a:p>
          <a:p>
            <a:r>
              <a:rPr lang="en-US" sz="1300" dirty="0"/>
              <a:t>Receive a pay increase? Put it into your retirement savings. </a:t>
            </a:r>
          </a:p>
          <a:p>
            <a:endParaRPr lang="en-US" sz="1300" dirty="0"/>
          </a:p>
          <a:p>
            <a:pPr defTabSz="966612">
              <a:defRPr/>
            </a:pPr>
            <a:r>
              <a:rPr lang="en-US" sz="1300" dirty="0"/>
              <a:t>This chart shows how every little bit can make a difference.</a:t>
            </a:r>
          </a:p>
          <a:p>
            <a:endParaRPr lang="en-US" sz="1300" dirty="0"/>
          </a:p>
          <a:p>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6</a:t>
            </a:fld>
            <a:endParaRPr lang="en-US"/>
          </a:p>
        </p:txBody>
      </p:sp>
    </p:spTree>
    <p:extLst>
      <p:ext uri="{BB962C8B-B14F-4D97-AF65-F5344CB8AC3E}">
        <p14:creationId xmlns:p14="http://schemas.microsoft.com/office/powerpoint/2010/main" val="129641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Social Security is another source of income you can collect throughout your retirement, but there are pros and cons to consider when deciding to start collecting.</a:t>
            </a:r>
          </a:p>
          <a:p>
            <a:r>
              <a:rPr lang="en-US" sz="1300" dirty="0"/>
              <a:t> </a:t>
            </a:r>
          </a:p>
          <a:p>
            <a:r>
              <a:rPr lang="en-US" sz="1300" dirty="0"/>
              <a:t>If you start collecting benefits at age 62, you’ll only get 75% of your benefits.</a:t>
            </a:r>
          </a:p>
          <a:p>
            <a:r>
              <a:rPr lang="en-US" sz="1300" dirty="0"/>
              <a:t> </a:t>
            </a:r>
          </a:p>
          <a:p>
            <a:r>
              <a:rPr lang="en-US" sz="1300" dirty="0"/>
              <a:t>If you wait until you’re 67, you’ll collect full benefits. And if you wait to collect until after age 67, your benefits will increase even more.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7</a:t>
            </a:fld>
            <a:endParaRPr lang="en-US"/>
          </a:p>
        </p:txBody>
      </p:sp>
    </p:spTree>
    <p:extLst>
      <p:ext uri="{BB962C8B-B14F-4D97-AF65-F5344CB8AC3E}">
        <p14:creationId xmlns:p14="http://schemas.microsoft.com/office/powerpoint/2010/main" val="16752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a few other factors you need to plan for in order to know if your retirement savings are on track.</a:t>
            </a:r>
          </a:p>
          <a:p>
            <a:r>
              <a:rPr lang="en-US" sz="1300" dirty="0"/>
              <a:t> </a:t>
            </a:r>
          </a:p>
          <a:p>
            <a:r>
              <a:rPr lang="en-US" sz="1300" dirty="0"/>
              <a:t>One is life span. If there’s a history of longevity in your family, you may want to start collecting Social Security later and consider withdrawing less from your savings so you’ll have enough money to last your lifetime..</a:t>
            </a:r>
          </a:p>
          <a:p>
            <a:r>
              <a:rPr lang="en-US" sz="1300" b="1" dirty="0"/>
              <a:t> </a:t>
            </a:r>
            <a:endParaRPr lang="en-US" sz="1300" dirty="0"/>
          </a:p>
          <a:p>
            <a:r>
              <a:rPr lang="en-US" sz="1300" dirty="0"/>
              <a:t>According to the Social Security Administration, the current average life expectancy of a 65-year-old woman is 86.5 years; and for a 65-year-old man it’s 84 years.</a:t>
            </a:r>
          </a:p>
          <a:p>
            <a:r>
              <a:rPr lang="en-US" sz="1300" dirty="0"/>
              <a:t> </a:t>
            </a:r>
          </a:p>
          <a:p>
            <a:r>
              <a:rPr lang="en-US" sz="1300" dirty="0"/>
              <a:t>You’ll need to understand how long your money needs to last you after you retire.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6A60CC0-800E-404A-BD12-8289F61DE1B1}" type="slidenum">
              <a:rPr lang="en-US" smtClean="0"/>
              <a:t>8</a:t>
            </a:fld>
            <a:endParaRPr lang="en-US"/>
          </a:p>
        </p:txBody>
      </p:sp>
    </p:spTree>
    <p:extLst>
      <p:ext uri="{BB962C8B-B14F-4D97-AF65-F5344CB8AC3E}">
        <p14:creationId xmlns:p14="http://schemas.microsoft.com/office/powerpoint/2010/main" val="139535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Another factor is inflation.   </a:t>
            </a:r>
          </a:p>
          <a:p>
            <a:r>
              <a:rPr lang="en-US" sz="1300" b="1" dirty="0"/>
              <a:t> </a:t>
            </a:r>
            <a:endParaRPr lang="en-US" sz="1300" dirty="0"/>
          </a:p>
          <a:p>
            <a:r>
              <a:rPr lang="en-US" sz="1300" dirty="0"/>
              <a:t>Your living costs will go up because of inflation.</a:t>
            </a:r>
          </a:p>
          <a:p>
            <a:r>
              <a:rPr lang="en-US" sz="1300" b="1" dirty="0"/>
              <a:t> </a:t>
            </a:r>
            <a:endParaRPr lang="en-US" sz="1300" dirty="0"/>
          </a:p>
          <a:p>
            <a:r>
              <a:rPr lang="en-US" sz="1300" dirty="0"/>
              <a:t>If your retirement savings doesn’t grow at the same rate as inflation, you’ll have less to spend on things you need.</a:t>
            </a:r>
          </a:p>
          <a:p>
            <a:r>
              <a:rPr lang="en-US" sz="1300" dirty="0"/>
              <a:t> </a:t>
            </a:r>
          </a:p>
          <a:p>
            <a:r>
              <a:rPr lang="en-US" sz="1300" dirty="0"/>
              <a:t>Between 2000 and 2018, inflation averaged just over 2%. </a:t>
            </a:r>
          </a:p>
          <a:p>
            <a:r>
              <a:rPr lang="en-US" sz="1300" dirty="0"/>
              <a:t> </a:t>
            </a:r>
          </a:p>
          <a:p>
            <a:r>
              <a:rPr lang="en-US" sz="1300" dirty="0"/>
              <a:t>At that rate, over a retirement of 25 years, the cost of living and the prices of goods could effectively double. </a:t>
            </a:r>
          </a:p>
        </p:txBody>
      </p:sp>
      <p:sp>
        <p:nvSpPr>
          <p:cNvPr id="4" name="Slide Number Placeholder 3"/>
          <p:cNvSpPr>
            <a:spLocks noGrp="1"/>
          </p:cNvSpPr>
          <p:nvPr>
            <p:ph type="sldNum" sz="quarter" idx="10"/>
          </p:nvPr>
        </p:nvSpPr>
        <p:spPr/>
        <p:txBody>
          <a:bodyPr/>
          <a:lstStyle/>
          <a:p>
            <a:fld id="{E6A60CC0-800E-404A-BD12-8289F61DE1B1}" type="slidenum">
              <a:rPr lang="en-US" smtClean="0"/>
              <a:t>9</a:t>
            </a:fld>
            <a:endParaRPr lang="en-US"/>
          </a:p>
        </p:txBody>
      </p:sp>
    </p:spTree>
    <p:extLst>
      <p:ext uri="{BB962C8B-B14F-4D97-AF65-F5344CB8AC3E}">
        <p14:creationId xmlns:p14="http://schemas.microsoft.com/office/powerpoint/2010/main" val="53948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56F15E-83F9-7B45-B3E0-7D9E7B33131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204600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6F15E-83F9-7B45-B3E0-7D9E7B33131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75455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6F15E-83F9-7B45-B3E0-7D9E7B33131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76024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6F15E-83F9-7B45-B3E0-7D9E7B33131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71428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6F15E-83F9-7B45-B3E0-7D9E7B33131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31155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6F15E-83F9-7B45-B3E0-7D9E7B331312}"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52137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F15E-83F9-7B45-B3E0-7D9E7B331312}" type="datetimeFigureOut">
              <a:rPr lang="en-US" smtClean="0"/>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7363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56F15E-83F9-7B45-B3E0-7D9E7B331312}" type="datetimeFigureOut">
              <a:rPr lang="en-US" smtClean="0"/>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20754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6F15E-83F9-7B45-B3E0-7D9E7B331312}" type="datetimeFigureOut">
              <a:rPr lang="en-US" smtClean="0"/>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56201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56F15E-83F9-7B45-B3E0-7D9E7B331312}"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96165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56F15E-83F9-7B45-B3E0-7D9E7B331312}"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E9772-1C63-4848-9DA4-E6C9D472E33B}" type="slidenum">
              <a:rPr lang="en-US" smtClean="0"/>
              <a:t>‹#›</a:t>
            </a:fld>
            <a:endParaRPr lang="en-US"/>
          </a:p>
        </p:txBody>
      </p:sp>
    </p:spTree>
    <p:extLst>
      <p:ext uri="{BB962C8B-B14F-4D97-AF65-F5344CB8AC3E}">
        <p14:creationId xmlns:p14="http://schemas.microsoft.com/office/powerpoint/2010/main" val="130594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6F15E-83F9-7B45-B3E0-7D9E7B331312}" type="datetimeFigureOut">
              <a:rPr lang="en-US" smtClean="0"/>
              <a:t>9/16/2023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E9772-1C63-4848-9DA4-E6C9D472E33B}" type="slidenum">
              <a:rPr lang="en-US" smtClean="0"/>
              <a:t>‹#›</a:t>
            </a:fld>
            <a:endParaRPr lang="en-US"/>
          </a:p>
        </p:txBody>
      </p:sp>
    </p:spTree>
    <p:extLst>
      <p:ext uri="{BB962C8B-B14F-4D97-AF65-F5344CB8AC3E}">
        <p14:creationId xmlns:p14="http://schemas.microsoft.com/office/powerpoint/2010/main" val="48220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chart" Target="../charts/chart1.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chart" Target="../charts/chart2.xml"/><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www.standard.com/logi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standard.com/retir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standard.com/login"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175" y="220294"/>
            <a:ext cx="1880171" cy="188017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1664" y="735109"/>
            <a:ext cx="982609" cy="313933"/>
          </a:xfrm>
          <a:prstGeom prst="rect">
            <a:avLst/>
          </a:prstGeom>
        </p:spPr>
      </p:pic>
      <p:sp>
        <p:nvSpPr>
          <p:cNvPr id="9" name="Rounded Rectangle 8">
            <a:extLst>
              <a:ext uri="{C183D7F6-B498-43B3-948B-1728B52AA6E4}">
                <adec:decorative xmlns:adec="http://schemas.microsoft.com/office/drawing/2017/decorative" val="1"/>
              </a:ext>
            </a:extLst>
          </p:cNvPr>
          <p:cNvSpPr/>
          <p:nvPr/>
        </p:nvSpPr>
        <p:spPr>
          <a:xfrm>
            <a:off x="-241215" y="1704930"/>
            <a:ext cx="4301122" cy="2034308"/>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txBox="1">
            <a:spLocks noGrp="1"/>
          </p:cNvSpPr>
          <p:nvPr>
            <p:ph type="title" idx="4294967295"/>
          </p:nvPr>
        </p:nvSpPr>
        <p:spPr>
          <a:xfrm>
            <a:off x="270504" y="2006414"/>
            <a:ext cx="3537716" cy="17387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Retirement</a:t>
            </a:r>
            <a:r>
              <a:rPr kumimoji="0" lang="en-US" sz="2000" b="1" i="0" u="none" strike="noStrike" kern="1200" cap="none" spc="0" normalizeH="0" baseline="0" noProof="0" dirty="0">
                <a:ln>
                  <a:noFill/>
                </a:ln>
                <a:solidFill>
                  <a:srgbClr val="004EA8"/>
                </a:solidFill>
                <a:effectLst/>
                <a:uLnTx/>
                <a:uFillTx/>
                <a:latin typeface="Helvetica Neue LT Std 55 Roman" charset="0"/>
                <a:ea typeface="Helvetica Neue LT Std 55 Roman" charset="0"/>
                <a:cs typeface="Helvetica Neue LT Std 55 Roman" charset="0"/>
              </a:rPr>
              <a:t> </a:t>
            </a:r>
            <a:r>
              <a:rPr kumimoji="0" lang="en-US" sz="2000" b="0" i="0" u="none" strike="noStrike" kern="1200" cap="none" spc="0" normalizeH="0" baseline="0" noProof="0" dirty="0">
                <a:ln>
                  <a:noFill/>
                </a:ln>
                <a:solidFill>
                  <a:srgbClr val="004EA8"/>
                </a:solidFill>
                <a:effectLst/>
                <a:uLnTx/>
                <a:uFillTx/>
                <a:latin typeface="Helvetica Neue LT Std 55 Roman" charset="0"/>
                <a:ea typeface="Helvetica Neue LT Std 55 Roman" charset="0"/>
                <a:cs typeface="Helvetica Neue LT Std 55 Roman" charset="0"/>
              </a:rPr>
              <a:t>on the</a:t>
            </a:r>
            <a:r>
              <a:rPr kumimoji="0" lang="en-US" sz="2000" b="1" i="0" u="none" strike="noStrike" kern="1200" cap="none" spc="0" normalizeH="0" baseline="0" noProof="0" dirty="0">
                <a:ln>
                  <a:noFill/>
                </a:ln>
                <a:solidFill>
                  <a:srgbClr val="004EA8"/>
                </a:solidFill>
                <a:effectLst/>
                <a:uLnTx/>
                <a:uFillTx/>
                <a:latin typeface="Helvetica Neue LT Std 55 Roman" charset="0"/>
                <a:ea typeface="Helvetica Neue LT Std 55 Roman" charset="0"/>
                <a:cs typeface="Helvetica Neue LT Std 55 Roman" charset="0"/>
              </a:rPr>
              <a:t> </a:t>
            </a: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Brain </a:t>
            </a:r>
            <a:b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LT Std 55 Roman" charset="0"/>
              <a:cs typeface="Helvetica Neue LT Std 55 Roman"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EA8"/>
                </a:solidFill>
                <a:effectLst/>
                <a:uLnTx/>
                <a:uFillTx/>
                <a:latin typeface="Helvetica Neue LT Std 45 Light" charset="0"/>
                <a:ea typeface="Helvetica Neue LT Std 45 Light" charset="0"/>
                <a:cs typeface="Helvetica Neue LT Std 45 Light" charset="0"/>
              </a:rPr>
              <a:t>MOVING TOWARD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RETIREMENT</a:t>
            </a:r>
            <a:endParaRPr kumimoji="0" lang="en-US" sz="4000" b="0" i="0" u="none" strike="noStrike" kern="1200" cap="none" spc="0" normalizeH="0" baseline="0" noProof="0" dirty="0">
              <a:ln>
                <a:noFill/>
              </a:ln>
              <a:solidFill>
                <a:srgbClr val="004EA8"/>
              </a:solidFill>
              <a:effectLst/>
              <a:uLnTx/>
              <a:uFillTx/>
              <a:latin typeface="Helvetica Neue LT Std 55 Roman" charset="0"/>
              <a:ea typeface="Helvetica Neue LT Std 55 Roman" charset="0"/>
              <a:cs typeface="Helvetica Neue LT Std 55 Roman" charset="0"/>
            </a:endParaRPr>
          </a:p>
        </p:txBody>
      </p:sp>
      <p:pic>
        <p:nvPicPr>
          <p:cNvPr id="13" name="Picture 12" descr="The Standard Logo.">
            <a:extLs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557" y="336887"/>
            <a:ext cx="1610204" cy="1043080"/>
          </a:xfrm>
          <a:prstGeom prst="rect">
            <a:avLst/>
          </a:prstGeom>
        </p:spPr>
      </p:pic>
      <p:pic>
        <p:nvPicPr>
          <p:cNvPr id="14" name="Picture 13">
            <a:extLst>
              <a:ext uri="{FF2B5EF4-FFF2-40B4-BE49-F238E27FC236}">
                <a16:creationId xmlns:a16="http://schemas.microsoft.com/office/drawing/2014/main" id="{8AEC9A36-FBBC-B84B-A30A-724D88052A7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414" y="1547963"/>
            <a:ext cx="982609" cy="313933"/>
          </a:xfrm>
          <a:prstGeom prst="rect">
            <a:avLst/>
          </a:prstGeom>
        </p:spPr>
      </p:pic>
      <p:pic>
        <p:nvPicPr>
          <p:cNvPr id="16" name="Picture 15">
            <a:extLst>
              <a:ext uri="{FF2B5EF4-FFF2-40B4-BE49-F238E27FC236}">
                <a16:creationId xmlns:a16="http://schemas.microsoft.com/office/drawing/2014/main" id="{1F1DEDD8-3837-A147-8EAE-C3F5E8F12C0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355" y="383273"/>
            <a:ext cx="982609" cy="313933"/>
          </a:xfrm>
          <a:prstGeom prst="rect">
            <a:avLst/>
          </a:prstGeom>
        </p:spPr>
      </p:pic>
      <p:pic>
        <p:nvPicPr>
          <p:cNvPr id="17" name="Picture 16">
            <a:extLst>
              <a:ext uri="{FF2B5EF4-FFF2-40B4-BE49-F238E27FC236}">
                <a16:creationId xmlns:a16="http://schemas.microsoft.com/office/drawing/2014/main" id="{A7274580-02A6-FB4F-88E3-B467164CB7D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4864" y="4064201"/>
            <a:ext cx="10058400" cy="805679"/>
          </a:xfrm>
          <a:prstGeom prst="rect">
            <a:avLst/>
          </a:prstGeom>
        </p:spPr>
      </p:pic>
      <p:pic>
        <p:nvPicPr>
          <p:cNvPr id="18" name="Picture 17">
            <a:extLst>
              <a:ext uri="{FF2B5EF4-FFF2-40B4-BE49-F238E27FC236}">
                <a16:creationId xmlns:a16="http://schemas.microsoft.com/office/drawing/2014/main" id="{D7427F0B-FE73-E145-ABD7-1B03788161F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4864" y="3792589"/>
            <a:ext cx="10058400" cy="896093"/>
          </a:xfrm>
          <a:prstGeom prst="rect">
            <a:avLst/>
          </a:prstGeom>
        </p:spPr>
      </p:pic>
    </p:spTree>
    <p:extLst>
      <p:ext uri="{BB962C8B-B14F-4D97-AF65-F5344CB8AC3E}">
        <p14:creationId xmlns:p14="http://schemas.microsoft.com/office/powerpoint/2010/main" val="136580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C183D7F6-B498-43B3-948B-1728B52AA6E4}">
                <adec:decorative xmlns:adec="http://schemas.microsoft.com/office/drawing/2017/decorative" val="1"/>
              </a:ext>
            </a:extLst>
          </p:cNvPr>
          <p:cNvSpPr/>
          <p:nvPr/>
        </p:nvSpPr>
        <p:spPr>
          <a:xfrm>
            <a:off x="417152" y="-182881"/>
            <a:ext cx="4197761"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587932" y="164141"/>
            <a:ext cx="454884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Factoring in </a:t>
            </a:r>
            <a:r>
              <a:rPr kumimoji="0" lang="en-US" sz="2000" b="1" i="0" u="none" strike="noStrike" kern="1200" cap="none" spc="0" normalizeH="0" baseline="0" noProof="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Medical Expenses </a:t>
            </a:r>
            <a:endParaRPr kumimoji="0" lang="en-US"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p:cNvSpPr txBox="1"/>
          <p:nvPr/>
        </p:nvSpPr>
        <p:spPr>
          <a:xfrm>
            <a:off x="483689" y="1363369"/>
            <a:ext cx="5202736" cy="1092607"/>
          </a:xfrm>
          <a:prstGeom prst="rect">
            <a:avLst/>
          </a:prstGeom>
          <a:noFill/>
        </p:spPr>
        <p:txBody>
          <a:bodyPr wrap="square" rtlCol="0">
            <a:spAutoFit/>
          </a:bodyPr>
          <a:lstStyle/>
          <a:p>
            <a:r>
              <a:rPr lang="en-US" sz="3250" b="1" dirty="0">
                <a:solidFill>
                  <a:schemeClr val="bg1"/>
                </a:solidFill>
                <a:latin typeface="Helvetica Neue LT Std 75" charset="0"/>
                <a:ea typeface="Helvetica Neue LT Std 75" charset="0"/>
                <a:cs typeface="Helvetica Neue LT Std 75" charset="0"/>
              </a:rPr>
              <a:t>5% increase in health care costs per year</a:t>
            </a:r>
          </a:p>
        </p:txBody>
      </p:sp>
      <p:pic>
        <p:nvPicPr>
          <p:cNvPr id="36" name="Picture 35">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4923"/>
          <a:stretch/>
        </p:blipFill>
        <p:spPr>
          <a:xfrm>
            <a:off x="0" y="2648648"/>
            <a:ext cx="6552843" cy="3215093"/>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a:off x="0" y="5686518"/>
            <a:ext cx="11582253" cy="0"/>
          </a:xfrm>
          <a:prstGeom prst="line">
            <a:avLst/>
          </a:prstGeom>
          <a:ln w="25400">
            <a:solidFill>
              <a:srgbClr val="C0BFDC"/>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32083" y="1448314"/>
            <a:ext cx="4146305" cy="523220"/>
          </a:xfrm>
          <a:prstGeom prst="rect">
            <a:avLst/>
          </a:prstGeom>
          <a:noFill/>
        </p:spPr>
        <p:txBody>
          <a:bodyPr wrap="square" rtlCol="0">
            <a:spAutoFit/>
          </a:bodyPr>
          <a:lstStyle/>
          <a:p>
            <a:pPr algn="ctr"/>
            <a:r>
              <a:rPr lang="en-US" sz="2800" dirty="0">
                <a:solidFill>
                  <a:schemeClr val="bg1"/>
                </a:solidFill>
                <a:latin typeface="Helvetica Neue LT Std 45 Light" charset="0"/>
                <a:ea typeface="Helvetica Neue LT Std 45 Light" charset="0"/>
                <a:cs typeface="Helvetica Neue LT Std 45 Light" charset="0"/>
              </a:rPr>
              <a:t>HEALTHCARE COSTS</a:t>
            </a:r>
          </a:p>
        </p:txBody>
      </p:sp>
      <p:sp>
        <p:nvSpPr>
          <p:cNvPr id="24" name="TextBox 23"/>
          <p:cNvSpPr txBox="1"/>
          <p:nvPr/>
        </p:nvSpPr>
        <p:spPr>
          <a:xfrm>
            <a:off x="5536475" y="1970421"/>
            <a:ext cx="6104481" cy="400110"/>
          </a:xfrm>
          <a:prstGeom prst="rect">
            <a:avLst/>
          </a:prstGeom>
          <a:noFill/>
        </p:spPr>
        <p:txBody>
          <a:bodyPr wrap="square" rtlCol="0">
            <a:spAutoFit/>
          </a:bodyPr>
          <a:lstStyle/>
          <a:p>
            <a:pPr algn="ctr"/>
            <a:r>
              <a:rPr lang="en-US" sz="2000" b="1" dirty="0">
                <a:solidFill>
                  <a:schemeClr val="bg1"/>
                </a:solidFill>
                <a:latin typeface="Helvetica Neue LT Std 75" charset="0"/>
                <a:ea typeface="Helvetica Neue LT Std 75" charset="0"/>
                <a:cs typeface="Helvetica Neue LT Std 75" charset="0"/>
              </a:rPr>
              <a:t>FOR A HEALTHY 65-YEAR-OLD COUPLE</a:t>
            </a:r>
          </a:p>
        </p:txBody>
      </p:sp>
      <p:sp>
        <p:nvSpPr>
          <p:cNvPr id="30" name="Rectangle 1">
            <a:extLst>
              <a:ext uri="{FF2B5EF4-FFF2-40B4-BE49-F238E27FC236}">
                <a16:creationId xmlns:a16="http://schemas.microsoft.com/office/drawing/2014/main" id="{3D406886-1164-5847-AF47-16C4CBE3A7DE}"/>
              </a:ext>
              <a:ext uri="{C183D7F6-B498-43B3-948B-1728B52AA6E4}">
                <adec:decorative xmlns:adec="http://schemas.microsoft.com/office/drawing/2017/decorative" val="1"/>
              </a:ext>
            </a:extLst>
          </p:cNvPr>
          <p:cNvSpPr/>
          <p:nvPr/>
        </p:nvSpPr>
        <p:spPr>
          <a:xfrm>
            <a:off x="5686425" y="2865762"/>
            <a:ext cx="5808632" cy="2820756"/>
          </a:xfrm>
          <a:custGeom>
            <a:avLst/>
            <a:gdLst>
              <a:gd name="connsiteX0" fmla="*/ 0 w 7581368"/>
              <a:gd name="connsiteY0" fmla="*/ 0 h 2323451"/>
              <a:gd name="connsiteX1" fmla="*/ 7581368 w 7581368"/>
              <a:gd name="connsiteY1" fmla="*/ 0 h 2323451"/>
              <a:gd name="connsiteX2" fmla="*/ 7581368 w 7581368"/>
              <a:gd name="connsiteY2" fmla="*/ 2323451 h 2323451"/>
              <a:gd name="connsiteX3" fmla="*/ 0 w 7581368"/>
              <a:gd name="connsiteY3" fmla="*/ 2323451 h 2323451"/>
              <a:gd name="connsiteX4" fmla="*/ 0 w 7581368"/>
              <a:gd name="connsiteY4" fmla="*/ 0 h 2323451"/>
              <a:gd name="connsiteX0" fmla="*/ 0 w 7581368"/>
              <a:gd name="connsiteY0" fmla="*/ 898358 h 2323451"/>
              <a:gd name="connsiteX1" fmla="*/ 7581368 w 7581368"/>
              <a:gd name="connsiteY1" fmla="*/ 0 h 2323451"/>
              <a:gd name="connsiteX2" fmla="*/ 7581368 w 7581368"/>
              <a:gd name="connsiteY2" fmla="*/ 2323451 h 2323451"/>
              <a:gd name="connsiteX3" fmla="*/ 0 w 7581368"/>
              <a:gd name="connsiteY3" fmla="*/ 2323451 h 2323451"/>
              <a:gd name="connsiteX4" fmla="*/ 0 w 7581368"/>
              <a:gd name="connsiteY4" fmla="*/ 898358 h 2323451"/>
              <a:gd name="connsiteX0" fmla="*/ 0 w 7581368"/>
              <a:gd name="connsiteY0" fmla="*/ 1395663 h 2820756"/>
              <a:gd name="connsiteX1" fmla="*/ 7581368 w 7581368"/>
              <a:gd name="connsiteY1" fmla="*/ 0 h 2820756"/>
              <a:gd name="connsiteX2" fmla="*/ 7581368 w 7581368"/>
              <a:gd name="connsiteY2" fmla="*/ 2820756 h 2820756"/>
              <a:gd name="connsiteX3" fmla="*/ 0 w 7581368"/>
              <a:gd name="connsiteY3" fmla="*/ 2820756 h 2820756"/>
              <a:gd name="connsiteX4" fmla="*/ 0 w 7581368"/>
              <a:gd name="connsiteY4" fmla="*/ 1395663 h 2820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1368" h="2820756">
                <a:moveTo>
                  <a:pt x="0" y="1395663"/>
                </a:moveTo>
                <a:lnTo>
                  <a:pt x="7581368" y="0"/>
                </a:lnTo>
                <a:lnTo>
                  <a:pt x="7581368" y="2820756"/>
                </a:lnTo>
                <a:lnTo>
                  <a:pt x="0" y="2820756"/>
                </a:lnTo>
                <a:lnTo>
                  <a:pt x="0" y="1395663"/>
                </a:lnTo>
                <a:close/>
              </a:path>
            </a:pathLst>
          </a:cu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7371557-A8B4-1471-A6BA-D344F0E5339A}"/>
              </a:ext>
            </a:extLst>
          </p:cNvPr>
          <p:cNvSpPr txBox="1"/>
          <p:nvPr/>
        </p:nvSpPr>
        <p:spPr>
          <a:xfrm>
            <a:off x="3439755" y="5781330"/>
            <a:ext cx="1982982" cy="369332"/>
          </a:xfrm>
          <a:prstGeom prst="rect">
            <a:avLst/>
          </a:prstGeom>
          <a:noFill/>
        </p:spPr>
        <p:txBody>
          <a:bodyPr wrap="square" rtlCol="0">
            <a:spAutoFit/>
          </a:bodyPr>
          <a:lstStyle/>
          <a:p>
            <a:r>
              <a:rPr lang="en-US" dirty="0">
                <a:solidFill>
                  <a:schemeClr val="bg1"/>
                </a:solidFill>
                <a:latin typeface="Helvetica Neue LT Std 45 Light" charset="0"/>
                <a:ea typeface="Helvetica Neue LT Std 45 Light" charset="0"/>
                <a:cs typeface="Helvetica Neue LT Std 45 Light" charset="0"/>
              </a:rPr>
              <a:t>Retirement Year:</a:t>
            </a:r>
            <a:endParaRPr lang="en-US" dirty="0">
              <a:solidFill>
                <a:schemeClr val="bg1"/>
              </a:solidFill>
            </a:endParaRPr>
          </a:p>
        </p:txBody>
      </p:sp>
      <p:grpSp>
        <p:nvGrpSpPr>
          <p:cNvPr id="32" name="Group 31" descr="2020 $363,946">
            <a:extLst>
              <a:ext uri="{FF2B5EF4-FFF2-40B4-BE49-F238E27FC236}">
                <a16:creationId xmlns:a16="http://schemas.microsoft.com/office/drawing/2014/main" id="{AC17E97A-DEFD-A381-6EC0-E3509334A5FC}"/>
              </a:ext>
            </a:extLst>
          </p:cNvPr>
          <p:cNvGrpSpPr/>
          <p:nvPr/>
        </p:nvGrpSpPr>
        <p:grpSpPr>
          <a:xfrm>
            <a:off x="4962839" y="3893264"/>
            <a:ext cx="1459200" cy="2534397"/>
            <a:chOff x="4748938" y="3893264"/>
            <a:chExt cx="1459200" cy="2534397"/>
          </a:xfrm>
        </p:grpSpPr>
        <p:sp>
          <p:nvSpPr>
            <p:cNvPr id="34" name="TextBox 33">
              <a:extLst>
                <a:ext uri="{FF2B5EF4-FFF2-40B4-BE49-F238E27FC236}">
                  <a16:creationId xmlns:a16="http://schemas.microsoft.com/office/drawing/2014/main" id="{417B29BE-06E5-C679-4C75-F8D011826D6D}"/>
                </a:ext>
              </a:extLst>
            </p:cNvPr>
            <p:cNvSpPr txBox="1"/>
            <p:nvPr/>
          </p:nvSpPr>
          <p:spPr>
            <a:xfrm>
              <a:off x="5043978" y="5781330"/>
              <a:ext cx="869120" cy="646331"/>
            </a:xfrm>
            <a:prstGeom prst="rect">
              <a:avLst/>
            </a:prstGeom>
            <a:noFill/>
          </p:spPr>
          <p:txBody>
            <a:bodyPr wrap="square" rtlCol="0">
              <a:spAutoFit/>
            </a:bodyPr>
            <a:lstStyle/>
            <a:p>
              <a:pPr algn="ctr"/>
              <a:r>
                <a:rPr lang="en-US" dirty="0">
                  <a:solidFill>
                    <a:schemeClr val="bg1"/>
                  </a:solidFill>
                  <a:latin typeface="Helvetica Neue LT Std 45 Light" charset="0"/>
                  <a:ea typeface="Helvetica Neue LT Std 45 Light" charset="0"/>
                  <a:cs typeface="Helvetica Neue LT Std 45 Light" charset="0"/>
                </a:rPr>
                <a:t>2020</a:t>
              </a:r>
              <a:br>
                <a:rPr lang="en-US" b="1" dirty="0">
                  <a:solidFill>
                    <a:schemeClr val="bg1"/>
                  </a:solidFill>
                  <a:latin typeface="Helvetica Neue LT Std 55 Roman" charset="0"/>
                  <a:ea typeface="Helvetica Neue LT Std 55 Roman" charset="0"/>
                  <a:cs typeface="Helvetica Neue LT Std 55 Roman" charset="0"/>
                </a:rPr>
              </a:br>
              <a:endParaRPr lang="en-US" dirty="0">
                <a:solidFill>
                  <a:schemeClr val="bg1"/>
                </a:solidFill>
              </a:endParaRPr>
            </a:p>
          </p:txBody>
        </p:sp>
        <p:sp>
          <p:nvSpPr>
            <p:cNvPr id="37" name="TextBox 36">
              <a:extLst>
                <a:ext uri="{FF2B5EF4-FFF2-40B4-BE49-F238E27FC236}">
                  <a16:creationId xmlns:a16="http://schemas.microsoft.com/office/drawing/2014/main" id="{B8E3256E-3C0D-F2A6-9EDA-95FE4C28175B}"/>
                </a:ext>
              </a:extLst>
            </p:cNvPr>
            <p:cNvSpPr txBox="1"/>
            <p:nvPr/>
          </p:nvSpPr>
          <p:spPr>
            <a:xfrm>
              <a:off x="4748938" y="3893264"/>
              <a:ext cx="1459200" cy="307777"/>
            </a:xfrm>
            <a:prstGeom prst="rect">
              <a:avLst/>
            </a:prstGeom>
            <a:noFill/>
          </p:spPr>
          <p:txBody>
            <a:bodyPr wrap="square" rtlCol="0">
              <a:spAutoFit/>
            </a:bodyPr>
            <a:lstStyle/>
            <a:p>
              <a:pPr algn="ctr"/>
              <a:r>
                <a:rPr lang="en-US" sz="1400" b="1" dirty="0">
                  <a:solidFill>
                    <a:schemeClr val="bg1"/>
                  </a:solidFill>
                  <a:latin typeface="Helvetica Neue LT Std 75" charset="0"/>
                  <a:ea typeface="Helvetica Neue LT Std 75" charset="0"/>
                  <a:cs typeface="Helvetica Neue LT Std 75" charset="0"/>
                </a:rPr>
                <a:t> $363,946</a:t>
              </a:r>
            </a:p>
          </p:txBody>
        </p:sp>
        <p:sp>
          <p:nvSpPr>
            <p:cNvPr id="38" name="Oval 37">
              <a:extLst>
                <a:ext uri="{FF2B5EF4-FFF2-40B4-BE49-F238E27FC236}">
                  <a16:creationId xmlns:a16="http://schemas.microsoft.com/office/drawing/2014/main" id="{2A35DDE9-3B3B-39AC-9666-E69DF04468DB}"/>
                </a:ext>
              </a:extLst>
            </p:cNvPr>
            <p:cNvSpPr/>
            <p:nvPr/>
          </p:nvSpPr>
          <p:spPr>
            <a:xfrm>
              <a:off x="5404715" y="4202302"/>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descr="2021 +5%">
            <a:extLst>
              <a:ext uri="{FF2B5EF4-FFF2-40B4-BE49-F238E27FC236}">
                <a16:creationId xmlns:a16="http://schemas.microsoft.com/office/drawing/2014/main" id="{3084AC6D-0F38-05A6-19DA-52234FE72412}"/>
              </a:ext>
            </a:extLst>
          </p:cNvPr>
          <p:cNvGrpSpPr/>
          <p:nvPr/>
        </p:nvGrpSpPr>
        <p:grpSpPr>
          <a:xfrm>
            <a:off x="6413566" y="3542656"/>
            <a:ext cx="1459200" cy="2885005"/>
            <a:chOff x="5975173" y="3542656"/>
            <a:chExt cx="1459200" cy="2885005"/>
          </a:xfrm>
        </p:grpSpPr>
        <p:sp>
          <p:nvSpPr>
            <p:cNvPr id="40" name="TextBox 39">
              <a:extLst>
                <a:ext uri="{FF2B5EF4-FFF2-40B4-BE49-F238E27FC236}">
                  <a16:creationId xmlns:a16="http://schemas.microsoft.com/office/drawing/2014/main" id="{990547F2-E128-C340-7305-7A7B178FDB4D}"/>
                </a:ext>
              </a:extLst>
            </p:cNvPr>
            <p:cNvSpPr txBox="1"/>
            <p:nvPr/>
          </p:nvSpPr>
          <p:spPr>
            <a:xfrm>
              <a:off x="6289225" y="5781330"/>
              <a:ext cx="831099" cy="646331"/>
            </a:xfrm>
            <a:prstGeom prst="rect">
              <a:avLst/>
            </a:prstGeom>
            <a:noFill/>
          </p:spPr>
          <p:txBody>
            <a:bodyPr wrap="square" rtlCol="0">
              <a:spAutoFit/>
            </a:bodyPr>
            <a:lstStyle/>
            <a:p>
              <a:pPr algn="ctr"/>
              <a:r>
                <a:rPr lang="en-US" dirty="0">
                  <a:solidFill>
                    <a:schemeClr val="bg1"/>
                  </a:solidFill>
                  <a:latin typeface="Helvetica Neue LT Std 45 Light" charset="0"/>
                  <a:ea typeface="Helvetica Neue LT Std 45 Light" charset="0"/>
                  <a:cs typeface="Helvetica Neue LT Std 45 Light" charset="0"/>
                </a:rPr>
                <a:t>2021</a:t>
              </a:r>
              <a:br>
                <a:rPr lang="en-US" b="1" dirty="0">
                  <a:solidFill>
                    <a:schemeClr val="bg1"/>
                  </a:solidFill>
                  <a:latin typeface="Helvetica Neue LT Std 55 Roman" charset="0"/>
                  <a:ea typeface="Helvetica Neue LT Std 55 Roman" charset="0"/>
                  <a:cs typeface="Helvetica Neue LT Std 55 Roman" charset="0"/>
                </a:rPr>
              </a:br>
              <a:endParaRPr lang="en-US" dirty="0">
                <a:solidFill>
                  <a:schemeClr val="bg1"/>
                </a:solidFill>
              </a:endParaRPr>
            </a:p>
          </p:txBody>
        </p:sp>
        <p:sp>
          <p:nvSpPr>
            <p:cNvPr id="41" name="Oval 40">
              <a:extLst>
                <a:ext uri="{FF2B5EF4-FFF2-40B4-BE49-F238E27FC236}">
                  <a16:creationId xmlns:a16="http://schemas.microsoft.com/office/drawing/2014/main" id="{BE6A114B-4401-7351-9865-241CFCBB4D9F}"/>
                </a:ext>
              </a:extLst>
            </p:cNvPr>
            <p:cNvSpPr/>
            <p:nvPr/>
          </p:nvSpPr>
          <p:spPr>
            <a:xfrm>
              <a:off x="6633586" y="3840813"/>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48D502A-53DC-B350-DEE7-CE92C9756A08}"/>
                </a:ext>
              </a:extLst>
            </p:cNvPr>
            <p:cNvSpPr txBox="1"/>
            <p:nvPr/>
          </p:nvSpPr>
          <p:spPr>
            <a:xfrm>
              <a:off x="5975173" y="3542656"/>
              <a:ext cx="1459200" cy="307777"/>
            </a:xfrm>
            <a:prstGeom prst="rect">
              <a:avLst/>
            </a:prstGeom>
            <a:noFill/>
          </p:spPr>
          <p:txBody>
            <a:bodyPr wrap="square" rtlCol="0">
              <a:spAutoFit/>
            </a:bodyPr>
            <a:lstStyle/>
            <a:p>
              <a:pPr algn="ctr"/>
              <a:r>
                <a:rPr lang="en-US" sz="1400" b="1" dirty="0">
                  <a:solidFill>
                    <a:schemeClr val="bg1"/>
                  </a:solidFill>
                  <a:latin typeface="Helvetica Neue LT Std 75" charset="0"/>
                  <a:ea typeface="Helvetica Neue LT Std 75" charset="0"/>
                  <a:cs typeface="Helvetica Neue LT Std 75" charset="0"/>
                </a:rPr>
                <a:t>+5%</a:t>
              </a:r>
            </a:p>
          </p:txBody>
        </p:sp>
      </p:grpSp>
      <p:grpSp>
        <p:nvGrpSpPr>
          <p:cNvPr id="43" name="Group 42" descr="2022 +5%">
            <a:extLst>
              <a:ext uri="{FF2B5EF4-FFF2-40B4-BE49-F238E27FC236}">
                <a16:creationId xmlns:a16="http://schemas.microsoft.com/office/drawing/2014/main" id="{FAD58C4A-666F-D830-BF99-5BC29D2E4007}"/>
              </a:ext>
            </a:extLst>
          </p:cNvPr>
          <p:cNvGrpSpPr/>
          <p:nvPr/>
        </p:nvGrpSpPr>
        <p:grpSpPr>
          <a:xfrm>
            <a:off x="7864293" y="3218984"/>
            <a:ext cx="1459200" cy="3208677"/>
            <a:chOff x="7344918" y="3218984"/>
            <a:chExt cx="1459200" cy="3208677"/>
          </a:xfrm>
        </p:grpSpPr>
        <p:sp>
          <p:nvSpPr>
            <p:cNvPr id="44" name="TextBox 43">
              <a:extLst>
                <a:ext uri="{FF2B5EF4-FFF2-40B4-BE49-F238E27FC236}">
                  <a16:creationId xmlns:a16="http://schemas.microsoft.com/office/drawing/2014/main" id="{1214D7AD-09C4-D476-F194-686ADF975A0E}"/>
                </a:ext>
              </a:extLst>
            </p:cNvPr>
            <p:cNvSpPr txBox="1"/>
            <p:nvPr/>
          </p:nvSpPr>
          <p:spPr>
            <a:xfrm>
              <a:off x="7666122" y="5781330"/>
              <a:ext cx="837862" cy="646331"/>
            </a:xfrm>
            <a:prstGeom prst="rect">
              <a:avLst/>
            </a:prstGeom>
            <a:noFill/>
          </p:spPr>
          <p:txBody>
            <a:bodyPr wrap="square" rtlCol="0">
              <a:spAutoFit/>
            </a:bodyPr>
            <a:lstStyle/>
            <a:p>
              <a:pPr algn="ctr"/>
              <a:r>
                <a:rPr lang="en-US" dirty="0">
                  <a:solidFill>
                    <a:schemeClr val="bg1"/>
                  </a:solidFill>
                  <a:latin typeface="Helvetica Neue LT Std 45 Light" charset="0"/>
                  <a:ea typeface="Helvetica Neue LT Std 45 Light" charset="0"/>
                  <a:cs typeface="Helvetica Neue LT Std 45 Light" charset="0"/>
                </a:rPr>
                <a:t>2022</a:t>
              </a:r>
              <a:br>
                <a:rPr lang="en-US" b="1" dirty="0">
                  <a:solidFill>
                    <a:schemeClr val="bg1"/>
                  </a:solidFill>
                  <a:latin typeface="Helvetica Neue LT Std 55 Roman" charset="0"/>
                  <a:ea typeface="Helvetica Neue LT Std 55 Roman" charset="0"/>
                  <a:cs typeface="Helvetica Neue LT Std 55 Roman" charset="0"/>
                </a:rPr>
              </a:br>
              <a:endParaRPr lang="en-US" dirty="0">
                <a:solidFill>
                  <a:schemeClr val="bg1"/>
                </a:solidFill>
              </a:endParaRPr>
            </a:p>
          </p:txBody>
        </p:sp>
        <p:sp>
          <p:nvSpPr>
            <p:cNvPr id="45" name="Oval 44">
              <a:extLst>
                <a:ext uri="{FF2B5EF4-FFF2-40B4-BE49-F238E27FC236}">
                  <a16:creationId xmlns:a16="http://schemas.microsoft.com/office/drawing/2014/main" id="{84083038-E24F-9B1F-17B9-DFCF998535BD}"/>
                </a:ext>
              </a:extLst>
            </p:cNvPr>
            <p:cNvSpPr/>
            <p:nvPr/>
          </p:nvSpPr>
          <p:spPr>
            <a:xfrm>
              <a:off x="8010265" y="3495983"/>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301CF61-0825-88E2-5D51-3462B40AADA9}"/>
                </a:ext>
              </a:extLst>
            </p:cNvPr>
            <p:cNvSpPr txBox="1"/>
            <p:nvPr/>
          </p:nvSpPr>
          <p:spPr>
            <a:xfrm>
              <a:off x="7344918" y="3218984"/>
              <a:ext cx="1459200" cy="307777"/>
            </a:xfrm>
            <a:prstGeom prst="rect">
              <a:avLst/>
            </a:prstGeom>
            <a:noFill/>
          </p:spPr>
          <p:txBody>
            <a:bodyPr wrap="square" rtlCol="0">
              <a:spAutoFit/>
            </a:bodyPr>
            <a:lstStyle/>
            <a:p>
              <a:pPr algn="ctr"/>
              <a:r>
                <a:rPr lang="en-US" sz="1400" b="1" dirty="0">
                  <a:solidFill>
                    <a:schemeClr val="bg1"/>
                  </a:solidFill>
                  <a:latin typeface="Helvetica Neue LT Std 75" charset="0"/>
                  <a:ea typeface="Helvetica Neue LT Std 75" charset="0"/>
                  <a:cs typeface="Helvetica Neue LT Std 75" charset="0"/>
                </a:rPr>
                <a:t>+5%</a:t>
              </a:r>
            </a:p>
          </p:txBody>
        </p:sp>
      </p:grpSp>
      <p:grpSp>
        <p:nvGrpSpPr>
          <p:cNvPr id="47" name="Group 46" descr="2023 +5%">
            <a:extLst>
              <a:ext uri="{FF2B5EF4-FFF2-40B4-BE49-F238E27FC236}">
                <a16:creationId xmlns:a16="http://schemas.microsoft.com/office/drawing/2014/main" id="{D9A7DC10-68C1-9607-8892-31041358D8DB}"/>
              </a:ext>
            </a:extLst>
          </p:cNvPr>
          <p:cNvGrpSpPr/>
          <p:nvPr/>
        </p:nvGrpSpPr>
        <p:grpSpPr>
          <a:xfrm>
            <a:off x="9315020" y="2851245"/>
            <a:ext cx="1459200" cy="3576416"/>
            <a:chOff x="9071950" y="2851245"/>
            <a:chExt cx="1459200" cy="3576416"/>
          </a:xfrm>
        </p:grpSpPr>
        <p:sp>
          <p:nvSpPr>
            <p:cNvPr id="48" name="TextBox 47">
              <a:extLst>
                <a:ext uri="{FF2B5EF4-FFF2-40B4-BE49-F238E27FC236}">
                  <a16:creationId xmlns:a16="http://schemas.microsoft.com/office/drawing/2014/main" id="{C624B6F1-DA0B-E698-ED88-6B11181988BF}"/>
                </a:ext>
              </a:extLst>
            </p:cNvPr>
            <p:cNvSpPr txBox="1"/>
            <p:nvPr/>
          </p:nvSpPr>
          <p:spPr>
            <a:xfrm>
              <a:off x="9370291" y="5781330"/>
              <a:ext cx="862521" cy="646331"/>
            </a:xfrm>
            <a:prstGeom prst="rect">
              <a:avLst/>
            </a:prstGeom>
            <a:noFill/>
          </p:spPr>
          <p:txBody>
            <a:bodyPr wrap="square" rtlCol="0">
              <a:spAutoFit/>
            </a:bodyPr>
            <a:lstStyle/>
            <a:p>
              <a:pPr algn="ctr"/>
              <a:r>
                <a:rPr lang="en-US" dirty="0">
                  <a:solidFill>
                    <a:schemeClr val="bg1"/>
                  </a:solidFill>
                  <a:latin typeface="Helvetica Neue LT Std 45 Light" charset="0"/>
                  <a:ea typeface="Helvetica Neue LT Std 45 Light" charset="0"/>
                  <a:cs typeface="Helvetica Neue LT Std 45 Light" charset="0"/>
                </a:rPr>
                <a:t>2023</a:t>
              </a:r>
              <a:br>
                <a:rPr lang="en-US" b="1" dirty="0">
                  <a:solidFill>
                    <a:schemeClr val="bg1"/>
                  </a:solidFill>
                  <a:latin typeface="Helvetica Neue LT Std 55 Roman" charset="0"/>
                  <a:ea typeface="Helvetica Neue LT Std 55 Roman" charset="0"/>
                  <a:cs typeface="Helvetica Neue LT Std 55 Roman" charset="0"/>
                </a:rPr>
              </a:br>
              <a:endParaRPr lang="en-US" dirty="0">
                <a:solidFill>
                  <a:schemeClr val="bg1"/>
                </a:solidFill>
              </a:endParaRPr>
            </a:p>
          </p:txBody>
        </p:sp>
        <p:sp>
          <p:nvSpPr>
            <p:cNvPr id="49" name="Oval 48">
              <a:extLst>
                <a:ext uri="{FF2B5EF4-FFF2-40B4-BE49-F238E27FC236}">
                  <a16:creationId xmlns:a16="http://schemas.microsoft.com/office/drawing/2014/main" id="{C87F5499-74EF-226D-C676-B2AF7FE2AF18}"/>
                </a:ext>
              </a:extLst>
            </p:cNvPr>
            <p:cNvSpPr/>
            <p:nvPr/>
          </p:nvSpPr>
          <p:spPr>
            <a:xfrm>
              <a:off x="9730363" y="3142616"/>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C9D45C9-E82B-FF5D-62C9-9C7EF82CA935}"/>
                </a:ext>
              </a:extLst>
            </p:cNvPr>
            <p:cNvSpPr txBox="1"/>
            <p:nvPr/>
          </p:nvSpPr>
          <p:spPr>
            <a:xfrm>
              <a:off x="9071950" y="2851245"/>
              <a:ext cx="1459200" cy="307777"/>
            </a:xfrm>
            <a:prstGeom prst="rect">
              <a:avLst/>
            </a:prstGeom>
            <a:noFill/>
          </p:spPr>
          <p:txBody>
            <a:bodyPr wrap="square" rtlCol="0">
              <a:spAutoFit/>
            </a:bodyPr>
            <a:lstStyle/>
            <a:p>
              <a:pPr algn="ctr"/>
              <a:r>
                <a:rPr lang="en-US" sz="1400" b="1" dirty="0">
                  <a:solidFill>
                    <a:schemeClr val="bg1"/>
                  </a:solidFill>
                  <a:latin typeface="Helvetica Neue LT Std 75" charset="0"/>
                  <a:ea typeface="Helvetica Neue LT Std 75" charset="0"/>
                  <a:cs typeface="Helvetica Neue LT Std 75" charset="0"/>
                </a:rPr>
                <a:t>+5%</a:t>
              </a:r>
            </a:p>
          </p:txBody>
        </p:sp>
      </p:grpSp>
      <p:grpSp>
        <p:nvGrpSpPr>
          <p:cNvPr id="51" name="Group 50" descr="2024 +5%">
            <a:extLst>
              <a:ext uri="{FF2B5EF4-FFF2-40B4-BE49-F238E27FC236}">
                <a16:creationId xmlns:a16="http://schemas.microsoft.com/office/drawing/2014/main" id="{0FB479C2-3289-C426-E312-988B593E457C}"/>
              </a:ext>
            </a:extLst>
          </p:cNvPr>
          <p:cNvGrpSpPr/>
          <p:nvPr/>
        </p:nvGrpSpPr>
        <p:grpSpPr>
          <a:xfrm>
            <a:off x="10765747" y="2517575"/>
            <a:ext cx="1459200" cy="3910086"/>
            <a:chOff x="10765747" y="2517575"/>
            <a:chExt cx="1459200" cy="3910086"/>
          </a:xfrm>
        </p:grpSpPr>
        <p:sp>
          <p:nvSpPr>
            <p:cNvPr id="52" name="TextBox 51">
              <a:extLst>
                <a:ext uri="{FF2B5EF4-FFF2-40B4-BE49-F238E27FC236}">
                  <a16:creationId xmlns:a16="http://schemas.microsoft.com/office/drawing/2014/main" id="{CC83EDB1-A65A-9BED-E76B-11944DD2127D}"/>
                </a:ext>
              </a:extLst>
            </p:cNvPr>
            <p:cNvSpPr txBox="1"/>
            <p:nvPr/>
          </p:nvSpPr>
          <p:spPr>
            <a:xfrm>
              <a:off x="11099119" y="5781330"/>
              <a:ext cx="783894" cy="646331"/>
            </a:xfrm>
            <a:prstGeom prst="rect">
              <a:avLst/>
            </a:prstGeom>
            <a:noFill/>
          </p:spPr>
          <p:txBody>
            <a:bodyPr wrap="square" rtlCol="0">
              <a:spAutoFit/>
            </a:bodyPr>
            <a:lstStyle/>
            <a:p>
              <a:pPr algn="ctr"/>
              <a:r>
                <a:rPr lang="en-US" dirty="0">
                  <a:solidFill>
                    <a:schemeClr val="bg1"/>
                  </a:solidFill>
                  <a:latin typeface="Helvetica Neue LT Std 45 Light" charset="0"/>
                  <a:ea typeface="Helvetica Neue LT Std 45 Light" charset="0"/>
                  <a:cs typeface="Helvetica Neue LT Std 45 Light" charset="0"/>
                </a:rPr>
                <a:t>2024</a:t>
              </a:r>
              <a:br>
                <a:rPr lang="en-US" b="1" dirty="0">
                  <a:solidFill>
                    <a:schemeClr val="bg1"/>
                  </a:solidFill>
                  <a:latin typeface="Helvetica Neue LT Std 55 Roman" charset="0"/>
                  <a:ea typeface="Helvetica Neue LT Std 55 Roman" charset="0"/>
                  <a:cs typeface="Helvetica Neue LT Std 55 Roman" charset="0"/>
                </a:rPr>
              </a:br>
              <a:endParaRPr lang="en-US" dirty="0">
                <a:solidFill>
                  <a:schemeClr val="bg1"/>
                </a:solidFill>
              </a:endParaRPr>
            </a:p>
          </p:txBody>
        </p:sp>
        <p:sp>
          <p:nvSpPr>
            <p:cNvPr id="53" name="Oval 52">
              <a:extLst>
                <a:ext uri="{FF2B5EF4-FFF2-40B4-BE49-F238E27FC236}">
                  <a16:creationId xmlns:a16="http://schemas.microsoft.com/office/drawing/2014/main" id="{814369D0-5489-EB02-6C65-02C837483710}"/>
                </a:ext>
              </a:extLst>
            </p:cNvPr>
            <p:cNvSpPr/>
            <p:nvPr/>
          </p:nvSpPr>
          <p:spPr>
            <a:xfrm>
              <a:off x="11419878" y="2794574"/>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61981A5-9150-B3FF-987F-F28DF3FD55F5}"/>
                </a:ext>
              </a:extLst>
            </p:cNvPr>
            <p:cNvSpPr txBox="1"/>
            <p:nvPr/>
          </p:nvSpPr>
          <p:spPr>
            <a:xfrm>
              <a:off x="10765747" y="2517575"/>
              <a:ext cx="1459200" cy="307777"/>
            </a:xfrm>
            <a:prstGeom prst="rect">
              <a:avLst/>
            </a:prstGeom>
            <a:noFill/>
          </p:spPr>
          <p:txBody>
            <a:bodyPr wrap="square" rtlCol="0">
              <a:spAutoFit/>
            </a:bodyPr>
            <a:lstStyle/>
            <a:p>
              <a:pPr algn="ctr"/>
              <a:r>
                <a:rPr lang="en-US" sz="1400" b="1" dirty="0">
                  <a:solidFill>
                    <a:schemeClr val="bg1"/>
                  </a:solidFill>
                  <a:latin typeface="Helvetica Neue LT Std 75" charset="0"/>
                  <a:ea typeface="Helvetica Neue LT Std 75" charset="0"/>
                  <a:cs typeface="Helvetica Neue LT Std 75" charset="0"/>
                </a:rPr>
                <a:t>+5%</a:t>
              </a:r>
            </a:p>
          </p:txBody>
        </p:sp>
      </p:grpSp>
      <p:sp>
        <p:nvSpPr>
          <p:cNvPr id="35" name="TextBox 34"/>
          <p:cNvSpPr txBox="1"/>
          <p:nvPr/>
        </p:nvSpPr>
        <p:spPr>
          <a:xfrm>
            <a:off x="447901" y="6347711"/>
            <a:ext cx="6189254" cy="276999"/>
          </a:xfrm>
          <a:prstGeom prst="rect">
            <a:avLst/>
          </a:prstGeom>
          <a:noFill/>
        </p:spPr>
        <p:txBody>
          <a:bodyPr wrap="square" rtlCol="0">
            <a:spAutoFit/>
          </a:bodyPr>
          <a:lstStyle/>
          <a:p>
            <a:r>
              <a:rPr lang="en-US" sz="1200" dirty="0">
                <a:solidFill>
                  <a:schemeClr val="bg1"/>
                </a:solidFill>
              </a:rPr>
              <a:t>Source: Healthview Services: 2018 Retirement Healthcare Costs Data Report</a:t>
            </a:r>
          </a:p>
        </p:txBody>
      </p:sp>
    </p:spTree>
    <p:extLst>
      <p:ext uri="{BB962C8B-B14F-4D97-AF65-F5344CB8AC3E}">
        <p14:creationId xmlns:p14="http://schemas.microsoft.com/office/powerpoint/2010/main" val="179158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6BD322E-723C-1749-993A-F490EA1EDF5E}"/>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0B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6996A1A-E41F-7B4D-8DFC-09F1349C95BF}"/>
              </a:ext>
              <a:ext uri="{C183D7F6-B498-43B3-948B-1728B52AA6E4}">
                <adec:decorative xmlns:adec="http://schemas.microsoft.com/office/drawing/2017/decorative" val="1"/>
              </a:ext>
            </a:extLst>
          </p:cNvPr>
          <p:cNvSpPr/>
          <p:nvPr/>
        </p:nvSpPr>
        <p:spPr>
          <a:xfrm>
            <a:off x="0" y="1"/>
            <a:ext cx="6096000" cy="5384676"/>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8AA8B16-FB90-EC4B-A657-613D9CDF13B0}"/>
              </a:ext>
              <a:ext uri="{C183D7F6-B498-43B3-948B-1728B52AA6E4}">
                <adec:decorative xmlns:adec="http://schemas.microsoft.com/office/drawing/2017/decorative" val="1"/>
              </a:ext>
            </a:extLst>
          </p:cNvPr>
          <p:cNvSpPr/>
          <p:nvPr/>
        </p:nvSpPr>
        <p:spPr>
          <a:xfrm>
            <a:off x="417152" y="-182881"/>
            <a:ext cx="4578181"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45">
            <a:extLst>
              <a:ext uri="{FF2B5EF4-FFF2-40B4-BE49-F238E27FC236}">
                <a16:creationId xmlns:a16="http://schemas.microsoft.com/office/drawing/2014/main" id="{A3ED813E-9728-234C-B845-CB03D482CA38}"/>
              </a:ext>
            </a:extLst>
          </p:cNvPr>
          <p:cNvSpPr txBox="1">
            <a:spLocks noGrp="1"/>
          </p:cNvSpPr>
          <p:nvPr>
            <p:ph type="title" idx="4294967295"/>
          </p:nvPr>
        </p:nvSpPr>
        <p:spPr>
          <a:xfrm>
            <a:off x="587932" y="164141"/>
            <a:ext cx="454884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Choosing the Right Way to Invest</a:t>
            </a:r>
            <a:endParaRPr kumimoji="0" lang="en-US"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2" name="Straight Connector 41">
            <a:extLst>
              <a:ext uri="{FF2B5EF4-FFF2-40B4-BE49-F238E27FC236}">
                <a16:creationId xmlns:a16="http://schemas.microsoft.com/office/drawing/2014/main" id="{CBD5C9B5-7CFE-594D-B78D-7F53BE83668C}"/>
              </a:ext>
              <a:ext uri="{C183D7F6-B498-43B3-948B-1728B52AA6E4}">
                <adec:decorative xmlns:adec="http://schemas.microsoft.com/office/drawing/2017/decorative" val="1"/>
              </a:ext>
            </a:extLst>
          </p:cNvPr>
          <p:cNvCxnSpPr/>
          <p:nvPr/>
        </p:nvCxnSpPr>
        <p:spPr>
          <a:xfrm>
            <a:off x="396356" y="2914692"/>
            <a:ext cx="696426" cy="0"/>
          </a:xfrm>
          <a:prstGeom prst="line">
            <a:avLst/>
          </a:prstGeom>
          <a:ln w="12700">
            <a:solidFill>
              <a:srgbClr val="0093D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B433518-8B96-634E-B5A7-47FDC134A37E}"/>
              </a:ext>
            </a:extLst>
          </p:cNvPr>
          <p:cNvSpPr txBox="1"/>
          <p:nvPr/>
        </p:nvSpPr>
        <p:spPr>
          <a:xfrm>
            <a:off x="305333" y="2496592"/>
            <a:ext cx="2240611" cy="369332"/>
          </a:xfrm>
          <a:prstGeom prst="rect">
            <a:avLst/>
          </a:prstGeom>
          <a:noFill/>
        </p:spPr>
        <p:txBody>
          <a:bodyPr wrap="square" rtlCol="0">
            <a:spAutoFit/>
          </a:bodyPr>
          <a:lstStyle/>
          <a:p>
            <a:r>
              <a:rPr lang="en-US" dirty="0">
                <a:solidFill>
                  <a:srgbClr val="0093D1"/>
                </a:solidFill>
                <a:latin typeface="Helvetica Neue LT Std 45 Light" charset="0"/>
                <a:ea typeface="Helvetica Neue LT Std 45 Light" charset="0"/>
                <a:cs typeface="Helvetica Neue LT Std 45 Light" charset="0"/>
              </a:rPr>
              <a:t>Portfolio 1</a:t>
            </a:r>
          </a:p>
        </p:txBody>
      </p:sp>
      <p:sp>
        <p:nvSpPr>
          <p:cNvPr id="44" name="TextBox 43">
            <a:extLst>
              <a:ext uri="{FF2B5EF4-FFF2-40B4-BE49-F238E27FC236}">
                <a16:creationId xmlns:a16="http://schemas.microsoft.com/office/drawing/2014/main" id="{3F51DF65-F9D5-C040-AFED-20185B4B6960}"/>
              </a:ext>
            </a:extLst>
          </p:cNvPr>
          <p:cNvSpPr txBox="1"/>
          <p:nvPr/>
        </p:nvSpPr>
        <p:spPr>
          <a:xfrm>
            <a:off x="305333" y="2993958"/>
            <a:ext cx="2240611" cy="369332"/>
          </a:xfrm>
          <a:prstGeom prst="rect">
            <a:avLst/>
          </a:prstGeom>
          <a:noFill/>
        </p:spPr>
        <p:txBody>
          <a:bodyPr wrap="square" rtlCol="0">
            <a:spAutoFit/>
          </a:bodyPr>
          <a:lstStyle/>
          <a:p>
            <a:r>
              <a:rPr lang="en-US" b="1" dirty="0">
                <a:solidFill>
                  <a:srgbClr val="0093D1"/>
                </a:solidFill>
                <a:latin typeface="Helvetica Neue LT Std 75" charset="0"/>
                <a:ea typeface="Helvetica Neue LT Std 75" charset="0"/>
                <a:cs typeface="Helvetica Neue LT Std 75" charset="0"/>
              </a:rPr>
              <a:t>Conservative</a:t>
            </a:r>
          </a:p>
        </p:txBody>
      </p:sp>
      <p:graphicFrame>
        <p:nvGraphicFramePr>
          <p:cNvPr id="4" name="Chart 3" descr="This Pie Chart shows 50% Bonds, 30% Cash Equivalent, 11% Large Cap Stocks, 5% International Stocks, 4% Small/Mid Cap Stocks.">
            <a:extLst>
              <a:ext uri="{FF2B5EF4-FFF2-40B4-BE49-F238E27FC236}">
                <a16:creationId xmlns:a16="http://schemas.microsoft.com/office/drawing/2014/main" id="{26D25BB5-69F9-A3CB-F032-FF71D41951C1}"/>
              </a:ext>
            </a:extLst>
          </p:cNvPr>
          <p:cNvGraphicFramePr/>
          <p:nvPr>
            <p:extLst>
              <p:ext uri="{D42A27DB-BD31-4B8C-83A1-F6EECF244321}">
                <p14:modId xmlns:p14="http://schemas.microsoft.com/office/powerpoint/2010/main" val="745993735"/>
              </p:ext>
            </p:extLst>
          </p:nvPr>
        </p:nvGraphicFramePr>
        <p:xfrm>
          <a:off x="1395805" y="1549782"/>
          <a:ext cx="5491262" cy="3660841"/>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20">
            <a:extLst>
              <a:ext uri="{FF2B5EF4-FFF2-40B4-BE49-F238E27FC236}">
                <a16:creationId xmlns:a16="http://schemas.microsoft.com/office/drawing/2014/main" id="{2640577D-011E-A5DB-3E2C-2FE1E66403E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06085" y="725215"/>
            <a:ext cx="1620998" cy="1158251"/>
          </a:xfrm>
          <a:prstGeom prst="rect">
            <a:avLst/>
          </a:prstGeom>
        </p:spPr>
      </p:pic>
      <p:pic>
        <p:nvPicPr>
          <p:cNvPr id="23" name="Picture 22">
            <a:extLst>
              <a:ext uri="{FF2B5EF4-FFF2-40B4-BE49-F238E27FC236}">
                <a16:creationId xmlns:a16="http://schemas.microsoft.com/office/drawing/2014/main" id="{3819E9FA-6A92-3341-77ED-B498BAE138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75120" y="958701"/>
            <a:ext cx="1618227" cy="1069581"/>
          </a:xfrm>
          <a:prstGeom prst="rect">
            <a:avLst/>
          </a:prstGeom>
        </p:spPr>
      </p:pic>
      <p:pic>
        <p:nvPicPr>
          <p:cNvPr id="25" name="Picture 24">
            <a:extLst>
              <a:ext uri="{FF2B5EF4-FFF2-40B4-BE49-F238E27FC236}">
                <a16:creationId xmlns:a16="http://schemas.microsoft.com/office/drawing/2014/main" id="{4F3D733D-B8F8-0ACD-8BAE-906B4A751E1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318629" y="1707867"/>
            <a:ext cx="1623768" cy="878387"/>
          </a:xfrm>
          <a:prstGeom prst="rect">
            <a:avLst/>
          </a:prstGeom>
        </p:spPr>
      </p:pic>
      <p:pic>
        <p:nvPicPr>
          <p:cNvPr id="27" name="Picture 26">
            <a:extLst>
              <a:ext uri="{FF2B5EF4-FFF2-40B4-BE49-F238E27FC236}">
                <a16:creationId xmlns:a16="http://schemas.microsoft.com/office/drawing/2014/main" id="{08918E48-E24B-A401-17F7-5B88A6873B5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676686" y="3548035"/>
            <a:ext cx="1471367" cy="878387"/>
          </a:xfrm>
          <a:prstGeom prst="rect">
            <a:avLst/>
          </a:prstGeom>
        </p:spPr>
      </p:pic>
      <p:pic>
        <p:nvPicPr>
          <p:cNvPr id="41" name="Picture 40">
            <a:extLst>
              <a:ext uri="{FF2B5EF4-FFF2-40B4-BE49-F238E27FC236}">
                <a16:creationId xmlns:a16="http://schemas.microsoft.com/office/drawing/2014/main" id="{7F551F98-359D-7CC1-E9BC-B456629E6BC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159310" y="3072737"/>
            <a:ext cx="1618227" cy="665025"/>
          </a:xfrm>
          <a:prstGeom prst="rect">
            <a:avLst/>
          </a:prstGeom>
        </p:spPr>
      </p:pic>
      <p:sp>
        <p:nvSpPr>
          <p:cNvPr id="33" name="Rectangle 32">
            <a:extLst>
              <a:ext uri="{FF2B5EF4-FFF2-40B4-BE49-F238E27FC236}">
                <a16:creationId xmlns:a16="http://schemas.microsoft.com/office/drawing/2014/main" id="{BE883B95-EFCF-314E-A1C9-D345B3480609}"/>
              </a:ext>
              <a:ext uri="{C183D7F6-B498-43B3-948B-1728B52AA6E4}">
                <adec:decorative xmlns:adec="http://schemas.microsoft.com/office/drawing/2017/decorative" val="1"/>
              </a:ext>
            </a:extLst>
          </p:cNvPr>
          <p:cNvSpPr/>
          <p:nvPr/>
        </p:nvSpPr>
        <p:spPr>
          <a:xfrm>
            <a:off x="6096000" y="1"/>
            <a:ext cx="6096000" cy="5384676"/>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E84"/>
              </a:solidFill>
            </a:endParaRPr>
          </a:p>
        </p:txBody>
      </p:sp>
      <p:pic>
        <p:nvPicPr>
          <p:cNvPr id="34" name="Picture 33">
            <a:extLst>
              <a:ext uri="{FF2B5EF4-FFF2-40B4-BE49-F238E27FC236}">
                <a16:creationId xmlns:a16="http://schemas.microsoft.com/office/drawing/2014/main" id="{D29F5F0A-4063-F943-8EBB-D8D61A79970E}"/>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l="48942"/>
          <a:stretch/>
        </p:blipFill>
        <p:spPr>
          <a:xfrm>
            <a:off x="6096000" y="4025707"/>
            <a:ext cx="2083912" cy="380617"/>
          </a:xfrm>
          <a:prstGeom prst="rect">
            <a:avLst/>
          </a:prstGeom>
        </p:spPr>
      </p:pic>
      <p:sp>
        <p:nvSpPr>
          <p:cNvPr id="36" name="TextBox 35">
            <a:extLst>
              <a:ext uri="{FF2B5EF4-FFF2-40B4-BE49-F238E27FC236}">
                <a16:creationId xmlns:a16="http://schemas.microsoft.com/office/drawing/2014/main" id="{57B3FEED-E1D4-7C45-BA64-61CE0DC97196}"/>
              </a:ext>
            </a:extLst>
          </p:cNvPr>
          <p:cNvSpPr txBox="1"/>
          <p:nvPr/>
        </p:nvSpPr>
        <p:spPr>
          <a:xfrm>
            <a:off x="6398621" y="2496592"/>
            <a:ext cx="2240611" cy="369332"/>
          </a:xfrm>
          <a:prstGeom prst="rect">
            <a:avLst/>
          </a:prstGeom>
          <a:noFill/>
        </p:spPr>
        <p:txBody>
          <a:bodyPr wrap="square" rtlCol="0">
            <a:spAutoFit/>
          </a:bodyPr>
          <a:lstStyle/>
          <a:p>
            <a:r>
              <a:rPr lang="en-US" dirty="0">
                <a:solidFill>
                  <a:srgbClr val="F89728"/>
                </a:solidFill>
                <a:latin typeface="Helvetica Neue LT Std 45 Light" charset="0"/>
                <a:ea typeface="Helvetica Neue LT Std 45 Light" charset="0"/>
                <a:cs typeface="Helvetica Neue LT Std 45 Light" charset="0"/>
              </a:rPr>
              <a:t>Portfolio 2</a:t>
            </a:r>
          </a:p>
        </p:txBody>
      </p:sp>
      <p:cxnSp>
        <p:nvCxnSpPr>
          <p:cNvPr id="37" name="Straight Connector 36">
            <a:extLst>
              <a:ext uri="{FF2B5EF4-FFF2-40B4-BE49-F238E27FC236}">
                <a16:creationId xmlns:a16="http://schemas.microsoft.com/office/drawing/2014/main" id="{A22C64C7-87E9-5746-AF84-1B0F836962E1}"/>
              </a:ext>
              <a:ext uri="{C183D7F6-B498-43B3-948B-1728B52AA6E4}">
                <adec:decorative xmlns:adec="http://schemas.microsoft.com/office/drawing/2017/decorative" val="1"/>
              </a:ext>
            </a:extLst>
          </p:cNvPr>
          <p:cNvCxnSpPr/>
          <p:nvPr/>
        </p:nvCxnSpPr>
        <p:spPr>
          <a:xfrm>
            <a:off x="6496404" y="2914692"/>
            <a:ext cx="696426" cy="0"/>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3DD5A48-4DC4-3B4C-ADC7-34B8A1C22054}"/>
              </a:ext>
            </a:extLst>
          </p:cNvPr>
          <p:cNvSpPr txBox="1"/>
          <p:nvPr/>
        </p:nvSpPr>
        <p:spPr>
          <a:xfrm>
            <a:off x="6398621" y="3018342"/>
            <a:ext cx="2240611" cy="678134"/>
          </a:xfrm>
          <a:prstGeom prst="rect">
            <a:avLst/>
          </a:prstGeom>
          <a:noFill/>
        </p:spPr>
        <p:txBody>
          <a:bodyPr wrap="square" rtlCol="0">
            <a:spAutoFit/>
          </a:bodyPr>
          <a:lstStyle/>
          <a:p>
            <a:pPr>
              <a:lnSpc>
                <a:spcPct val="110000"/>
              </a:lnSpc>
            </a:pPr>
            <a:r>
              <a:rPr lang="en-US" b="1" dirty="0">
                <a:solidFill>
                  <a:srgbClr val="F89728"/>
                </a:solidFill>
                <a:latin typeface="Helvetica Neue LT Std 75" charset="0"/>
                <a:ea typeface="Helvetica Neue LT Std 75" charset="0"/>
                <a:cs typeface="Helvetica Neue LT Std 75" charset="0"/>
              </a:rPr>
              <a:t>Moderately</a:t>
            </a:r>
          </a:p>
          <a:p>
            <a:pPr>
              <a:lnSpc>
                <a:spcPct val="110000"/>
              </a:lnSpc>
            </a:pPr>
            <a:r>
              <a:rPr lang="en-US" b="1" dirty="0">
                <a:solidFill>
                  <a:srgbClr val="F89728"/>
                </a:solidFill>
                <a:latin typeface="Helvetica Neue LT Std 75" charset="0"/>
                <a:ea typeface="Helvetica Neue LT Std 75" charset="0"/>
                <a:cs typeface="Helvetica Neue LT Std 75" charset="0"/>
              </a:rPr>
              <a:t>Conservative</a:t>
            </a:r>
          </a:p>
        </p:txBody>
      </p:sp>
      <p:graphicFrame>
        <p:nvGraphicFramePr>
          <p:cNvPr id="47" name="Chart 46" descr="Pie Chart shows 40% Bonds, 20% Cash Equivalent, 23% Large Cap Stocks, 10% International Stocks, 7% Small/Mid Cap Stocks.">
            <a:extLst>
              <a:ext uri="{FF2B5EF4-FFF2-40B4-BE49-F238E27FC236}">
                <a16:creationId xmlns:a16="http://schemas.microsoft.com/office/drawing/2014/main" id="{F5CB0B57-E379-30AB-0FD5-1AFE8B5DCDE1}"/>
              </a:ext>
            </a:extLst>
          </p:cNvPr>
          <p:cNvGraphicFramePr/>
          <p:nvPr>
            <p:extLst>
              <p:ext uri="{D42A27DB-BD31-4B8C-83A1-F6EECF244321}">
                <p14:modId xmlns:p14="http://schemas.microsoft.com/office/powerpoint/2010/main" val="592713968"/>
              </p:ext>
            </p:extLst>
          </p:nvPr>
        </p:nvGraphicFramePr>
        <p:xfrm>
          <a:off x="7469318" y="1702182"/>
          <a:ext cx="5491262" cy="3660841"/>
        </p:xfrm>
        <a:graphic>
          <a:graphicData uri="http://schemas.openxmlformats.org/drawingml/2006/chart">
            <c:chart xmlns:c="http://schemas.openxmlformats.org/drawingml/2006/chart" xmlns:r="http://schemas.openxmlformats.org/officeDocument/2006/relationships" r:id="rId10"/>
          </a:graphicData>
        </a:graphic>
      </p:graphicFrame>
      <p:pic>
        <p:nvPicPr>
          <p:cNvPr id="58" name="Picture 57">
            <a:extLst>
              <a:ext uri="{FF2B5EF4-FFF2-40B4-BE49-F238E27FC236}">
                <a16:creationId xmlns:a16="http://schemas.microsoft.com/office/drawing/2014/main" id="{B3EE3843-2F28-6703-0CD2-EED54EBE7D0E}"/>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8919180" y="891528"/>
            <a:ext cx="1618227" cy="1144397"/>
          </a:xfrm>
          <a:prstGeom prst="rect">
            <a:avLst/>
          </a:prstGeom>
        </p:spPr>
      </p:pic>
      <p:pic>
        <p:nvPicPr>
          <p:cNvPr id="60" name="Picture 59">
            <a:extLst>
              <a:ext uri="{FF2B5EF4-FFF2-40B4-BE49-F238E27FC236}">
                <a16:creationId xmlns:a16="http://schemas.microsoft.com/office/drawing/2014/main" id="{130A8FD1-8089-5B9B-2EFD-E5DD168CB5FF}"/>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7706555" y="1492709"/>
            <a:ext cx="1618227" cy="914409"/>
          </a:xfrm>
          <a:prstGeom prst="rect">
            <a:avLst/>
          </a:prstGeom>
        </p:spPr>
      </p:pic>
      <p:pic>
        <p:nvPicPr>
          <p:cNvPr id="62" name="Picture 61">
            <a:extLst>
              <a:ext uri="{FF2B5EF4-FFF2-40B4-BE49-F238E27FC236}">
                <a16:creationId xmlns:a16="http://schemas.microsoft.com/office/drawing/2014/main" id="{99790CF7-8B6D-60AF-6D5D-A5E8ECDD246C}"/>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8380606" y="3274489"/>
            <a:ext cx="1618227" cy="878387"/>
          </a:xfrm>
          <a:prstGeom prst="rect">
            <a:avLst/>
          </a:prstGeom>
        </p:spPr>
      </p:pic>
      <p:pic>
        <p:nvPicPr>
          <p:cNvPr id="64" name="Picture 63">
            <a:extLst>
              <a:ext uri="{FF2B5EF4-FFF2-40B4-BE49-F238E27FC236}">
                <a16:creationId xmlns:a16="http://schemas.microsoft.com/office/drawing/2014/main" id="{C65D776A-0F44-750B-70ED-B68858CC0F67}"/>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0245704" y="3010111"/>
            <a:ext cx="1620998" cy="665025"/>
          </a:xfrm>
          <a:prstGeom prst="rect">
            <a:avLst/>
          </a:prstGeom>
        </p:spPr>
      </p:pic>
      <p:pic>
        <p:nvPicPr>
          <p:cNvPr id="40" name="Picture 39">
            <a:extLst>
              <a:ext uri="{FF2B5EF4-FFF2-40B4-BE49-F238E27FC236}">
                <a16:creationId xmlns:a16="http://schemas.microsoft.com/office/drawing/2014/main" id="{54FD80BB-4CD1-8D4C-8B88-021A7BE1EB7F}"/>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6100" y="3963196"/>
            <a:ext cx="3950208" cy="445884"/>
          </a:xfrm>
          <a:prstGeom prst="rect">
            <a:avLst/>
          </a:prstGeom>
        </p:spPr>
      </p:pic>
      <p:sp>
        <p:nvSpPr>
          <p:cNvPr id="29" name="TextBox 28">
            <a:extLst>
              <a:ext uri="{FF2B5EF4-FFF2-40B4-BE49-F238E27FC236}">
                <a16:creationId xmlns:a16="http://schemas.microsoft.com/office/drawing/2014/main" id="{92906F8F-A9DB-E24B-8682-3B62E38D7940}"/>
              </a:ext>
            </a:extLst>
          </p:cNvPr>
          <p:cNvSpPr txBox="1"/>
          <p:nvPr/>
        </p:nvSpPr>
        <p:spPr>
          <a:xfrm>
            <a:off x="587932" y="5626513"/>
            <a:ext cx="8618960" cy="461665"/>
          </a:xfrm>
          <a:prstGeom prst="rect">
            <a:avLst/>
          </a:prstGeom>
          <a:noFill/>
        </p:spPr>
        <p:txBody>
          <a:bodyPr wrap="square" rtlCol="0">
            <a:spAutoFit/>
          </a:bodyPr>
          <a:lstStyle/>
          <a:p>
            <a:r>
              <a:rPr lang="en-US" sz="2400" dirty="0">
                <a:solidFill>
                  <a:srgbClr val="232E84"/>
                </a:solidFill>
                <a:latin typeface="Helvetica Neue LT Std 45 Light" charset="0"/>
                <a:ea typeface="Helvetica Neue LT Std 45 Light" charset="0"/>
                <a:cs typeface="Helvetica Neue LT Std 45 Light" charset="0"/>
              </a:rPr>
              <a:t>Choose a mix of investments that fit your:</a:t>
            </a:r>
          </a:p>
        </p:txBody>
      </p:sp>
      <p:sp>
        <p:nvSpPr>
          <p:cNvPr id="30" name="TextBox 29">
            <a:extLst>
              <a:ext uri="{FF2B5EF4-FFF2-40B4-BE49-F238E27FC236}">
                <a16:creationId xmlns:a16="http://schemas.microsoft.com/office/drawing/2014/main" id="{6283FEBB-6A8F-AC4D-B542-19DEFF46BFFB}"/>
              </a:ext>
            </a:extLst>
          </p:cNvPr>
          <p:cNvSpPr txBox="1"/>
          <p:nvPr/>
        </p:nvSpPr>
        <p:spPr>
          <a:xfrm>
            <a:off x="587932" y="6209244"/>
            <a:ext cx="3428147" cy="461665"/>
          </a:xfrm>
          <a:prstGeom prst="rect">
            <a:avLst/>
          </a:prstGeom>
          <a:noFill/>
        </p:spPr>
        <p:txBody>
          <a:bodyPr wrap="square" rtlCol="0">
            <a:spAutoFit/>
          </a:bodyPr>
          <a:lstStyle/>
          <a:p>
            <a:r>
              <a:rPr lang="en-US" sz="2400" b="1" dirty="0">
                <a:solidFill>
                  <a:srgbClr val="232E84"/>
                </a:solidFill>
                <a:latin typeface="Helvetica Neue LT Std 75" charset="0"/>
                <a:ea typeface="Helvetica Neue LT Std 75" charset="0"/>
                <a:cs typeface="Helvetica Neue LT Std 75" charset="0"/>
              </a:rPr>
              <a:t>•  Retirement age</a:t>
            </a:r>
          </a:p>
        </p:txBody>
      </p:sp>
      <p:sp>
        <p:nvSpPr>
          <p:cNvPr id="31" name="TextBox 30">
            <a:extLst>
              <a:ext uri="{FF2B5EF4-FFF2-40B4-BE49-F238E27FC236}">
                <a16:creationId xmlns:a16="http://schemas.microsoft.com/office/drawing/2014/main" id="{6E4732F5-A056-FA49-B611-C5C0ADEBEACD}"/>
              </a:ext>
            </a:extLst>
          </p:cNvPr>
          <p:cNvSpPr txBox="1"/>
          <p:nvPr/>
        </p:nvSpPr>
        <p:spPr>
          <a:xfrm>
            <a:off x="2942339" y="6209244"/>
            <a:ext cx="4105987" cy="461665"/>
          </a:xfrm>
          <a:prstGeom prst="rect">
            <a:avLst/>
          </a:prstGeom>
          <a:noFill/>
        </p:spPr>
        <p:txBody>
          <a:bodyPr wrap="square" rtlCol="0">
            <a:spAutoFit/>
          </a:bodyPr>
          <a:lstStyle/>
          <a:p>
            <a:pPr algn="ctr"/>
            <a:r>
              <a:rPr lang="en-US" sz="2400" b="1" dirty="0">
                <a:solidFill>
                  <a:srgbClr val="232E84"/>
                </a:solidFill>
                <a:latin typeface="Helvetica Neue LT Std 75" charset="0"/>
                <a:ea typeface="Helvetica Neue LT Std 75" charset="0"/>
                <a:cs typeface="Helvetica Neue LT Std 75" charset="0"/>
              </a:rPr>
              <a:t>•  Situation</a:t>
            </a:r>
          </a:p>
        </p:txBody>
      </p:sp>
      <p:sp>
        <p:nvSpPr>
          <p:cNvPr id="32" name="TextBox 31">
            <a:extLst>
              <a:ext uri="{FF2B5EF4-FFF2-40B4-BE49-F238E27FC236}">
                <a16:creationId xmlns:a16="http://schemas.microsoft.com/office/drawing/2014/main" id="{BD1D4EC0-FCB7-724C-BDFF-DC96D2551F3B}"/>
              </a:ext>
            </a:extLst>
          </p:cNvPr>
          <p:cNvSpPr txBox="1"/>
          <p:nvPr/>
        </p:nvSpPr>
        <p:spPr>
          <a:xfrm>
            <a:off x="6557255" y="6209244"/>
            <a:ext cx="4105987" cy="461665"/>
          </a:xfrm>
          <a:prstGeom prst="rect">
            <a:avLst/>
          </a:prstGeom>
          <a:noFill/>
        </p:spPr>
        <p:txBody>
          <a:bodyPr wrap="square" rtlCol="0">
            <a:spAutoFit/>
          </a:bodyPr>
          <a:lstStyle/>
          <a:p>
            <a:r>
              <a:rPr lang="en-US" sz="2400" b="1" dirty="0">
                <a:solidFill>
                  <a:srgbClr val="232E84"/>
                </a:solidFill>
                <a:latin typeface="Helvetica Neue LT Std 75" charset="0"/>
                <a:ea typeface="Helvetica Neue LT Std 75" charset="0"/>
                <a:cs typeface="Helvetica Neue LT Std 75" charset="0"/>
              </a:rPr>
              <a:t>•  Comfort with risk</a:t>
            </a:r>
          </a:p>
        </p:txBody>
      </p:sp>
    </p:spTree>
    <p:extLst>
      <p:ext uri="{BB962C8B-B14F-4D97-AF65-F5344CB8AC3E}">
        <p14:creationId xmlns:p14="http://schemas.microsoft.com/office/powerpoint/2010/main" val="133523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0"/>
            <a:ext cx="12192000" cy="2106146"/>
          </a:xfrm>
          <a:prstGeom prst="rect">
            <a:avLst/>
          </a:prstGeom>
          <a:solidFill>
            <a:srgbClr val="FFE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C183D7F6-B498-43B3-948B-1728B52AA6E4}">
                <adec:decorative xmlns:adec="http://schemas.microsoft.com/office/drawing/2017/decorative" val="1"/>
              </a:ext>
            </a:extLst>
          </p:cNvPr>
          <p:cNvSpPr/>
          <p:nvPr/>
        </p:nvSpPr>
        <p:spPr>
          <a:xfrm>
            <a:off x="417153" y="-182881"/>
            <a:ext cx="4307247"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587932" y="164141"/>
            <a:ext cx="454884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Ways to Make Your Money Last</a:t>
            </a:r>
            <a:endParaRPr kumimoji="0" lang="en-US"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Rectangle 8">
            <a:extLst>
              <a:ext uri="{C183D7F6-B498-43B3-948B-1728B52AA6E4}">
                <adec:decorative xmlns:adec="http://schemas.microsoft.com/office/drawing/2017/decorative" val="1"/>
              </a:ext>
            </a:extLst>
          </p:cNvPr>
          <p:cNvSpPr/>
          <p:nvPr/>
        </p:nvSpPr>
        <p:spPr>
          <a:xfrm>
            <a:off x="0" y="2106146"/>
            <a:ext cx="12192000" cy="1173502"/>
          </a:xfrm>
          <a:prstGeom prst="rect">
            <a:avLst/>
          </a:prstGeom>
          <a:solidFill>
            <a:srgbClr val="FFE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C183D7F6-B498-43B3-948B-1728B52AA6E4}">
                <adec:decorative xmlns:adec="http://schemas.microsoft.com/office/drawing/2017/decorative" val="1"/>
              </a:ext>
            </a:extLst>
          </p:cNvPr>
          <p:cNvSpPr/>
          <p:nvPr/>
        </p:nvSpPr>
        <p:spPr>
          <a:xfrm>
            <a:off x="0" y="3279648"/>
            <a:ext cx="12192000" cy="3578352"/>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200"/>
              </a:solidFill>
            </a:endParaRP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296" y="3288052"/>
            <a:ext cx="7912608" cy="3590631"/>
          </a:xfrm>
          <a:prstGeom prst="rect">
            <a:avLst/>
          </a:prstGeom>
        </p:spPr>
      </p:pic>
      <p:sp>
        <p:nvSpPr>
          <p:cNvPr id="12" name="TextBox 11"/>
          <p:cNvSpPr txBox="1"/>
          <p:nvPr/>
        </p:nvSpPr>
        <p:spPr>
          <a:xfrm>
            <a:off x="417153" y="1506920"/>
            <a:ext cx="4548842" cy="461665"/>
          </a:xfrm>
          <a:prstGeom prst="rect">
            <a:avLst/>
          </a:prstGeom>
          <a:noFill/>
        </p:spPr>
        <p:txBody>
          <a:bodyPr wrap="square" rtlCol="0">
            <a:spAutoFit/>
          </a:bodyPr>
          <a:lstStyle/>
          <a:p>
            <a:pPr marL="342900" indent="-342900">
              <a:buFont typeface="Arial" charset="0"/>
              <a:buChar char="•"/>
            </a:pPr>
            <a:r>
              <a:rPr lang="en-US" sz="24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Extend your benefits</a:t>
            </a:r>
          </a:p>
        </p:txBody>
      </p:sp>
      <p:sp>
        <p:nvSpPr>
          <p:cNvPr id="13" name="TextBox 12"/>
          <p:cNvSpPr txBox="1"/>
          <p:nvPr/>
        </p:nvSpPr>
        <p:spPr>
          <a:xfrm>
            <a:off x="417153" y="2151466"/>
            <a:ext cx="5205532" cy="461665"/>
          </a:xfrm>
          <a:prstGeom prst="rect">
            <a:avLst/>
          </a:prstGeom>
          <a:noFill/>
        </p:spPr>
        <p:txBody>
          <a:bodyPr wrap="square" rtlCol="0">
            <a:spAutoFit/>
          </a:bodyPr>
          <a:lstStyle/>
          <a:p>
            <a:pPr marL="342900" indent="-342900">
              <a:buFont typeface="Arial" charset="0"/>
              <a:buChar char="•"/>
            </a:pPr>
            <a:r>
              <a:rPr lang="en-US" sz="24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Work during retirement</a:t>
            </a:r>
          </a:p>
        </p:txBody>
      </p:sp>
      <p:sp>
        <p:nvSpPr>
          <p:cNvPr id="14" name="TextBox 13"/>
          <p:cNvSpPr txBox="1"/>
          <p:nvPr/>
        </p:nvSpPr>
        <p:spPr>
          <a:xfrm>
            <a:off x="417153" y="2795558"/>
            <a:ext cx="4548842" cy="461665"/>
          </a:xfrm>
          <a:prstGeom prst="rect">
            <a:avLst/>
          </a:prstGeom>
          <a:noFill/>
        </p:spPr>
        <p:txBody>
          <a:bodyPr wrap="square" rtlCol="0">
            <a:spAutoFit/>
          </a:bodyPr>
          <a:lstStyle/>
          <a:p>
            <a:pPr marL="342900" indent="-342900">
              <a:buFont typeface="Arial" charset="0"/>
              <a:buChar char="•"/>
            </a:pPr>
            <a:r>
              <a:rPr lang="en-US" sz="24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Have a cushion</a:t>
            </a:r>
          </a:p>
        </p:txBody>
      </p:sp>
      <p:sp>
        <p:nvSpPr>
          <p:cNvPr id="15" name="TextBox 14"/>
          <p:cNvSpPr txBox="1"/>
          <p:nvPr/>
        </p:nvSpPr>
        <p:spPr>
          <a:xfrm>
            <a:off x="417153" y="3440104"/>
            <a:ext cx="5205532" cy="461665"/>
          </a:xfrm>
          <a:prstGeom prst="rect">
            <a:avLst/>
          </a:prstGeom>
          <a:noFill/>
        </p:spPr>
        <p:txBody>
          <a:bodyPr wrap="square" rtlCol="0">
            <a:spAutoFit/>
          </a:bodyPr>
          <a:lstStyle/>
          <a:p>
            <a:pPr marL="342900" indent="-342900">
              <a:buFont typeface="Arial" charset="0"/>
              <a:buChar char="•"/>
            </a:pPr>
            <a:r>
              <a:rPr lang="en-US" sz="24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Withdraw at a safe rate: 4%</a:t>
            </a:r>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253" y="483873"/>
            <a:ext cx="5624207" cy="2809512"/>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3460" y="2893038"/>
            <a:ext cx="1414608" cy="2581357"/>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65855" y="2647188"/>
            <a:ext cx="947964" cy="1729833"/>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187" y="5343939"/>
            <a:ext cx="2006777" cy="1660780"/>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364868" y="2470268"/>
            <a:ext cx="463365" cy="845541"/>
          </a:xfrm>
          <a:prstGeom prst="rect">
            <a:avLst/>
          </a:prstGeom>
        </p:spPr>
      </p:pic>
    </p:spTree>
    <p:extLst>
      <p:ext uri="{BB962C8B-B14F-4D97-AF65-F5344CB8AC3E}">
        <p14:creationId xmlns:p14="http://schemas.microsoft.com/office/powerpoint/2010/main" val="50247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a:extLst>
              <a:ext uri="{C183D7F6-B498-43B3-948B-1728B52AA6E4}">
                <adec:decorative xmlns:adec="http://schemas.microsoft.com/office/drawing/2017/decorative" val="1"/>
              </a:ext>
            </a:extLst>
          </p:cNvPr>
          <p:cNvSpPr/>
          <p:nvPr/>
        </p:nvSpPr>
        <p:spPr>
          <a:xfrm>
            <a:off x="417152" y="-182881"/>
            <a:ext cx="5441781"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587932" y="164141"/>
            <a:ext cx="540646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Making the Most of Retirement Accounts</a:t>
            </a:r>
            <a:endParaRPr kumimoji="0" lang="en-US"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33" y="3088987"/>
            <a:ext cx="10058400" cy="805679"/>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199" y="2918973"/>
            <a:ext cx="10058400" cy="896093"/>
          </a:xfrm>
          <a:prstGeom prst="rect">
            <a:avLst/>
          </a:prstGeom>
        </p:spPr>
      </p:pic>
      <p:sp>
        <p:nvSpPr>
          <p:cNvPr id="20" name="Rectangle 19">
            <a:extLst>
              <a:ext uri="{C183D7F6-B498-43B3-948B-1728B52AA6E4}">
                <adec:decorative xmlns:adec="http://schemas.microsoft.com/office/drawing/2017/decorative" val="1"/>
              </a:ext>
            </a:extLst>
          </p:cNvPr>
          <p:cNvSpPr/>
          <p:nvPr/>
        </p:nvSpPr>
        <p:spPr>
          <a:xfrm>
            <a:off x="1" y="2782819"/>
            <a:ext cx="7543802" cy="1168400"/>
          </a:xfrm>
          <a:prstGeom prst="rect">
            <a:avLst/>
          </a:prstGeom>
          <a:solidFill>
            <a:srgbClr val="756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8072" y="398115"/>
            <a:ext cx="1338028" cy="482418"/>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0921" y="2099149"/>
            <a:ext cx="1436311" cy="402167"/>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1371" y="1575903"/>
            <a:ext cx="1584456" cy="647700"/>
          </a:xfrm>
          <a:prstGeom prst="rect">
            <a:avLst/>
          </a:prstGeom>
        </p:spPr>
      </p:pic>
      <p:sp>
        <p:nvSpPr>
          <p:cNvPr id="14" name="TextBox 13"/>
          <p:cNvSpPr txBox="1"/>
          <p:nvPr/>
        </p:nvSpPr>
        <p:spPr>
          <a:xfrm>
            <a:off x="587932" y="1212383"/>
            <a:ext cx="6189254" cy="646331"/>
          </a:xfrm>
          <a:prstGeom prst="rect">
            <a:avLst/>
          </a:prstGeom>
          <a:noFill/>
        </p:spPr>
        <p:txBody>
          <a:bodyPr wrap="square" rtlCol="0">
            <a:spAutoFit/>
          </a:bodyPr>
          <a:lstStyle/>
          <a:p>
            <a:r>
              <a:rPr lang="en-US" sz="3600" dirty="0">
                <a:solidFill>
                  <a:schemeClr val="bg1"/>
                </a:solidFill>
                <a:latin typeface="Helvetica Neue LT Std 45 Light" charset="0"/>
                <a:ea typeface="Helvetica Neue LT Std 45 Light" charset="0"/>
                <a:cs typeface="Helvetica Neue LT Std 45 Light" charset="0"/>
              </a:rPr>
              <a:t>Rules About Withdrawals:</a:t>
            </a:r>
          </a:p>
        </p:txBody>
      </p:sp>
      <p:sp>
        <p:nvSpPr>
          <p:cNvPr id="15" name="TextBox 14"/>
          <p:cNvSpPr txBox="1"/>
          <p:nvPr/>
        </p:nvSpPr>
        <p:spPr>
          <a:xfrm>
            <a:off x="566843" y="2223603"/>
            <a:ext cx="5427557" cy="1320170"/>
          </a:xfrm>
          <a:prstGeom prst="rect">
            <a:avLst/>
          </a:prstGeom>
          <a:noFill/>
        </p:spPr>
        <p:txBody>
          <a:bodyPr wrap="square" rtlCol="0">
            <a:spAutoFit/>
          </a:bodyPr>
          <a:lstStyle/>
          <a:p>
            <a:pPr marL="342900" indent="-342900">
              <a:lnSpc>
                <a:spcPct val="114000"/>
              </a:lnSpc>
              <a:buFont typeface="Arial" charset="0"/>
              <a:buChar char="•"/>
            </a:pP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Ages 55 to 59½: take money out of your 401(k) or 403(b) plan without penalty</a:t>
            </a:r>
          </a:p>
        </p:txBody>
      </p:sp>
      <p:sp>
        <p:nvSpPr>
          <p:cNvPr id="16" name="TextBox 15"/>
          <p:cNvSpPr txBox="1"/>
          <p:nvPr/>
        </p:nvSpPr>
        <p:spPr>
          <a:xfrm>
            <a:off x="566843" y="3713987"/>
            <a:ext cx="6375824" cy="899157"/>
          </a:xfrm>
          <a:prstGeom prst="rect">
            <a:avLst/>
          </a:prstGeom>
          <a:noFill/>
        </p:spPr>
        <p:txBody>
          <a:bodyPr wrap="square" rtlCol="0">
            <a:spAutoFit/>
          </a:bodyPr>
          <a:lstStyle/>
          <a:p>
            <a:pPr marL="342900" indent="-342900">
              <a:lnSpc>
                <a:spcPct val="114000"/>
              </a:lnSpc>
              <a:buFont typeface="Arial" charset="0"/>
              <a:buChar char="•"/>
            </a:pP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Age 59½: Withdraw from IRAs and retirement plan without paying a penalty</a:t>
            </a:r>
          </a:p>
        </p:txBody>
      </p:sp>
      <p:sp>
        <p:nvSpPr>
          <p:cNvPr id="17" name="TextBox 16"/>
          <p:cNvSpPr txBox="1"/>
          <p:nvPr/>
        </p:nvSpPr>
        <p:spPr>
          <a:xfrm>
            <a:off x="566843" y="4813592"/>
            <a:ext cx="6375824" cy="899157"/>
          </a:xfrm>
          <a:prstGeom prst="rect">
            <a:avLst/>
          </a:prstGeom>
          <a:noFill/>
        </p:spPr>
        <p:txBody>
          <a:bodyPr wrap="square" rtlCol="0">
            <a:spAutoFit/>
          </a:bodyPr>
          <a:lstStyle/>
          <a:p>
            <a:pPr marL="342900" indent="-342900">
              <a:lnSpc>
                <a:spcPct val="114000"/>
              </a:lnSpc>
              <a:buFont typeface="Arial" charset="0"/>
              <a:buChar char="•"/>
            </a:pPr>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Age 73: Required to withdraw a minimum amount</a:t>
            </a:r>
          </a:p>
        </p:txBody>
      </p:sp>
      <p:cxnSp>
        <p:nvCxnSpPr>
          <p:cNvPr id="19" name="Straight Connector 18">
            <a:extLst>
              <a:ext uri="{C183D7F6-B498-43B3-948B-1728B52AA6E4}">
                <adec:decorative xmlns:adec="http://schemas.microsoft.com/office/drawing/2017/decorative" val="1"/>
              </a:ext>
            </a:extLst>
          </p:cNvPr>
          <p:cNvCxnSpPr/>
          <p:nvPr/>
        </p:nvCxnSpPr>
        <p:spPr>
          <a:xfrm>
            <a:off x="698460" y="1977499"/>
            <a:ext cx="6964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38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6"/>
            <a:ext cx="12192000" cy="6858000"/>
          </a:xfrm>
          <a:prstGeom prst="rect">
            <a:avLst/>
          </a:prstGeom>
        </p:spPr>
      </p:pic>
      <p:sp>
        <p:nvSpPr>
          <p:cNvPr id="7" name="Rounded Rectangle 6">
            <a:extLst>
              <a:ext uri="{C183D7F6-B498-43B3-948B-1728B52AA6E4}">
                <adec:decorative xmlns:adec="http://schemas.microsoft.com/office/drawing/2017/decorative" val="1"/>
              </a:ext>
            </a:extLst>
          </p:cNvPr>
          <p:cNvSpPr/>
          <p:nvPr/>
        </p:nvSpPr>
        <p:spPr>
          <a:xfrm>
            <a:off x="417152" y="-182881"/>
            <a:ext cx="1688095"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587932" y="164141"/>
            <a:ext cx="198514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Checklist</a:t>
            </a:r>
            <a:endParaRPr kumimoji="0" lang="en-US"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873" y="3088987"/>
            <a:ext cx="10058400" cy="805679"/>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223" y="2923151"/>
            <a:ext cx="10058400" cy="896093"/>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8856134" y="2844800"/>
            <a:ext cx="3344334" cy="1168400"/>
          </a:xfrm>
          <a:prstGeom prst="rect">
            <a:avLst/>
          </a:prstGeom>
          <a:solidFill>
            <a:srgbClr val="756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798" y="4774457"/>
            <a:ext cx="1004797" cy="36227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7485" y="397469"/>
            <a:ext cx="1436311" cy="402167"/>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3645" y="1170506"/>
            <a:ext cx="1584456" cy="647700"/>
          </a:xfrm>
          <a:prstGeom prst="rect">
            <a:avLst/>
          </a:prstGeom>
        </p:spPr>
      </p:pic>
      <p:sp>
        <p:nvSpPr>
          <p:cNvPr id="15" name="TextBox 14"/>
          <p:cNvSpPr txBox="1"/>
          <p:nvPr/>
        </p:nvSpPr>
        <p:spPr>
          <a:xfrm>
            <a:off x="566843" y="926274"/>
            <a:ext cx="5427557" cy="415498"/>
          </a:xfrm>
          <a:prstGeom prst="rect">
            <a:avLst/>
          </a:prstGeom>
          <a:noFill/>
        </p:spPr>
        <p:txBody>
          <a:bodyPr wrap="square" rtlCol="0">
            <a:spAutoFit/>
          </a:bodyPr>
          <a:lstStyle/>
          <a:p>
            <a:pPr marL="342900" indent="-342900">
              <a:buFont typeface="Arial" charset="0"/>
              <a:buChar char="•"/>
            </a:pPr>
            <a:r>
              <a:rPr lang="en-US" sz="21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Set a retirement age goal</a:t>
            </a:r>
          </a:p>
        </p:txBody>
      </p:sp>
      <p:sp>
        <p:nvSpPr>
          <p:cNvPr id="18" name="TextBox 17"/>
          <p:cNvSpPr txBox="1"/>
          <p:nvPr/>
        </p:nvSpPr>
        <p:spPr>
          <a:xfrm>
            <a:off x="566843" y="1418096"/>
            <a:ext cx="5427557" cy="415498"/>
          </a:xfrm>
          <a:prstGeom prst="rect">
            <a:avLst/>
          </a:prstGeom>
          <a:noFill/>
        </p:spPr>
        <p:txBody>
          <a:bodyPr wrap="square" rtlCol="0">
            <a:spAutoFit/>
          </a:bodyPr>
          <a:lstStyle/>
          <a:p>
            <a:pPr marL="342900" indent="-342900">
              <a:buFont typeface="Arial" charset="0"/>
              <a:buChar char="•"/>
            </a:pPr>
            <a:r>
              <a:rPr lang="en-US" sz="21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Catch up on saving </a:t>
            </a:r>
          </a:p>
        </p:txBody>
      </p:sp>
      <p:sp>
        <p:nvSpPr>
          <p:cNvPr id="19" name="TextBox 18"/>
          <p:cNvSpPr txBox="1"/>
          <p:nvPr/>
        </p:nvSpPr>
        <p:spPr>
          <a:xfrm>
            <a:off x="566843" y="1921737"/>
            <a:ext cx="5427557" cy="415498"/>
          </a:xfrm>
          <a:prstGeom prst="rect">
            <a:avLst/>
          </a:prstGeom>
          <a:noFill/>
        </p:spPr>
        <p:txBody>
          <a:bodyPr wrap="square" rtlCol="0">
            <a:spAutoFit/>
          </a:bodyPr>
          <a:lstStyle/>
          <a:p>
            <a:pPr marL="342900" indent="-342900">
              <a:buFont typeface="Arial" charset="0"/>
              <a:buChar char="•"/>
            </a:pPr>
            <a:r>
              <a:rPr lang="en-US" sz="21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Look at Social Security benefits </a:t>
            </a:r>
          </a:p>
        </p:txBody>
      </p:sp>
      <p:sp>
        <p:nvSpPr>
          <p:cNvPr id="20" name="TextBox 19"/>
          <p:cNvSpPr txBox="1"/>
          <p:nvPr/>
        </p:nvSpPr>
        <p:spPr>
          <a:xfrm>
            <a:off x="566843" y="2437908"/>
            <a:ext cx="9113605" cy="415498"/>
          </a:xfrm>
          <a:prstGeom prst="rect">
            <a:avLst/>
          </a:prstGeom>
          <a:noFill/>
        </p:spPr>
        <p:txBody>
          <a:bodyPr wrap="square" rtlCol="0">
            <a:spAutoFit/>
          </a:bodyPr>
          <a:lstStyle/>
          <a:p>
            <a:pPr marL="342900" indent="-342900">
              <a:buFont typeface="Arial" charset="0"/>
              <a:buChar char="•"/>
            </a:pPr>
            <a:r>
              <a:rPr lang="en-US" sz="21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Factor in lifespan, inflation and medical expenses</a:t>
            </a:r>
          </a:p>
        </p:txBody>
      </p:sp>
      <p:sp>
        <p:nvSpPr>
          <p:cNvPr id="21" name="TextBox 20"/>
          <p:cNvSpPr txBox="1"/>
          <p:nvPr/>
        </p:nvSpPr>
        <p:spPr>
          <a:xfrm>
            <a:off x="566843" y="2956320"/>
            <a:ext cx="6406981" cy="798424"/>
          </a:xfrm>
          <a:prstGeom prst="rect">
            <a:avLst/>
          </a:prstGeom>
          <a:noFill/>
        </p:spPr>
        <p:txBody>
          <a:bodyPr wrap="square" rtlCol="0">
            <a:spAutoFit/>
          </a:bodyPr>
          <a:lstStyle/>
          <a:p>
            <a:pPr marL="342900" indent="-342900">
              <a:lnSpc>
                <a:spcPct val="114000"/>
              </a:lnSpc>
              <a:buFont typeface="Arial" charset="0"/>
              <a:buChar char="•"/>
            </a:pPr>
            <a:r>
              <a:rPr lang="en-US" sz="21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Go to Personal Savings Center at </a:t>
            </a:r>
            <a:r>
              <a:rPr lang="en-US" sz="21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hlinkClick r:id="rId9" tooltip="http://www.standard.com/login">
                  <a:extLst>
                    <a:ext uri="{A12FA001-AC4F-418D-AE19-62706E023703}">
                      <ahyp:hlinkClr xmlns:ahyp="http://schemas.microsoft.com/office/drawing/2018/hyperlinkcolor" val="tx"/>
                    </a:ext>
                  </a:extLst>
                </a:hlinkClick>
              </a:rPr>
              <a:t>standard.com/login</a:t>
            </a:r>
            <a:endParaRPr lang="en-US" sz="21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2" name="Picture 2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704" y="5414685"/>
            <a:ext cx="790456" cy="284994"/>
          </a:xfrm>
          <a:prstGeom prst="rect">
            <a:avLst/>
          </a:prstGeom>
        </p:spPr>
      </p:pic>
    </p:spTree>
    <p:extLst>
      <p:ext uri="{BB962C8B-B14F-4D97-AF65-F5344CB8AC3E}">
        <p14:creationId xmlns:p14="http://schemas.microsoft.com/office/powerpoint/2010/main" val="205917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94" y="5208363"/>
            <a:ext cx="10058400" cy="805679"/>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060" y="4957183"/>
            <a:ext cx="10058400" cy="896093"/>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9616" y="121866"/>
            <a:ext cx="3304032" cy="94538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5731" y="121866"/>
            <a:ext cx="2227750" cy="2231136"/>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513734" y="1300243"/>
            <a:ext cx="5998442" cy="336361"/>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7761" y="1593975"/>
            <a:ext cx="5306032" cy="336400"/>
          </a:xfrm>
          <a:prstGeom prst="rect">
            <a:avLst/>
          </a:prstGeom>
        </p:spPr>
      </p:pic>
      <p:sp>
        <p:nvSpPr>
          <p:cNvPr id="11" name="Title 10"/>
          <p:cNvSpPr txBox="1">
            <a:spLocks noGrp="1"/>
          </p:cNvSpPr>
          <p:nvPr>
            <p:ph type="title" idx="4294967295"/>
          </p:nvPr>
        </p:nvSpPr>
        <p:spPr>
          <a:xfrm>
            <a:off x="2451629" y="1929523"/>
            <a:ext cx="7288742"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89728"/>
                </a:solidFill>
                <a:effectLst/>
                <a:uLnTx/>
                <a:uFillTx/>
                <a:latin typeface="Helvetica Neue" panose="02000503000000020004" pitchFamily="2" charset="0"/>
                <a:ea typeface="Helvetica Neue" panose="02000503000000020004" pitchFamily="2" charset="0"/>
                <a:cs typeface="Helvetica Neue" panose="02000503000000020004" pitchFamily="2" charset="0"/>
              </a:rPr>
              <a:t>Questions</a:t>
            </a:r>
          </a:p>
        </p:txBody>
      </p:sp>
      <p:cxnSp>
        <p:nvCxnSpPr>
          <p:cNvPr id="12" name="Straight Connector 11">
            <a:extLst>
              <a:ext uri="{C183D7F6-B498-43B3-948B-1728B52AA6E4}">
                <adec:decorative xmlns:adec="http://schemas.microsoft.com/office/drawing/2017/decorative" val="1"/>
              </a:ext>
            </a:extLst>
          </p:cNvPr>
          <p:cNvCxnSpPr/>
          <p:nvPr/>
        </p:nvCxnSpPr>
        <p:spPr>
          <a:xfrm>
            <a:off x="5747787" y="2845864"/>
            <a:ext cx="696426" cy="0"/>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15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C4B1-D4F7-9ED2-712A-0A672F484E8B}"/>
              </a:ext>
              <a:ext uri="{C183D7F6-B498-43B3-948B-1728B52AA6E4}">
                <adec:decorative xmlns:adec="http://schemas.microsoft.com/office/drawing/2017/decorative" val="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4400" b="1" i="0" u="none" strike="noStrike" baseline="0" dirty="0">
                <a:solidFill>
                  <a:schemeClr val="tx2"/>
                </a:solidFill>
                <a:latin typeface="TT Norms Pro"/>
              </a:rPr>
              <a:t>Disclosures </a:t>
            </a:r>
            <a:endParaRPr lang="en-US" dirty="0"/>
          </a:p>
        </p:txBody>
      </p:sp>
      <p:sp>
        <p:nvSpPr>
          <p:cNvPr id="4" name="Rectangle 3">
            <a:extLst>
              <a:ext uri="{C183D7F6-B498-43B3-948B-1728B52AA6E4}">
                <adec:decorative xmlns:adec="http://schemas.microsoft.com/office/drawing/2017/decorative" val="1"/>
              </a:ext>
            </a:extLst>
          </p:cNvPr>
          <p:cNvSpPr/>
          <p:nvPr/>
        </p:nvSpPr>
        <p:spPr>
          <a:xfrm>
            <a:off x="0" y="4114800"/>
            <a:ext cx="12192000" cy="2743200"/>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Standar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374" y="1328407"/>
            <a:ext cx="2635251" cy="1707098"/>
          </a:xfrm>
          <a:prstGeom prst="rect">
            <a:avLst/>
          </a:prstGeom>
        </p:spPr>
      </p:pic>
      <p:sp>
        <p:nvSpPr>
          <p:cNvPr id="6" name="TextBox 5"/>
          <p:cNvSpPr txBox="1"/>
          <p:nvPr/>
        </p:nvSpPr>
        <p:spPr>
          <a:xfrm>
            <a:off x="500063" y="4401487"/>
            <a:ext cx="11201400" cy="1373325"/>
          </a:xfrm>
          <a:prstGeom prst="rect">
            <a:avLst/>
          </a:prstGeom>
          <a:noFill/>
        </p:spPr>
        <p:txBody>
          <a:bodyPr wrap="square" rtlCol="0">
            <a:spAutoFit/>
          </a:bodyPr>
          <a:lstStyle/>
          <a:p>
            <a:pPr>
              <a:lnSpc>
                <a:spcPct val="114000"/>
              </a:lnSpc>
              <a:spcAft>
                <a:spcPts val="300"/>
              </a:spcAft>
            </a:pPr>
            <a:r>
              <a:rPr lang="en-US" sz="1600" b="1" dirty="0">
                <a:solidFill>
                  <a:schemeClr val="bg1"/>
                </a:solidFill>
                <a:latin typeface="Helvetica Neue LT Std 75" charset="0"/>
                <a:ea typeface="Helvetica Neue LT Std 75" charset="0"/>
                <a:cs typeface="Helvetica Neue LT Std 75" charset="0"/>
              </a:rPr>
              <a:t>The Standard, 1100 SW Sixth Avenue, Portland, OR 97204 | </a:t>
            </a:r>
            <a:r>
              <a:rPr lang="en-US" sz="1600" b="1" dirty="0">
                <a:solidFill>
                  <a:schemeClr val="bg1"/>
                </a:solidFill>
                <a:latin typeface="Helvetica Neue LT Std 75" charset="0"/>
                <a:ea typeface="Helvetica Neue LT Std 75" charset="0"/>
                <a:cs typeface="Helvetica Neue LT Std 75" charset="0"/>
                <a:hlinkClick r:id="rId4" tooltip="http://www.standard.com/retirement">
                  <a:extLst>
                    <a:ext uri="{A12FA001-AC4F-418D-AE19-62706E023703}">
                      <ahyp:hlinkClr xmlns:ahyp="http://schemas.microsoft.com/office/drawing/2018/hyperlinkcolor" val="tx"/>
                    </a:ext>
                  </a:extLst>
                </a:hlinkClick>
              </a:rPr>
              <a:t>standard.com/retirement</a:t>
            </a:r>
            <a:endParaRPr lang="en-US" sz="1600" b="1" dirty="0">
              <a:solidFill>
                <a:schemeClr val="bg1"/>
              </a:solidFill>
              <a:latin typeface="Helvetica Neue LT Std 75" charset="0"/>
              <a:ea typeface="Helvetica Neue LT Std 75" charset="0"/>
              <a:cs typeface="Helvetica Neue LT Std 75" charset="0"/>
            </a:endParaRPr>
          </a:p>
          <a:p>
            <a:pPr>
              <a:lnSpc>
                <a:spcPct val="114000"/>
              </a:lnSpc>
            </a:pPr>
            <a:r>
              <a:rPr lang="en-US" sz="1400" dirty="0">
                <a:solidFill>
                  <a:schemeClr val="bg1"/>
                </a:solidFill>
                <a:latin typeface="Helvetica Neue LT Std 55 Roman" charset="0"/>
              </a:rPr>
              <a:t>Past performance is no guarantee of future results. Current performance may be higher or lower. Investment performance includes capital appreciation, if any, plus reinvested dividends and capital gains. The investment return and principal value will fluctuate and your shares, when redeemed, may be worth more or less than the original investment. The most up-to-date performance, current as of the last day of the previous calendar month, may be obtained by calling 877.805.1127.</a:t>
            </a:r>
          </a:p>
        </p:txBody>
      </p:sp>
      <p:sp>
        <p:nvSpPr>
          <p:cNvPr id="7" name="TextBox 6"/>
          <p:cNvSpPr txBox="1"/>
          <p:nvPr/>
        </p:nvSpPr>
        <p:spPr>
          <a:xfrm>
            <a:off x="9172575" y="6140425"/>
            <a:ext cx="2528888" cy="414537"/>
          </a:xfrm>
          <a:prstGeom prst="rect">
            <a:avLst/>
          </a:prstGeom>
          <a:noFill/>
        </p:spPr>
        <p:txBody>
          <a:bodyPr wrap="square" rtlCol="0">
            <a:spAutoFit/>
          </a:bodyPr>
          <a:lstStyle/>
          <a:p>
            <a:pPr algn="r">
              <a:lnSpc>
                <a:spcPct val="150000"/>
              </a:lnSpc>
            </a:pPr>
            <a:r>
              <a:rPr lang="is-IS" sz="1600" dirty="0">
                <a:solidFill>
                  <a:schemeClr val="bg1"/>
                </a:solidFill>
                <a:latin typeface="Helvetica Neue LT Std 55 Roman" charset="0"/>
                <a:ea typeface="Helvetica Neue LT Std 55 Roman" charset="0"/>
                <a:cs typeface="Helvetica Neue LT Std 55 Roman" charset="0"/>
              </a:rPr>
              <a:t>RP </a:t>
            </a:r>
            <a:r>
              <a:rPr lang="is-IS" sz="1600" b="1" dirty="0">
                <a:solidFill>
                  <a:schemeClr val="bg1"/>
                </a:solidFill>
                <a:latin typeface="Helvetica Neue LT Std 55 Roman" charset="0"/>
                <a:ea typeface="Helvetica Neue LT Std 55 Roman" charset="0"/>
                <a:cs typeface="Helvetica Neue LT Std 55 Roman" charset="0"/>
              </a:rPr>
              <a:t>21437</a:t>
            </a:r>
            <a:r>
              <a:rPr lang="is-IS" sz="1600" dirty="0">
                <a:solidFill>
                  <a:schemeClr val="bg1"/>
                </a:solidFill>
                <a:latin typeface="Helvetica Neue LT Std 55 Roman" charset="0"/>
                <a:ea typeface="Helvetica Neue LT Std 55 Roman" charset="0"/>
                <a:cs typeface="Helvetica Neue LT Std 55 Roman" charset="0"/>
              </a:rPr>
              <a:t>   (9/23)</a:t>
            </a:r>
            <a:endParaRPr lang="en-US" dirty="0">
              <a:solidFill>
                <a:schemeClr val="bg1"/>
              </a:solidFill>
              <a:latin typeface="Helvetica Neue LT Std 55 Roman" charset="0"/>
              <a:ea typeface="Helvetica Neue LT Std 55 Roman" charset="0"/>
              <a:cs typeface="Helvetica Neue LT Std 55 Roman" charset="0"/>
            </a:endParaRPr>
          </a:p>
        </p:txBody>
      </p:sp>
    </p:spTree>
    <p:extLst>
      <p:ext uri="{BB962C8B-B14F-4D97-AF65-F5344CB8AC3E}">
        <p14:creationId xmlns:p14="http://schemas.microsoft.com/office/powerpoint/2010/main" val="171424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ounded Rectangle 14">
            <a:extLst>
              <a:ext uri="{C183D7F6-B498-43B3-948B-1728B52AA6E4}">
                <adec:decorative xmlns:adec="http://schemas.microsoft.com/office/drawing/2017/decorative" val="1"/>
              </a:ext>
            </a:extLst>
          </p:cNvPr>
          <p:cNvSpPr/>
          <p:nvPr/>
        </p:nvSpPr>
        <p:spPr>
          <a:xfrm>
            <a:off x="417152" y="-182881"/>
            <a:ext cx="2156715"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587933" y="164141"/>
            <a:ext cx="3537716"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Introductions</a:t>
            </a:r>
          </a:p>
        </p:txBody>
      </p:sp>
      <p:sp>
        <p:nvSpPr>
          <p:cNvPr id="7" name="TextBox 6"/>
          <p:cNvSpPr txBox="1"/>
          <p:nvPr/>
        </p:nvSpPr>
        <p:spPr>
          <a:xfrm>
            <a:off x="587933" y="5334178"/>
            <a:ext cx="2325955" cy="1077218"/>
          </a:xfrm>
          <a:prstGeom prst="rect">
            <a:avLst/>
          </a:prstGeom>
          <a:noFill/>
        </p:spPr>
        <p:txBody>
          <a:bodyPr wrap="square" rtlCol="0">
            <a:spAutoFit/>
          </a:bodyPr>
          <a:lstStyle/>
          <a:p>
            <a:r>
              <a:rPr lang="en-US" sz="2400" dirty="0">
                <a:solidFill>
                  <a:srgbClr val="004EA8"/>
                </a:solidFill>
                <a:latin typeface="Helvetica Neue LT Std 45 Light" charset="0"/>
                <a:ea typeface="Helvetica Neue LT Std 45 Light" charset="0"/>
                <a:cs typeface="Helvetica Neue LT Std 45 Light" charset="0"/>
              </a:rPr>
              <a:t>RM</a:t>
            </a:r>
          </a:p>
          <a:p>
            <a:r>
              <a:rPr lang="en-US" sz="4000"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rPr>
              <a:t>NAME</a:t>
            </a:r>
            <a:endParaRPr lang="en-US" sz="4000" dirty="0">
              <a:solidFill>
                <a:srgbClr val="004EA8"/>
              </a:solidFill>
              <a:latin typeface="Helvetica Neue LT Std 55 Roman" charset="0"/>
              <a:ea typeface="Helvetica Neue LT Std 55 Roman" charset="0"/>
              <a:cs typeface="Helvetica Neue LT Std 55 Roman" charset="0"/>
            </a:endParaRPr>
          </a:p>
        </p:txBody>
      </p:sp>
      <p:sp>
        <p:nvSpPr>
          <p:cNvPr id="9" name="TextBox 8"/>
          <p:cNvSpPr txBox="1"/>
          <p:nvPr/>
        </p:nvSpPr>
        <p:spPr>
          <a:xfrm>
            <a:off x="8056876" y="5539348"/>
            <a:ext cx="3537716" cy="830997"/>
          </a:xfrm>
          <a:prstGeom prst="rect">
            <a:avLst/>
          </a:prstGeom>
          <a:noFill/>
        </p:spPr>
        <p:txBody>
          <a:bodyPr wrap="square" rtlCol="0">
            <a:spAutoFit/>
          </a:bodyPr>
          <a:lstStyle/>
          <a:p>
            <a:pPr algn="r"/>
            <a:r>
              <a:rPr lang="en-US" sz="2400"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rPr>
              <a:t>Relationship Manager</a:t>
            </a:r>
          </a:p>
          <a:p>
            <a:pPr algn="r"/>
            <a:endParaRPr lang="en-US" sz="2400" dirty="0">
              <a:solidFill>
                <a:srgbClr val="004EA8"/>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8003" y="3734790"/>
            <a:ext cx="2379020" cy="1089189"/>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154" y="3809661"/>
            <a:ext cx="2181475" cy="100838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1800" y="2691789"/>
            <a:ext cx="1168400" cy="1809701"/>
          </a:xfrm>
          <a:prstGeom prst="rect">
            <a:avLst/>
          </a:prstGeom>
        </p:spPr>
      </p:pic>
      <p:cxnSp>
        <p:nvCxnSpPr>
          <p:cNvPr id="13" name="Straight Connector 12">
            <a:extLst>
              <a:ext uri="{C183D7F6-B498-43B3-948B-1728B52AA6E4}">
                <adec:decorative xmlns:adec="http://schemas.microsoft.com/office/drawing/2017/decorative" val="1"/>
              </a:ext>
            </a:extLst>
          </p:cNvPr>
          <p:cNvCxnSpPr/>
          <p:nvPr/>
        </p:nvCxnSpPr>
        <p:spPr>
          <a:xfrm>
            <a:off x="8311401" y="6079959"/>
            <a:ext cx="696426" cy="0"/>
          </a:xfrm>
          <a:prstGeom prst="line">
            <a:avLst/>
          </a:prstGeom>
          <a:ln w="12700">
            <a:solidFill>
              <a:srgbClr val="004E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65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76237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267" y="2089308"/>
            <a:ext cx="10058400" cy="805679"/>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3762375"/>
          </a:xfrm>
          <a:prstGeom prst="rect">
            <a:avLst/>
          </a:prstGeom>
        </p:spPr>
      </p:pic>
      <p:sp>
        <p:nvSpPr>
          <p:cNvPr id="7" name="Rounded Rectangle 6">
            <a:extLst>
              <a:ext uri="{C183D7F6-B498-43B3-948B-1728B52AA6E4}">
                <adec:decorative xmlns:adec="http://schemas.microsoft.com/office/drawing/2017/decorative" val="1"/>
              </a:ext>
            </a:extLst>
          </p:cNvPr>
          <p:cNvSpPr/>
          <p:nvPr/>
        </p:nvSpPr>
        <p:spPr>
          <a:xfrm>
            <a:off x="417154" y="-182881"/>
            <a:ext cx="4239514"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txBox="1">
            <a:spLocks noGrp="1"/>
          </p:cNvSpPr>
          <p:nvPr>
            <p:ph type="title" idx="4294967295"/>
          </p:nvPr>
        </p:nvSpPr>
        <p:spPr>
          <a:xfrm>
            <a:off x="587933" y="164141"/>
            <a:ext cx="3943726"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Your Timetable for Retirement</a:t>
            </a:r>
          </a:p>
        </p:txBody>
      </p:sp>
      <p:pic>
        <p:nvPicPr>
          <p:cNvPr id="9" name="Picture 8" descr="AG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8011" y="992538"/>
            <a:ext cx="1645871" cy="705825"/>
          </a:xfrm>
          <a:prstGeom prst="rect">
            <a:avLst/>
          </a:prstGeom>
        </p:spPr>
      </p:pic>
      <p:pic>
        <p:nvPicPr>
          <p:cNvPr id="10" name="Picture 9" descr="AG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6177" y="1001627"/>
            <a:ext cx="1650612" cy="706500"/>
          </a:xfrm>
          <a:prstGeom prst="rect">
            <a:avLst/>
          </a:prstGeom>
        </p:spPr>
      </p:pic>
      <p:pic>
        <p:nvPicPr>
          <p:cNvPr id="11" name="Picture 10" descr="AG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9884" y="992661"/>
            <a:ext cx="1648460" cy="705579"/>
          </a:xfrm>
          <a:prstGeom prst="rect">
            <a:avLst/>
          </a:prstGeom>
        </p:spPr>
      </p:pic>
      <p:sp>
        <p:nvSpPr>
          <p:cNvPr id="12" name="TextBox 11"/>
          <p:cNvSpPr txBox="1"/>
          <p:nvPr/>
        </p:nvSpPr>
        <p:spPr>
          <a:xfrm>
            <a:off x="587933" y="3123853"/>
            <a:ext cx="7586868" cy="461665"/>
          </a:xfrm>
          <a:prstGeom prst="rect">
            <a:avLst/>
          </a:prstGeom>
          <a:noFill/>
        </p:spPr>
        <p:txBody>
          <a:bodyPr wrap="square" rtlCol="0">
            <a:spAutoFit/>
          </a:bodyPr>
          <a:lstStyle/>
          <a:p>
            <a:r>
              <a:rPr lang="en-US" sz="2400"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rPr>
              <a:t>How Much Money Will You Spend in Retirement?</a:t>
            </a:r>
          </a:p>
        </p:txBody>
      </p:sp>
      <p:sp>
        <p:nvSpPr>
          <p:cNvPr id="16" name="TextBox 15"/>
          <p:cNvSpPr txBox="1"/>
          <p:nvPr/>
        </p:nvSpPr>
        <p:spPr>
          <a:xfrm>
            <a:off x="587933" y="4674540"/>
            <a:ext cx="4572000" cy="1569660"/>
          </a:xfrm>
          <a:prstGeom prst="rect">
            <a:avLst/>
          </a:prstGeom>
          <a:noFill/>
        </p:spPr>
        <p:txBody>
          <a:bodyPr wrap="square" rtlCol="0">
            <a:spAutoFit/>
          </a:bodyPr>
          <a:lstStyle/>
          <a:p>
            <a:r>
              <a:rPr lang="en-US" sz="5400" b="1" dirty="0">
                <a:solidFill>
                  <a:srgbClr val="F89728"/>
                </a:solidFill>
                <a:latin typeface="Helvetica Neue LT Std 75" charset="0"/>
                <a:ea typeface="Helvetica Neue LT Std 75" charset="0"/>
                <a:cs typeface="Helvetica Neue LT Std 75" charset="0"/>
              </a:rPr>
              <a:t>75% - 85%</a:t>
            </a:r>
          </a:p>
          <a:p>
            <a:r>
              <a:rPr lang="en-US" sz="2100" dirty="0">
                <a:solidFill>
                  <a:srgbClr val="004EA8"/>
                </a:solidFill>
                <a:latin typeface="Helvetica Neue LT Std 45 Light" charset="0"/>
                <a:ea typeface="Helvetica Neue LT Std 45 Light" charset="0"/>
                <a:cs typeface="Helvetica Neue LT Std 45 Light" charset="0"/>
              </a:rPr>
              <a:t>OF YOUR CURRENT INCOME</a:t>
            </a:r>
            <a:endParaRPr lang="en-US" sz="2100" dirty="0">
              <a:solidFill>
                <a:srgbClr val="004EA8"/>
              </a:solidFill>
              <a:latin typeface="Helvetica Neue LT Std 55 Roman" charset="0"/>
              <a:ea typeface="Helvetica Neue LT Std 55 Roman" charset="0"/>
              <a:cs typeface="Helvetica Neue LT Std 55 Roman" charset="0"/>
            </a:endParaRPr>
          </a:p>
          <a:p>
            <a:endParaRPr lang="en-US" dirty="0"/>
          </a:p>
        </p:txBody>
      </p:sp>
      <p:sp>
        <p:nvSpPr>
          <p:cNvPr id="19" name="TextBox 18"/>
          <p:cNvSpPr txBox="1"/>
          <p:nvPr/>
        </p:nvSpPr>
        <p:spPr>
          <a:xfrm>
            <a:off x="5136776" y="4108319"/>
            <a:ext cx="6162491" cy="646331"/>
          </a:xfrm>
          <a:prstGeom prst="rect">
            <a:avLst/>
          </a:prstGeom>
          <a:noFill/>
        </p:spPr>
        <p:txBody>
          <a:bodyPr wrap="square" rtlCol="0">
            <a:spAutoFit/>
          </a:bodyPr>
          <a:lstStyle/>
          <a:p>
            <a:r>
              <a:rPr lang="en-US"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rPr>
              <a:t>EXAMPLE FOR $60,000 ANNUAL INCOME</a:t>
            </a:r>
          </a:p>
          <a:p>
            <a:endParaRPr lang="en-US"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3" name="Picture 32" descr="A line graph showing Annual income expect to spend $45,000 to $50,000 per year in retirement.">
            <a:extLst>
              <a:ext uri="{FF2B5EF4-FFF2-40B4-BE49-F238E27FC236}">
                <a16:creationId xmlns:a16="http://schemas.microsoft.com/office/drawing/2014/main" id="{34072F3C-75F0-4A7E-256F-182558A60AAE}"/>
              </a:ext>
            </a:extLst>
          </p:cNvPr>
          <p:cNvPicPr>
            <a:picLocks noChangeAspect="1"/>
          </p:cNvPicPr>
          <p:nvPr/>
        </p:nvPicPr>
        <p:blipFill>
          <a:blip r:embed="rId9"/>
          <a:stretch>
            <a:fillRect/>
          </a:stretch>
        </p:blipFill>
        <p:spPr>
          <a:xfrm>
            <a:off x="5110681" y="4668490"/>
            <a:ext cx="7071429" cy="1324507"/>
          </a:xfrm>
          <a:prstGeom prst="rect">
            <a:avLst/>
          </a:prstGeom>
        </p:spPr>
      </p:pic>
      <p:cxnSp>
        <p:nvCxnSpPr>
          <p:cNvPr id="31" name="Straight Connector 30">
            <a:extLst>
              <a:ext uri="{C183D7F6-B498-43B3-948B-1728B52AA6E4}">
                <adec:decorative xmlns:adec="http://schemas.microsoft.com/office/drawing/2017/decorative" val="1"/>
              </a:ext>
            </a:extLst>
          </p:cNvPr>
          <p:cNvCxnSpPr/>
          <p:nvPr/>
        </p:nvCxnSpPr>
        <p:spPr>
          <a:xfrm>
            <a:off x="5225160" y="4543792"/>
            <a:ext cx="696426" cy="0"/>
          </a:xfrm>
          <a:prstGeom prst="line">
            <a:avLst/>
          </a:prstGeom>
          <a:ln w="12700">
            <a:solidFill>
              <a:srgbClr val="004EA8"/>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36776" y="6099511"/>
            <a:ext cx="6806081" cy="369332"/>
          </a:xfrm>
          <a:prstGeom prst="rect">
            <a:avLst/>
          </a:prstGeom>
          <a:noFill/>
        </p:spPr>
        <p:txBody>
          <a:bodyPr wrap="square" rtlCol="0">
            <a:spAutoFit/>
          </a:bodyPr>
          <a:lstStyle/>
          <a:p>
            <a:r>
              <a:rPr lang="en-US" dirty="0">
                <a:solidFill>
                  <a:srgbClr val="004EA8"/>
                </a:solidFill>
                <a:latin typeface="Helvetica Neue LT Std 55 Roman" charset="0"/>
                <a:ea typeface="Helvetica Neue LT Std 55 Roman" charset="0"/>
                <a:cs typeface="Helvetica Neue LT Std 55 Roman" charset="0"/>
              </a:rPr>
              <a:t>Expect to spend </a:t>
            </a:r>
            <a:r>
              <a:rPr lang="en-US" b="1" dirty="0">
                <a:solidFill>
                  <a:srgbClr val="004EA8"/>
                </a:solidFill>
                <a:latin typeface="Helvetica Neue LT Std 75" charset="0"/>
                <a:ea typeface="Helvetica Neue LT Std 75" charset="0"/>
                <a:cs typeface="Helvetica Neue LT Std 75" charset="0"/>
              </a:rPr>
              <a:t>$45,000 </a:t>
            </a:r>
            <a:r>
              <a:rPr lang="en-US" dirty="0">
                <a:solidFill>
                  <a:srgbClr val="004EA8"/>
                </a:solidFill>
                <a:latin typeface="Helvetica Neue LT Std 55 Roman" charset="0"/>
                <a:ea typeface="Helvetica Neue LT Std 55 Roman" charset="0"/>
                <a:cs typeface="Helvetica Neue LT Std 55 Roman" charset="0"/>
              </a:rPr>
              <a:t>to </a:t>
            </a:r>
            <a:r>
              <a:rPr lang="en-US" b="1" dirty="0">
                <a:solidFill>
                  <a:srgbClr val="004EA8"/>
                </a:solidFill>
                <a:latin typeface="Helvetica Neue LT Std 75" charset="0"/>
                <a:ea typeface="Helvetica Neue LT Std 75" charset="0"/>
                <a:cs typeface="Helvetica Neue LT Std 75" charset="0"/>
              </a:rPr>
              <a:t>$50,000 </a:t>
            </a:r>
            <a:r>
              <a:rPr lang="en-US" dirty="0">
                <a:solidFill>
                  <a:srgbClr val="004EA8"/>
                </a:solidFill>
                <a:latin typeface="Helvetica Neue LT Std 55 Roman" charset="0"/>
                <a:ea typeface="Helvetica Neue LT Std 55 Roman" charset="0"/>
                <a:cs typeface="Helvetica Neue LT Std 55 Roman" charset="0"/>
              </a:rPr>
              <a:t>per year in retirement.</a:t>
            </a:r>
          </a:p>
        </p:txBody>
      </p:sp>
    </p:spTree>
    <p:extLst>
      <p:ext uri="{BB962C8B-B14F-4D97-AF65-F5344CB8AC3E}">
        <p14:creationId xmlns:p14="http://schemas.microsoft.com/office/powerpoint/2010/main" val="48363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9"/>
            <a:ext cx="12192000" cy="3762375"/>
          </a:xfrm>
          <a:prstGeom prst="rect">
            <a:avLst/>
          </a:prstGeom>
        </p:spPr>
      </p:pic>
      <p:pic>
        <p:nvPicPr>
          <p:cNvPr id="34" name="Picture 33">
            <a:extLst>
              <a:ext uri="{FF2B5EF4-FFF2-40B4-BE49-F238E27FC236}">
                <a16:creationId xmlns:a16="http://schemas.microsoft.com/office/drawing/2014/main" id="{D95A477C-1C3B-C24C-9F59-72A71722114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267" y="2089308"/>
            <a:ext cx="10058400" cy="805679"/>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3762375"/>
          </a:xfrm>
          <a:prstGeom prst="rect">
            <a:avLst/>
          </a:prstGeom>
        </p:spPr>
      </p:pic>
      <p:sp>
        <p:nvSpPr>
          <p:cNvPr id="21" name="Rounded Rectangle 20">
            <a:extLst>
              <a:ext uri="{C183D7F6-B498-43B3-948B-1728B52AA6E4}">
                <adec:decorative xmlns:adec="http://schemas.microsoft.com/office/drawing/2017/decorative" val="1"/>
              </a:ext>
            </a:extLst>
          </p:cNvPr>
          <p:cNvSpPr/>
          <p:nvPr/>
        </p:nvSpPr>
        <p:spPr>
          <a:xfrm>
            <a:off x="417152" y="-182881"/>
            <a:ext cx="4239515"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txBox="1">
            <a:spLocks noGrp="1"/>
          </p:cNvSpPr>
          <p:nvPr>
            <p:ph type="title" idx="4294967295"/>
          </p:nvPr>
        </p:nvSpPr>
        <p:spPr>
          <a:xfrm>
            <a:off x="587933" y="164141"/>
            <a:ext cx="3943726"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Your Timetable for Retirement </a:t>
            </a:r>
          </a:p>
        </p:txBody>
      </p:sp>
      <p:pic>
        <p:nvPicPr>
          <p:cNvPr id="24" name="Picture 23" descr="AG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8011" y="992538"/>
            <a:ext cx="1645871" cy="705825"/>
          </a:xfrm>
          <a:prstGeom prst="rect">
            <a:avLst/>
          </a:prstGeom>
        </p:spPr>
      </p:pic>
      <p:pic>
        <p:nvPicPr>
          <p:cNvPr id="25" name="Picture 24" descr="AG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6177" y="1001627"/>
            <a:ext cx="1650612" cy="706500"/>
          </a:xfrm>
          <a:prstGeom prst="rect">
            <a:avLst/>
          </a:prstGeom>
        </p:spPr>
      </p:pic>
      <p:pic>
        <p:nvPicPr>
          <p:cNvPr id="26" name="Picture 25" descr="AG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9884" y="992661"/>
            <a:ext cx="1648460" cy="705579"/>
          </a:xfrm>
          <a:prstGeom prst="rect">
            <a:avLst/>
          </a:prstGeom>
        </p:spPr>
      </p:pic>
      <p:sp>
        <p:nvSpPr>
          <p:cNvPr id="12" name="TextBox 11"/>
          <p:cNvSpPr txBox="1"/>
          <p:nvPr/>
        </p:nvSpPr>
        <p:spPr>
          <a:xfrm>
            <a:off x="587933" y="3123853"/>
            <a:ext cx="7586868" cy="461665"/>
          </a:xfrm>
          <a:prstGeom prst="rect">
            <a:avLst/>
          </a:prstGeom>
          <a:noFill/>
        </p:spPr>
        <p:txBody>
          <a:bodyPr wrap="square" rtlCol="0">
            <a:spAutoFit/>
          </a:bodyPr>
          <a:lstStyle/>
          <a:p>
            <a:r>
              <a:rPr lang="en-US" sz="2400"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rPr>
              <a:t>How Much Income Can You Expect?</a:t>
            </a:r>
          </a:p>
        </p:txBody>
      </p:sp>
      <p:sp>
        <p:nvSpPr>
          <p:cNvPr id="16" name="TextBox 15"/>
          <p:cNvSpPr txBox="1"/>
          <p:nvPr/>
        </p:nvSpPr>
        <p:spPr>
          <a:xfrm>
            <a:off x="587933" y="4514912"/>
            <a:ext cx="1566315" cy="923330"/>
          </a:xfrm>
          <a:prstGeom prst="rect">
            <a:avLst/>
          </a:prstGeom>
          <a:noFill/>
        </p:spPr>
        <p:txBody>
          <a:bodyPr wrap="square" rtlCol="0">
            <a:spAutoFit/>
          </a:bodyPr>
          <a:lstStyle/>
          <a:p>
            <a:r>
              <a:rPr lang="en-US" sz="5400" b="1" dirty="0">
                <a:solidFill>
                  <a:srgbClr val="F89728"/>
                </a:solidFill>
                <a:latin typeface="Helvetica Neue LT Std 75" charset="0"/>
                <a:ea typeface="Helvetica Neue LT Std 75" charset="0"/>
                <a:cs typeface="Helvetica Neue LT Std 75" charset="0"/>
              </a:rPr>
              <a:t>4%</a:t>
            </a:r>
          </a:p>
        </p:txBody>
      </p:sp>
      <p:sp>
        <p:nvSpPr>
          <p:cNvPr id="31" name="TextBox 30"/>
          <p:cNvSpPr txBox="1"/>
          <p:nvPr/>
        </p:nvSpPr>
        <p:spPr>
          <a:xfrm>
            <a:off x="592404" y="5353250"/>
            <a:ext cx="2726994" cy="707886"/>
          </a:xfrm>
          <a:prstGeom prst="rect">
            <a:avLst/>
          </a:prstGeom>
          <a:noFill/>
        </p:spPr>
        <p:txBody>
          <a:bodyPr wrap="square" rtlCol="0">
            <a:spAutoFit/>
          </a:bodyPr>
          <a:lstStyle/>
          <a:p>
            <a:r>
              <a:rPr lang="en-US" sz="2000" b="1" dirty="0">
                <a:solidFill>
                  <a:srgbClr val="F89728"/>
                </a:solidFill>
                <a:latin typeface="Helvetica Neue LT Std 75" charset="0"/>
                <a:ea typeface="Helvetica Neue LT Std 75" charset="0"/>
                <a:cs typeface="Helvetica Neue LT Std 75" charset="0"/>
              </a:rPr>
              <a:t>OF YOUR SAVINGS</a:t>
            </a:r>
          </a:p>
          <a:p>
            <a:r>
              <a:rPr lang="en-US" sz="2000" b="1" dirty="0">
                <a:solidFill>
                  <a:srgbClr val="F89728"/>
                </a:solidFill>
                <a:latin typeface="Helvetica Neue LT Std 75" charset="0"/>
                <a:ea typeface="Helvetica Neue LT Std 75" charset="0"/>
                <a:cs typeface="Helvetica Neue LT Std 75" charset="0"/>
              </a:rPr>
              <a:t>EACH YEAR</a:t>
            </a:r>
            <a:endParaRPr lang="en-US" sz="2000" dirty="0">
              <a:solidFill>
                <a:srgbClr val="004EA8"/>
              </a:solidFill>
              <a:latin typeface="Helvetica Neue LT Std 55 Roman" charset="0"/>
              <a:ea typeface="Helvetica Neue LT Std 55 Roman" charset="0"/>
              <a:cs typeface="Helvetica Neue LT Std 55 Roman" charset="0"/>
            </a:endParaRPr>
          </a:p>
        </p:txBody>
      </p:sp>
      <p:sp>
        <p:nvSpPr>
          <p:cNvPr id="19" name="TextBox 18"/>
          <p:cNvSpPr txBox="1"/>
          <p:nvPr/>
        </p:nvSpPr>
        <p:spPr>
          <a:xfrm>
            <a:off x="4003911" y="4583808"/>
            <a:ext cx="2030958" cy="1329146"/>
          </a:xfrm>
          <a:prstGeom prst="rect">
            <a:avLst/>
          </a:prstGeom>
          <a:noFill/>
        </p:spPr>
        <p:txBody>
          <a:bodyPr wrap="square" rtlCol="0">
            <a:spAutoFit/>
          </a:bodyPr>
          <a:lstStyle/>
          <a:p>
            <a:pPr>
              <a:lnSpc>
                <a:spcPct val="114000"/>
              </a:lnSpc>
            </a:pPr>
            <a:r>
              <a:rPr lang="en-US"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rPr>
              <a:t>EXAMPLE GOAL OF $1M IN RETIREMENT SAVINGS</a:t>
            </a:r>
            <a:endParaRPr lang="en-US" b="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8" name="Straight Connector 27">
            <a:extLst>
              <a:ext uri="{FF2B5EF4-FFF2-40B4-BE49-F238E27FC236}">
                <a16:creationId xmlns:a16="http://schemas.microsoft.com/office/drawing/2014/main" id="{4521475B-A552-334B-92FC-6FC1AF0BFB2F}"/>
              </a:ext>
              <a:ext uri="{C183D7F6-B498-43B3-948B-1728B52AA6E4}">
                <adec:decorative xmlns:adec="http://schemas.microsoft.com/office/drawing/2017/decorative" val="1"/>
              </a:ext>
            </a:extLst>
          </p:cNvPr>
          <p:cNvCxnSpPr/>
          <p:nvPr/>
        </p:nvCxnSpPr>
        <p:spPr>
          <a:xfrm flipV="1">
            <a:off x="7298908" y="4143375"/>
            <a:ext cx="159167" cy="833203"/>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1B4B286-1B73-5748-A622-BB1359AB0618}"/>
              </a:ext>
            </a:extLst>
          </p:cNvPr>
          <p:cNvSpPr txBox="1"/>
          <p:nvPr/>
        </p:nvSpPr>
        <p:spPr>
          <a:xfrm>
            <a:off x="6259573" y="5069446"/>
            <a:ext cx="2078671" cy="892552"/>
          </a:xfrm>
          <a:prstGeom prst="rect">
            <a:avLst/>
          </a:prstGeom>
          <a:noFill/>
        </p:spPr>
        <p:txBody>
          <a:bodyPr wrap="square" rtlCol="0">
            <a:spAutoFit/>
          </a:bodyPr>
          <a:lstStyle/>
          <a:p>
            <a:pPr algn="ctr"/>
            <a:r>
              <a:rPr lang="en-US" sz="1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SAFELY WITHDRAW </a:t>
            </a:r>
            <a:r>
              <a:rPr lang="en-US" sz="2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$40,000/YR</a:t>
            </a:r>
          </a:p>
          <a:p>
            <a:endParaRPr lang="en-US" sz="1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0164" y="3834202"/>
            <a:ext cx="2932737" cy="3003711"/>
          </a:xfrm>
          <a:prstGeom prst="rect">
            <a:avLst/>
          </a:prstGeom>
        </p:spPr>
      </p:pic>
      <p:pic>
        <p:nvPicPr>
          <p:cNvPr id="32" name="Picture 31">
            <a:extLst>
              <a:ext uri="{FF2B5EF4-FFF2-40B4-BE49-F238E27FC236}">
                <a16:creationId xmlns:a16="http://schemas.microsoft.com/office/drawing/2014/main" id="{221FE058-FA37-F443-B41C-526706AA1A3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10163" y="3834202"/>
            <a:ext cx="2932738" cy="3003713"/>
          </a:xfrm>
          <a:prstGeom prst="rect">
            <a:avLst/>
          </a:prstGeom>
        </p:spPr>
      </p:pic>
      <p:sp>
        <p:nvSpPr>
          <p:cNvPr id="33" name="TextBox 32"/>
          <p:cNvSpPr txBox="1"/>
          <p:nvPr/>
        </p:nvSpPr>
        <p:spPr>
          <a:xfrm>
            <a:off x="8791756" y="4583808"/>
            <a:ext cx="3075645" cy="806118"/>
          </a:xfrm>
          <a:prstGeom prst="rect">
            <a:avLst/>
          </a:prstGeom>
          <a:noFill/>
        </p:spPr>
        <p:txBody>
          <a:bodyPr wrap="square" rtlCol="0">
            <a:spAutoFit/>
          </a:bodyPr>
          <a:lstStyle/>
          <a:p>
            <a:pPr>
              <a:lnSpc>
                <a:spcPct val="114000"/>
              </a:lnSpc>
            </a:pPr>
            <a:r>
              <a:rPr lang="en-US" sz="2100" dirty="0">
                <a:solidFill>
                  <a:srgbClr val="004EA8"/>
                </a:solidFill>
                <a:latin typeface="Helvetica Neue LT Std 45 Light" charset="0"/>
                <a:ea typeface="Helvetica Neue LT Std 45 Light" charset="0"/>
                <a:cs typeface="Helvetica Neue LT Std 45 Light" charset="0"/>
              </a:rPr>
              <a:t>SETTING A RETIREMENT GOAL</a:t>
            </a:r>
            <a:endParaRPr lang="en-US" dirty="0"/>
          </a:p>
        </p:txBody>
      </p:sp>
      <p:sp>
        <p:nvSpPr>
          <p:cNvPr id="36" name="TextBox 35"/>
          <p:cNvSpPr txBox="1"/>
          <p:nvPr/>
        </p:nvSpPr>
        <p:spPr>
          <a:xfrm>
            <a:off x="8787653" y="5323345"/>
            <a:ext cx="2982528" cy="916854"/>
          </a:xfrm>
          <a:prstGeom prst="rect">
            <a:avLst/>
          </a:prstGeom>
          <a:noFill/>
        </p:spPr>
        <p:txBody>
          <a:bodyPr wrap="square" rtlCol="0">
            <a:spAutoFit/>
          </a:bodyPr>
          <a:lstStyle/>
          <a:p>
            <a:pPr>
              <a:lnSpc>
                <a:spcPct val="114000"/>
              </a:lnSpc>
            </a:pPr>
            <a:r>
              <a:rPr lang="en-US" sz="1600" dirty="0">
                <a:solidFill>
                  <a:srgbClr val="004EA8"/>
                </a:solidFill>
                <a:latin typeface="Helvetica Neue LT Std 55 Roman" charset="0"/>
                <a:ea typeface="Helvetica Neue LT Std 55 Roman" charset="0"/>
                <a:cs typeface="Helvetica Neue LT Std 55 Roman" charset="0"/>
              </a:rPr>
              <a:t>The age when you’ll have enough savings to cover retirement spending.</a:t>
            </a:r>
            <a:endParaRPr lang="en-US" sz="1600" dirty="0"/>
          </a:p>
        </p:txBody>
      </p:sp>
      <p:cxnSp>
        <p:nvCxnSpPr>
          <p:cNvPr id="22" name="Straight Connector 21">
            <a:extLst>
              <a:ext uri="{C183D7F6-B498-43B3-948B-1728B52AA6E4}">
                <adec:decorative xmlns:adec="http://schemas.microsoft.com/office/drawing/2017/decorative" val="1"/>
              </a:ext>
            </a:extLst>
          </p:cNvPr>
          <p:cNvCxnSpPr/>
          <p:nvPr/>
        </p:nvCxnSpPr>
        <p:spPr>
          <a:xfrm>
            <a:off x="4087194" y="5900562"/>
            <a:ext cx="696426" cy="0"/>
          </a:xfrm>
          <a:prstGeom prst="line">
            <a:avLst/>
          </a:prstGeom>
          <a:ln w="12700">
            <a:solidFill>
              <a:srgbClr val="004EA8"/>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7933" y="6338135"/>
            <a:ext cx="5412885" cy="276999"/>
          </a:xfrm>
          <a:prstGeom prst="rect">
            <a:avLst/>
          </a:prstGeom>
          <a:noFill/>
        </p:spPr>
        <p:txBody>
          <a:bodyPr wrap="square" rtlCol="0">
            <a:spAutoFit/>
          </a:bodyPr>
          <a:lstStyle/>
          <a:p>
            <a:r>
              <a:rPr lang="en-US" sz="1200" dirty="0">
                <a:solidFill>
                  <a:srgbClr val="004EA8"/>
                </a:solidFill>
                <a:latin typeface="Helvetica Neue LT Std 55 Roman" charset="0"/>
                <a:ea typeface="Helvetica Neue LT Std 55 Roman" charset="0"/>
                <a:cs typeface="Helvetica Neue LT Std 55 Roman" charset="0"/>
              </a:rPr>
              <a:t>This assumes an annual rate of return of 4%.</a:t>
            </a:r>
            <a:endParaRPr lang="en-US" sz="1200" dirty="0"/>
          </a:p>
        </p:txBody>
      </p:sp>
    </p:spTree>
    <p:extLst>
      <p:ext uri="{BB962C8B-B14F-4D97-AF65-F5344CB8AC3E}">
        <p14:creationId xmlns:p14="http://schemas.microsoft.com/office/powerpoint/2010/main" val="102832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p:cNvSpPr txBox="1">
            <a:spLocks noGrp="1"/>
          </p:cNvSpPr>
          <p:nvPr>
            <p:ph type="title" idx="4294967295"/>
          </p:nvPr>
        </p:nvSpPr>
        <p:spPr>
          <a:xfrm>
            <a:off x="636059" y="468941"/>
            <a:ext cx="7288742"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Are You Ready For Retirement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Rectangle 7">
            <a:extLst>
              <a:ext uri="{C183D7F6-B498-43B3-948B-1728B52AA6E4}">
                <adec:decorative xmlns:adec="http://schemas.microsoft.com/office/drawing/2017/decorative" val="1"/>
              </a:ext>
            </a:extLst>
          </p:cNvPr>
          <p:cNvSpPr/>
          <p:nvPr/>
        </p:nvSpPr>
        <p:spPr>
          <a:xfrm>
            <a:off x="0" y="5710989"/>
            <a:ext cx="12192000" cy="1147011"/>
          </a:xfrm>
          <a:prstGeom prst="rect">
            <a:avLst/>
          </a:prstGeom>
          <a:solidFill>
            <a:srgbClr val="FFE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shot Shows the Retirement Readin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678" y="1038981"/>
            <a:ext cx="7862360" cy="4997882"/>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199" y="1032311"/>
            <a:ext cx="7865840" cy="5000094"/>
          </a:xfrm>
          <a:prstGeom prst="rect">
            <a:avLst/>
          </a:prstGeom>
        </p:spPr>
      </p:pic>
      <p:sp>
        <p:nvSpPr>
          <p:cNvPr id="9" name="TextBox 8"/>
          <p:cNvSpPr txBox="1"/>
          <p:nvPr/>
        </p:nvSpPr>
        <p:spPr>
          <a:xfrm>
            <a:off x="1144198" y="6187787"/>
            <a:ext cx="9903604" cy="461665"/>
          </a:xfrm>
          <a:prstGeom prst="rect">
            <a:avLst/>
          </a:prstGeom>
          <a:noFill/>
        </p:spPr>
        <p:txBody>
          <a:bodyPr wrap="square" rtlCol="0">
            <a:spAutoFit/>
          </a:bodyPr>
          <a:lstStyle/>
          <a:p>
            <a:pPr algn="ctr"/>
            <a:r>
              <a:rPr lang="en-US" sz="2400" dirty="0">
                <a:solidFill>
                  <a:srgbClr val="004EA8"/>
                </a:solidFill>
                <a:latin typeface="Helvetica Neue LT Std 45 Light" charset="0"/>
                <a:ea typeface="Helvetica Neue LT Std 45 Light" charset="0"/>
                <a:cs typeface="Helvetica Neue LT Std 45 Light" charset="0"/>
              </a:rPr>
              <a:t>Retirement Readiness Snapshot at </a:t>
            </a:r>
            <a:r>
              <a:rPr lang="en-US" sz="2400"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hlinkClick r:id="rId6" tooltip="http://www.standard.com/login">
                  <a:extLst>
                    <a:ext uri="{A12FA001-AC4F-418D-AE19-62706E023703}">
                      <ahyp:hlinkClr xmlns:ahyp="http://schemas.microsoft.com/office/drawing/2018/hyperlinkcolor" val="tx"/>
                    </a:ext>
                  </a:extLst>
                </a:hlinkClick>
              </a:rPr>
              <a:t>standard.com/login</a:t>
            </a:r>
            <a:r>
              <a:rPr lang="en-US" sz="2400" b="1" dirty="0">
                <a:solidFill>
                  <a:srgbClr val="004EA8"/>
                </a:solidFill>
                <a:latin typeface="Helvetica Neue LT Std 55 Roman" charset="0"/>
                <a:ea typeface="Helvetica Neue LT Std 55 Roman" charset="0"/>
                <a:cs typeface="Helvetica Neue LT Std 55 Roman" charset="0"/>
              </a:rPr>
              <a:t> </a:t>
            </a:r>
            <a:endParaRPr lang="en-US" sz="2400" dirty="0">
              <a:solidFill>
                <a:srgbClr val="004EA8"/>
              </a:solidFill>
            </a:endParaRPr>
          </a:p>
        </p:txBody>
      </p:sp>
    </p:spTree>
    <p:extLst>
      <p:ext uri="{BB962C8B-B14F-4D97-AF65-F5344CB8AC3E}">
        <p14:creationId xmlns:p14="http://schemas.microsoft.com/office/powerpoint/2010/main" val="18822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ounded Rectangle 39">
            <a:extLst>
              <a:ext uri="{C183D7F6-B498-43B3-948B-1728B52AA6E4}">
                <adec:decorative xmlns:adec="http://schemas.microsoft.com/office/drawing/2017/decorative" val="1"/>
              </a:ext>
            </a:extLst>
          </p:cNvPr>
          <p:cNvSpPr/>
          <p:nvPr/>
        </p:nvSpPr>
        <p:spPr>
          <a:xfrm>
            <a:off x="417152" y="-182881"/>
            <a:ext cx="4719623"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txBox="1">
            <a:spLocks noGrp="1"/>
          </p:cNvSpPr>
          <p:nvPr>
            <p:ph type="title" idx="4294967295"/>
          </p:nvPr>
        </p:nvSpPr>
        <p:spPr>
          <a:xfrm>
            <a:off x="587932" y="164141"/>
            <a:ext cx="454884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You Need to Catch Up on Saving</a:t>
            </a:r>
            <a:endParaRPr kumimoji="0" lang="en-US"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7196" y="-2069429"/>
            <a:ext cx="382265" cy="663341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7488" y="5085347"/>
            <a:ext cx="759708" cy="1772653"/>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1685" y="1672836"/>
            <a:ext cx="2441096" cy="2610830"/>
          </a:xfrm>
          <a:prstGeom prst="rect">
            <a:avLst/>
          </a:prstGeom>
        </p:spPr>
      </p:pic>
      <p:sp>
        <p:nvSpPr>
          <p:cNvPr id="11" name="TextBox 10"/>
          <p:cNvSpPr txBox="1"/>
          <p:nvPr/>
        </p:nvSpPr>
        <p:spPr>
          <a:xfrm>
            <a:off x="417153" y="1279173"/>
            <a:ext cx="4548842" cy="461665"/>
          </a:xfrm>
          <a:prstGeom prst="rect">
            <a:avLst/>
          </a:prstGeom>
          <a:noFill/>
        </p:spPr>
        <p:txBody>
          <a:bodyPr wrap="square" rtlCol="0">
            <a:spAutoFit/>
          </a:bodyPr>
          <a:lstStyle/>
          <a:p>
            <a:pPr marL="342900" indent="-342900">
              <a:buFont typeface="Arial" charset="0"/>
              <a:buChar char="•"/>
            </a:pPr>
            <a:r>
              <a:rPr lang="en-US" sz="24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Scale Back Expenses</a:t>
            </a:r>
          </a:p>
        </p:txBody>
      </p:sp>
      <p:sp>
        <p:nvSpPr>
          <p:cNvPr id="12" name="TextBox 11"/>
          <p:cNvSpPr txBox="1"/>
          <p:nvPr/>
        </p:nvSpPr>
        <p:spPr>
          <a:xfrm>
            <a:off x="417153" y="1923719"/>
            <a:ext cx="5205532" cy="873316"/>
          </a:xfrm>
          <a:prstGeom prst="rect">
            <a:avLst/>
          </a:prstGeom>
          <a:noFill/>
        </p:spPr>
        <p:txBody>
          <a:bodyPr wrap="square" rtlCol="0">
            <a:spAutoFit/>
          </a:bodyPr>
          <a:lstStyle/>
          <a:p>
            <a:pPr marL="342900" indent="-342900">
              <a:lnSpc>
                <a:spcPct val="110000"/>
              </a:lnSpc>
              <a:buFont typeface="Arial" charset="0"/>
              <a:buChar char="•"/>
            </a:pPr>
            <a:r>
              <a:rPr lang="en-US" sz="24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Small Increase in Savings Now, Bigger Balance Later</a:t>
            </a:r>
          </a:p>
        </p:txBody>
      </p:sp>
      <p:sp>
        <p:nvSpPr>
          <p:cNvPr id="14" name="TextBox 13"/>
          <p:cNvSpPr txBox="1"/>
          <p:nvPr/>
        </p:nvSpPr>
        <p:spPr>
          <a:xfrm>
            <a:off x="370667" y="3126858"/>
            <a:ext cx="6162491" cy="369332"/>
          </a:xfrm>
          <a:prstGeom prst="rect">
            <a:avLst/>
          </a:prstGeom>
          <a:noFill/>
        </p:spPr>
        <p:txBody>
          <a:bodyPr wrap="square" rtlCol="0">
            <a:spAutoFit/>
          </a:bodyPr>
          <a:lstStyle/>
          <a:p>
            <a:r>
              <a:rPr lang="en-US"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rPr>
              <a:t>ADDITIONAL GROWTH OVER TIME</a:t>
            </a:r>
          </a:p>
        </p:txBody>
      </p:sp>
      <p:sp>
        <p:nvSpPr>
          <p:cNvPr id="13" name="Rectangle 12">
            <a:extLst>
              <a:ext uri="{C183D7F6-B498-43B3-948B-1728B52AA6E4}">
                <adec:decorative xmlns:adec="http://schemas.microsoft.com/office/drawing/2017/decorative" val="1"/>
              </a:ext>
            </a:extLst>
          </p:cNvPr>
          <p:cNvSpPr/>
          <p:nvPr/>
        </p:nvSpPr>
        <p:spPr>
          <a:xfrm>
            <a:off x="417154" y="3547667"/>
            <a:ext cx="7357784" cy="242317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C183D7F6-B498-43B3-948B-1728B52AA6E4}">
                <adec:decorative xmlns:adec="http://schemas.microsoft.com/office/drawing/2017/decorative" val="1"/>
              </a:ext>
            </a:extLst>
          </p:cNvPr>
          <p:cNvCxnSpPr/>
          <p:nvPr/>
        </p:nvCxnSpPr>
        <p:spPr>
          <a:xfrm flipV="1">
            <a:off x="417153" y="4350197"/>
            <a:ext cx="7357784" cy="24816"/>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p:nvPr/>
        </p:nvCxnSpPr>
        <p:spPr>
          <a:xfrm>
            <a:off x="417153" y="5169219"/>
            <a:ext cx="7357784" cy="0"/>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C183D7F6-B498-43B3-948B-1728B52AA6E4}">
                <adec:decorative xmlns:adec="http://schemas.microsoft.com/office/drawing/2017/decorative" val="1"/>
              </a:ext>
            </a:extLst>
          </p:cNvPr>
          <p:cNvCxnSpPr/>
          <p:nvPr/>
        </p:nvCxnSpPr>
        <p:spPr>
          <a:xfrm>
            <a:off x="2476981" y="3547667"/>
            <a:ext cx="0" cy="2423170"/>
          </a:xfrm>
          <a:prstGeom prst="line">
            <a:avLst/>
          </a:prstGeom>
          <a:ln w="381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C183D7F6-B498-43B3-948B-1728B52AA6E4}">
                <adec:decorative xmlns:adec="http://schemas.microsoft.com/office/drawing/2017/decorative" val="1"/>
              </a:ext>
            </a:extLst>
          </p:cNvPr>
          <p:cNvCxnSpPr/>
          <p:nvPr/>
        </p:nvCxnSpPr>
        <p:spPr>
          <a:xfrm>
            <a:off x="3800539" y="3547667"/>
            <a:ext cx="0" cy="2423170"/>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C183D7F6-B498-43B3-948B-1728B52AA6E4}">
                <adec:decorative xmlns:adec="http://schemas.microsoft.com/office/drawing/2017/decorative" val="1"/>
              </a:ext>
            </a:extLst>
          </p:cNvPr>
          <p:cNvCxnSpPr/>
          <p:nvPr/>
        </p:nvCxnSpPr>
        <p:spPr>
          <a:xfrm>
            <a:off x="5109155" y="3547667"/>
            <a:ext cx="0" cy="2423170"/>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C183D7F6-B498-43B3-948B-1728B52AA6E4}">
                <adec:decorative xmlns:adec="http://schemas.microsoft.com/office/drawing/2017/decorative" val="1"/>
              </a:ext>
            </a:extLst>
          </p:cNvPr>
          <p:cNvCxnSpPr/>
          <p:nvPr/>
        </p:nvCxnSpPr>
        <p:spPr>
          <a:xfrm>
            <a:off x="6433830" y="3547667"/>
            <a:ext cx="0" cy="2423170"/>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7932" y="3659232"/>
            <a:ext cx="1569745" cy="646331"/>
          </a:xfrm>
          <a:prstGeom prst="rect">
            <a:avLst/>
          </a:prstGeom>
          <a:noFill/>
        </p:spPr>
        <p:txBody>
          <a:bodyPr wrap="square" rtlCol="0">
            <a:spAutoFit/>
          </a:bodyPr>
          <a:lstStyle/>
          <a:p>
            <a:r>
              <a:rPr lang="en-US"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Contribution</a:t>
            </a:r>
          </a:p>
          <a:p>
            <a:r>
              <a:rPr lang="en-US"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Increase</a:t>
            </a:r>
          </a:p>
        </p:txBody>
      </p:sp>
      <p:sp>
        <p:nvSpPr>
          <p:cNvPr id="16" name="TextBox 15"/>
          <p:cNvSpPr txBox="1"/>
          <p:nvPr/>
        </p:nvSpPr>
        <p:spPr>
          <a:xfrm>
            <a:off x="2318142" y="3693957"/>
            <a:ext cx="1660344" cy="584775"/>
          </a:xfrm>
          <a:prstGeom prst="rect">
            <a:avLst/>
          </a:prstGeom>
          <a:noFill/>
        </p:spPr>
        <p:txBody>
          <a:bodyPr wrap="square" rtlCol="0">
            <a:spAutoFit/>
          </a:bodyPr>
          <a:lstStyle/>
          <a:p>
            <a:pPr algn="ctr"/>
            <a:r>
              <a:rPr lang="en-US"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10</a:t>
            </a:r>
          </a:p>
          <a:p>
            <a:pPr algn="ctr"/>
            <a:r>
              <a:rPr lang="en-US" sz="1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YEARS</a:t>
            </a:r>
          </a:p>
        </p:txBody>
      </p:sp>
      <p:sp>
        <p:nvSpPr>
          <p:cNvPr id="26" name="TextBox 25"/>
          <p:cNvSpPr txBox="1"/>
          <p:nvPr/>
        </p:nvSpPr>
        <p:spPr>
          <a:xfrm>
            <a:off x="3641700" y="3693957"/>
            <a:ext cx="1660344" cy="584775"/>
          </a:xfrm>
          <a:prstGeom prst="rect">
            <a:avLst/>
          </a:prstGeom>
          <a:noFill/>
        </p:spPr>
        <p:txBody>
          <a:bodyPr wrap="square" rtlCol="0">
            <a:spAutoFit/>
          </a:bodyPr>
          <a:lstStyle/>
          <a:p>
            <a:pPr algn="ctr"/>
            <a:r>
              <a:rPr lang="en-US"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20</a:t>
            </a:r>
          </a:p>
          <a:p>
            <a:pPr algn="ctr"/>
            <a:r>
              <a:rPr lang="en-US" sz="1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YEARS</a:t>
            </a:r>
          </a:p>
        </p:txBody>
      </p:sp>
      <p:sp>
        <p:nvSpPr>
          <p:cNvPr id="30" name="TextBox 29"/>
          <p:cNvSpPr txBox="1"/>
          <p:nvPr/>
        </p:nvSpPr>
        <p:spPr>
          <a:xfrm>
            <a:off x="4950316" y="3693957"/>
            <a:ext cx="1660344" cy="584775"/>
          </a:xfrm>
          <a:prstGeom prst="rect">
            <a:avLst/>
          </a:prstGeom>
          <a:noFill/>
        </p:spPr>
        <p:txBody>
          <a:bodyPr wrap="square" rtlCol="0">
            <a:spAutoFit/>
          </a:bodyPr>
          <a:lstStyle/>
          <a:p>
            <a:pPr algn="ctr"/>
            <a:r>
              <a:rPr lang="en-US"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30</a:t>
            </a:r>
          </a:p>
          <a:p>
            <a:pPr algn="ctr"/>
            <a:r>
              <a:rPr lang="en-US" sz="1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YEARS</a:t>
            </a:r>
          </a:p>
        </p:txBody>
      </p:sp>
      <p:sp>
        <p:nvSpPr>
          <p:cNvPr id="34" name="TextBox 33"/>
          <p:cNvSpPr txBox="1"/>
          <p:nvPr/>
        </p:nvSpPr>
        <p:spPr>
          <a:xfrm>
            <a:off x="6274991" y="3693957"/>
            <a:ext cx="1660344" cy="584775"/>
          </a:xfrm>
          <a:prstGeom prst="rect">
            <a:avLst/>
          </a:prstGeom>
          <a:noFill/>
        </p:spPr>
        <p:txBody>
          <a:bodyPr wrap="square" rtlCol="0">
            <a:spAutoFit/>
          </a:bodyPr>
          <a:lstStyle/>
          <a:p>
            <a:pPr algn="ctr"/>
            <a:r>
              <a:rPr lang="en-US"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40</a:t>
            </a:r>
          </a:p>
          <a:p>
            <a:pPr algn="ctr"/>
            <a:r>
              <a:rPr lang="en-US" sz="1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YEARS</a:t>
            </a:r>
          </a:p>
        </p:txBody>
      </p:sp>
      <p:sp>
        <p:nvSpPr>
          <p:cNvPr id="20" name="TextBox 19"/>
          <p:cNvSpPr txBox="1"/>
          <p:nvPr/>
        </p:nvSpPr>
        <p:spPr>
          <a:xfrm>
            <a:off x="587932" y="4486313"/>
            <a:ext cx="1834426" cy="646844"/>
          </a:xfrm>
          <a:prstGeom prst="rect">
            <a:avLst/>
          </a:prstGeom>
          <a:noFill/>
        </p:spPr>
        <p:txBody>
          <a:bodyPr wrap="square" rtlCol="0">
            <a:spAutoFit/>
          </a:bodyPr>
          <a:lstStyle/>
          <a:p>
            <a:pPr>
              <a:lnSpc>
                <a:spcPct val="110000"/>
              </a:lnSpc>
            </a:pPr>
            <a:r>
              <a:rPr lang="en-US"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rPr>
              <a:t>1%</a:t>
            </a:r>
          </a:p>
          <a:p>
            <a:pPr>
              <a:lnSpc>
                <a:spcPct val="110000"/>
              </a:lnSpc>
            </a:pPr>
            <a:r>
              <a:rPr lang="en-US" sz="1600" dirty="0">
                <a:solidFill>
                  <a:srgbClr val="004EA8"/>
                </a:solidFill>
                <a:latin typeface="Helvetica Neue LT Std 55 Roman" charset="0"/>
                <a:ea typeface="Helvetica Neue LT Std 55 Roman" charset="0"/>
                <a:cs typeface="Helvetica Neue LT Std 55 Roman" charset="0"/>
              </a:rPr>
              <a:t>($29.17 monthly)</a:t>
            </a:r>
          </a:p>
        </p:txBody>
      </p:sp>
      <p:sp>
        <p:nvSpPr>
          <p:cNvPr id="24" name="TextBox 23"/>
          <p:cNvSpPr txBox="1"/>
          <p:nvPr/>
        </p:nvSpPr>
        <p:spPr>
          <a:xfrm>
            <a:off x="2231101" y="4618649"/>
            <a:ext cx="1834426" cy="369332"/>
          </a:xfrm>
          <a:prstGeom prst="rect">
            <a:avLst/>
          </a:prstGeom>
          <a:noFill/>
        </p:spPr>
        <p:txBody>
          <a:bodyPr wrap="square" rtlCol="0">
            <a:spAutoFit/>
          </a:bodyPr>
          <a:lstStyle/>
          <a:p>
            <a:pPr algn="ctr"/>
            <a:r>
              <a:rPr lang="en-US" dirty="0">
                <a:solidFill>
                  <a:srgbClr val="004EA8"/>
                </a:solidFill>
                <a:latin typeface="Helvetica Neue LT Std 55 Roman" charset="0"/>
                <a:ea typeface="Helvetica Neue LT Std 55 Roman" charset="0"/>
                <a:cs typeface="Helvetica Neue LT Std 55 Roman" charset="0"/>
              </a:rPr>
              <a:t>$5,049</a:t>
            </a:r>
          </a:p>
        </p:txBody>
      </p:sp>
      <p:sp>
        <p:nvSpPr>
          <p:cNvPr id="28" name="TextBox 27"/>
          <p:cNvSpPr txBox="1"/>
          <p:nvPr/>
        </p:nvSpPr>
        <p:spPr>
          <a:xfrm>
            <a:off x="3554659" y="4618649"/>
            <a:ext cx="1834426" cy="369332"/>
          </a:xfrm>
          <a:prstGeom prst="rect">
            <a:avLst/>
          </a:prstGeom>
          <a:noFill/>
        </p:spPr>
        <p:txBody>
          <a:bodyPr wrap="square" rtlCol="0">
            <a:spAutoFit/>
          </a:bodyPr>
          <a:lstStyle/>
          <a:p>
            <a:pPr algn="ctr"/>
            <a:r>
              <a:rPr lang="en-US" dirty="0">
                <a:solidFill>
                  <a:srgbClr val="004EA8"/>
                </a:solidFill>
                <a:latin typeface="Helvetica Neue LT Std 55 Roman" charset="0"/>
                <a:ea typeface="Helvetica Neue LT Std 55 Roman" charset="0"/>
                <a:cs typeface="Helvetica Neue LT Std 55 Roman" charset="0"/>
              </a:rPr>
              <a:t>$15,195</a:t>
            </a:r>
          </a:p>
        </p:txBody>
      </p:sp>
      <p:sp>
        <p:nvSpPr>
          <p:cNvPr id="32" name="TextBox 31"/>
          <p:cNvSpPr txBox="1"/>
          <p:nvPr/>
        </p:nvSpPr>
        <p:spPr>
          <a:xfrm>
            <a:off x="4863275" y="4618649"/>
            <a:ext cx="1834426" cy="369332"/>
          </a:xfrm>
          <a:prstGeom prst="rect">
            <a:avLst/>
          </a:prstGeom>
          <a:noFill/>
        </p:spPr>
        <p:txBody>
          <a:bodyPr wrap="square" rtlCol="0">
            <a:spAutoFit/>
          </a:bodyPr>
          <a:lstStyle/>
          <a:p>
            <a:pPr algn="ctr"/>
            <a:r>
              <a:rPr lang="en-US" dirty="0">
                <a:solidFill>
                  <a:srgbClr val="004EA8"/>
                </a:solidFill>
                <a:latin typeface="Helvetica Neue LT Std 55 Roman" charset="0"/>
                <a:ea typeface="Helvetica Neue LT Std 55 Roman" charset="0"/>
                <a:cs typeface="Helvetica Neue LT Std 55 Roman" charset="0"/>
              </a:rPr>
              <a:t>$35,587</a:t>
            </a:r>
          </a:p>
        </p:txBody>
      </p:sp>
      <p:sp>
        <p:nvSpPr>
          <p:cNvPr id="36" name="TextBox 35"/>
          <p:cNvSpPr txBox="1"/>
          <p:nvPr/>
        </p:nvSpPr>
        <p:spPr>
          <a:xfrm>
            <a:off x="6187950" y="4618649"/>
            <a:ext cx="1834426" cy="369332"/>
          </a:xfrm>
          <a:prstGeom prst="rect">
            <a:avLst/>
          </a:prstGeom>
          <a:noFill/>
        </p:spPr>
        <p:txBody>
          <a:bodyPr wrap="square" rtlCol="0">
            <a:spAutoFit/>
          </a:bodyPr>
          <a:lstStyle/>
          <a:p>
            <a:pPr algn="ctr"/>
            <a:r>
              <a:rPr lang="en-US" dirty="0">
                <a:solidFill>
                  <a:srgbClr val="004EA8"/>
                </a:solidFill>
                <a:latin typeface="Helvetica Neue LT Std 55 Roman" charset="0"/>
                <a:ea typeface="Helvetica Neue LT Std 55 Roman" charset="0"/>
                <a:cs typeface="Helvetica Neue LT Std 55 Roman" charset="0"/>
              </a:rPr>
              <a:t>$76,566</a:t>
            </a:r>
          </a:p>
        </p:txBody>
      </p:sp>
      <p:sp>
        <p:nvSpPr>
          <p:cNvPr id="23" name="TextBox 22"/>
          <p:cNvSpPr txBox="1"/>
          <p:nvPr/>
        </p:nvSpPr>
        <p:spPr>
          <a:xfrm>
            <a:off x="587932" y="5250244"/>
            <a:ext cx="1834426" cy="646844"/>
          </a:xfrm>
          <a:prstGeom prst="rect">
            <a:avLst/>
          </a:prstGeom>
          <a:noFill/>
        </p:spPr>
        <p:txBody>
          <a:bodyPr wrap="square" rtlCol="0">
            <a:spAutoFit/>
          </a:bodyPr>
          <a:lstStyle/>
          <a:p>
            <a:pPr>
              <a:lnSpc>
                <a:spcPct val="110000"/>
              </a:lnSpc>
            </a:pPr>
            <a:r>
              <a:rPr lang="en-US"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rPr>
              <a:t>5%</a:t>
            </a:r>
          </a:p>
          <a:p>
            <a:pPr>
              <a:lnSpc>
                <a:spcPct val="110000"/>
              </a:lnSpc>
            </a:pPr>
            <a:r>
              <a:rPr lang="en-US" sz="1600" dirty="0">
                <a:solidFill>
                  <a:srgbClr val="004EA8"/>
                </a:solidFill>
                <a:latin typeface="Helvetica Neue LT Std 55 Roman" charset="0"/>
                <a:ea typeface="Helvetica Neue LT Std 55 Roman" charset="0"/>
                <a:cs typeface="Helvetica Neue LT Std 55 Roman" charset="0"/>
              </a:rPr>
              <a:t>($145.83 monthly)</a:t>
            </a:r>
          </a:p>
        </p:txBody>
      </p:sp>
      <p:sp>
        <p:nvSpPr>
          <p:cNvPr id="25" name="TextBox 24"/>
          <p:cNvSpPr txBox="1"/>
          <p:nvPr/>
        </p:nvSpPr>
        <p:spPr>
          <a:xfrm>
            <a:off x="2231101" y="5412085"/>
            <a:ext cx="1834426" cy="369332"/>
          </a:xfrm>
          <a:prstGeom prst="rect">
            <a:avLst/>
          </a:prstGeom>
          <a:noFill/>
        </p:spPr>
        <p:txBody>
          <a:bodyPr wrap="square" rtlCol="0">
            <a:spAutoFit/>
          </a:bodyPr>
          <a:lstStyle/>
          <a:p>
            <a:pPr algn="ctr"/>
            <a:r>
              <a:rPr lang="en-US" dirty="0">
                <a:solidFill>
                  <a:srgbClr val="004EA8"/>
                </a:solidFill>
                <a:latin typeface="Helvetica Neue LT Std 55 Roman" charset="0"/>
                <a:ea typeface="Helvetica Neue LT Std 55 Roman" charset="0"/>
                <a:cs typeface="Helvetica Neue LT Std 55 Roman" charset="0"/>
              </a:rPr>
              <a:t>$25,241</a:t>
            </a:r>
          </a:p>
        </p:txBody>
      </p:sp>
      <p:sp>
        <p:nvSpPr>
          <p:cNvPr id="29" name="TextBox 28"/>
          <p:cNvSpPr txBox="1"/>
          <p:nvPr/>
        </p:nvSpPr>
        <p:spPr>
          <a:xfrm>
            <a:off x="3554659" y="5412085"/>
            <a:ext cx="1834426" cy="369332"/>
          </a:xfrm>
          <a:prstGeom prst="rect">
            <a:avLst/>
          </a:prstGeom>
          <a:noFill/>
        </p:spPr>
        <p:txBody>
          <a:bodyPr wrap="square" rtlCol="0">
            <a:spAutoFit/>
          </a:bodyPr>
          <a:lstStyle/>
          <a:p>
            <a:pPr algn="ctr"/>
            <a:r>
              <a:rPr lang="en-US" dirty="0">
                <a:solidFill>
                  <a:srgbClr val="004EA8"/>
                </a:solidFill>
                <a:latin typeface="Helvetica Neue LT Std 55 Roman" charset="0"/>
                <a:ea typeface="Helvetica Neue LT Std 55 Roman" charset="0"/>
                <a:cs typeface="Helvetica Neue LT Std 55 Roman" charset="0"/>
              </a:rPr>
              <a:t>$75,967</a:t>
            </a:r>
          </a:p>
        </p:txBody>
      </p:sp>
      <p:sp>
        <p:nvSpPr>
          <p:cNvPr id="33" name="TextBox 32"/>
          <p:cNvSpPr txBox="1"/>
          <p:nvPr/>
        </p:nvSpPr>
        <p:spPr>
          <a:xfrm>
            <a:off x="4863275" y="5412085"/>
            <a:ext cx="1834426" cy="369332"/>
          </a:xfrm>
          <a:prstGeom prst="rect">
            <a:avLst/>
          </a:prstGeom>
          <a:noFill/>
        </p:spPr>
        <p:txBody>
          <a:bodyPr wrap="square" rtlCol="0">
            <a:spAutoFit/>
          </a:bodyPr>
          <a:lstStyle/>
          <a:p>
            <a:pPr algn="ctr"/>
            <a:r>
              <a:rPr lang="en-US" dirty="0">
                <a:solidFill>
                  <a:srgbClr val="004EA8"/>
                </a:solidFill>
                <a:latin typeface="Helvetica Neue LT Std 55 Roman" charset="0"/>
                <a:ea typeface="Helvetica Neue LT Std 55 Roman" charset="0"/>
                <a:cs typeface="Helvetica Neue LT Std 55 Roman" charset="0"/>
              </a:rPr>
              <a:t>$177,908</a:t>
            </a:r>
          </a:p>
        </p:txBody>
      </p:sp>
      <p:sp>
        <p:nvSpPr>
          <p:cNvPr id="37" name="TextBox 36"/>
          <p:cNvSpPr txBox="1"/>
          <p:nvPr/>
        </p:nvSpPr>
        <p:spPr>
          <a:xfrm>
            <a:off x="6187950" y="5412085"/>
            <a:ext cx="1834426" cy="369332"/>
          </a:xfrm>
          <a:prstGeom prst="rect">
            <a:avLst/>
          </a:prstGeom>
          <a:noFill/>
        </p:spPr>
        <p:txBody>
          <a:bodyPr wrap="square" rtlCol="0">
            <a:spAutoFit/>
          </a:bodyPr>
          <a:lstStyle/>
          <a:p>
            <a:pPr algn="ctr"/>
            <a:r>
              <a:rPr lang="en-US" dirty="0">
                <a:solidFill>
                  <a:srgbClr val="004EA8"/>
                </a:solidFill>
                <a:latin typeface="Helvetica Neue LT Std 55 Roman" charset="0"/>
                <a:ea typeface="Helvetica Neue LT Std 55 Roman" charset="0"/>
                <a:cs typeface="Helvetica Neue LT Std 55 Roman" charset="0"/>
              </a:rPr>
              <a:t>$382,777</a:t>
            </a:r>
          </a:p>
        </p:txBody>
      </p:sp>
      <p:sp>
        <p:nvSpPr>
          <p:cNvPr id="48" name="TextBox 47"/>
          <p:cNvSpPr txBox="1"/>
          <p:nvPr/>
        </p:nvSpPr>
        <p:spPr>
          <a:xfrm>
            <a:off x="417153" y="6129349"/>
            <a:ext cx="6642553" cy="603948"/>
          </a:xfrm>
          <a:prstGeom prst="rect">
            <a:avLst/>
          </a:prstGeom>
          <a:noFill/>
        </p:spPr>
        <p:txBody>
          <a:bodyPr wrap="square" rtlCol="0">
            <a:spAutoFit/>
          </a:bodyPr>
          <a:lstStyle/>
          <a:p>
            <a:pPr>
              <a:lnSpc>
                <a:spcPct val="114000"/>
              </a:lnSpc>
            </a:pPr>
            <a:r>
              <a:rPr lang="en-US" sz="1000" dirty="0">
                <a:solidFill>
                  <a:srgbClr val="232E84"/>
                </a:solidFill>
                <a:latin typeface="Helvetica Neue LT Std 55 Roman" charset="0"/>
                <a:ea typeface="Helvetica Neue LT Std 55 Roman" charset="0"/>
                <a:cs typeface="Helvetica Neue LT Std 55 Roman" charset="0"/>
              </a:rPr>
              <a:t>This example is hypothetical and for illustrative purposes only and is not indicative of the performance of any specific investment. Investments are subject to market risk and fluctuate in value. All contribution amounts are based on a $35,000 annual salary and assume an annual rate of return of 7% compounded monthly.</a:t>
            </a:r>
          </a:p>
        </p:txBody>
      </p:sp>
    </p:spTree>
    <p:extLst>
      <p:ext uri="{BB962C8B-B14F-4D97-AF65-F5344CB8AC3E}">
        <p14:creationId xmlns:p14="http://schemas.microsoft.com/office/powerpoint/2010/main" val="131289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ounded Rectangle 37">
            <a:extLst>
              <a:ext uri="{C183D7F6-B498-43B3-948B-1728B52AA6E4}">
                <adec:decorative xmlns:adec="http://schemas.microsoft.com/office/drawing/2017/decorative" val="1"/>
              </a:ext>
            </a:extLst>
          </p:cNvPr>
          <p:cNvSpPr/>
          <p:nvPr/>
        </p:nvSpPr>
        <p:spPr>
          <a:xfrm>
            <a:off x="417152" y="-182881"/>
            <a:ext cx="4087115"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txBox="1">
            <a:spLocks noGrp="1"/>
          </p:cNvSpPr>
          <p:nvPr>
            <p:ph type="title" idx="4294967295"/>
          </p:nvPr>
        </p:nvSpPr>
        <p:spPr>
          <a:xfrm>
            <a:off x="587932" y="164141"/>
            <a:ext cx="454884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When to Take Social Security</a:t>
            </a:r>
            <a:endParaRPr kumimoji="0" lang="en-US"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p:cNvSpPr txBox="1"/>
          <p:nvPr/>
        </p:nvSpPr>
        <p:spPr>
          <a:xfrm>
            <a:off x="1223976" y="1225384"/>
            <a:ext cx="7664530" cy="400110"/>
          </a:xfrm>
          <a:prstGeom prst="rect">
            <a:avLst/>
          </a:prstGeom>
          <a:noFill/>
        </p:spPr>
        <p:txBody>
          <a:bodyPr wrap="square" rtlCol="0">
            <a:spAutoFit/>
          </a:bodyPr>
          <a:lstStyle/>
          <a:p>
            <a:pPr algn="ctr"/>
            <a:r>
              <a:rPr lang="en-US"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RETIREMENT AGE AND SOCIAL SECURITY BENEFITS</a:t>
            </a:r>
          </a:p>
        </p:txBody>
      </p:sp>
      <p:sp>
        <p:nvSpPr>
          <p:cNvPr id="9" name="TextBox 8"/>
          <p:cNvSpPr txBox="1"/>
          <p:nvPr/>
        </p:nvSpPr>
        <p:spPr>
          <a:xfrm>
            <a:off x="1358447" y="1870843"/>
            <a:ext cx="2286962" cy="338554"/>
          </a:xfrm>
          <a:prstGeom prst="rect">
            <a:avLst/>
          </a:prstGeom>
          <a:noFill/>
        </p:spPr>
        <p:txBody>
          <a:bodyPr wrap="square" rtlCol="0">
            <a:spAutoFit/>
          </a:bodyPr>
          <a:lstStyle/>
          <a:p>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TIME</a:t>
            </a:r>
          </a:p>
        </p:txBody>
      </p:sp>
      <p:sp>
        <p:nvSpPr>
          <p:cNvPr id="10" name="TextBox 9"/>
          <p:cNvSpPr txBox="1"/>
          <p:nvPr/>
        </p:nvSpPr>
        <p:spPr>
          <a:xfrm>
            <a:off x="4249272" y="1870843"/>
            <a:ext cx="1143000" cy="338554"/>
          </a:xfrm>
          <a:prstGeom prst="rect">
            <a:avLst/>
          </a:prstGeom>
          <a:noFill/>
        </p:spPr>
        <p:txBody>
          <a:bodyPr wrap="square" rtlCol="0">
            <a:spAutoFit/>
          </a:bodyPr>
          <a:lstStyle/>
          <a:p>
            <a:pPr algn="ct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AGE</a:t>
            </a:r>
          </a:p>
        </p:txBody>
      </p:sp>
      <p:sp>
        <p:nvSpPr>
          <p:cNvPr id="11" name="TextBox 10"/>
          <p:cNvSpPr txBox="1"/>
          <p:nvPr/>
        </p:nvSpPr>
        <p:spPr>
          <a:xfrm>
            <a:off x="5486693" y="1870843"/>
            <a:ext cx="3025295" cy="338554"/>
          </a:xfrm>
          <a:prstGeom prst="rect">
            <a:avLst/>
          </a:prstGeom>
          <a:noFill/>
        </p:spPr>
        <p:txBody>
          <a:bodyPr wrap="square" rtlCol="0">
            <a:spAutoFit/>
          </a:bodyPr>
          <a:lstStyle/>
          <a:p>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EXPECTED</a:t>
            </a:r>
          </a:p>
        </p:txBody>
      </p:sp>
      <p:sp>
        <p:nvSpPr>
          <p:cNvPr id="12" name="TextBox 11"/>
          <p:cNvSpPr txBox="1"/>
          <p:nvPr/>
        </p:nvSpPr>
        <p:spPr>
          <a:xfrm>
            <a:off x="1358446" y="2395278"/>
            <a:ext cx="2796405" cy="338554"/>
          </a:xfrm>
          <a:prstGeom prst="rect">
            <a:avLst/>
          </a:prstGeom>
          <a:noFill/>
        </p:spPr>
        <p:txBody>
          <a:bodyPr wrap="square" rtlCol="0">
            <a:spAutoFit/>
          </a:bodyPr>
          <a:lstStyle/>
          <a:p>
            <a:r>
              <a:rPr lang="en-US" sz="16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EARLY START</a:t>
            </a:r>
          </a:p>
        </p:txBody>
      </p:sp>
      <p:sp>
        <p:nvSpPr>
          <p:cNvPr id="13" name="TextBox 12"/>
          <p:cNvSpPr txBox="1"/>
          <p:nvPr/>
        </p:nvSpPr>
        <p:spPr>
          <a:xfrm>
            <a:off x="4249272" y="2395278"/>
            <a:ext cx="1143000" cy="338554"/>
          </a:xfrm>
          <a:prstGeom prst="rect">
            <a:avLst/>
          </a:prstGeom>
          <a:noFill/>
        </p:spPr>
        <p:txBody>
          <a:bodyPr wrap="square" rtlCol="0">
            <a:spAutoFit/>
          </a:bodyPr>
          <a:lstStyle/>
          <a:p>
            <a:pPr algn="ctr"/>
            <a:r>
              <a:rPr lang="en-US" sz="16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62</a:t>
            </a:r>
          </a:p>
        </p:txBody>
      </p:sp>
      <p:sp>
        <p:nvSpPr>
          <p:cNvPr id="14" name="TextBox 13"/>
          <p:cNvSpPr txBox="1"/>
          <p:nvPr/>
        </p:nvSpPr>
        <p:spPr>
          <a:xfrm>
            <a:off x="5486693" y="2395278"/>
            <a:ext cx="3025295" cy="338554"/>
          </a:xfrm>
          <a:prstGeom prst="rect">
            <a:avLst/>
          </a:prstGeom>
          <a:noFill/>
        </p:spPr>
        <p:txBody>
          <a:bodyPr wrap="square" rtlCol="0">
            <a:spAutoFit/>
          </a:bodyPr>
          <a:lstStyle/>
          <a:p>
            <a:r>
              <a:rPr lang="en-US" sz="16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75% of benefits</a:t>
            </a:r>
          </a:p>
        </p:txBody>
      </p:sp>
      <p:sp>
        <p:nvSpPr>
          <p:cNvPr id="15" name="TextBox 14"/>
          <p:cNvSpPr txBox="1"/>
          <p:nvPr/>
        </p:nvSpPr>
        <p:spPr>
          <a:xfrm>
            <a:off x="1358447" y="2919713"/>
            <a:ext cx="2890826" cy="338554"/>
          </a:xfrm>
          <a:prstGeom prst="rect">
            <a:avLst/>
          </a:prstGeom>
          <a:noFill/>
        </p:spPr>
        <p:txBody>
          <a:bodyPr wrap="square" rtlCol="0">
            <a:spAutoFit/>
          </a:bodyPr>
          <a:lstStyle/>
          <a:p>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EARLY START</a:t>
            </a:r>
          </a:p>
        </p:txBody>
      </p:sp>
      <p:sp>
        <p:nvSpPr>
          <p:cNvPr id="16" name="TextBox 15"/>
          <p:cNvSpPr txBox="1"/>
          <p:nvPr/>
        </p:nvSpPr>
        <p:spPr>
          <a:xfrm>
            <a:off x="4249272" y="2919713"/>
            <a:ext cx="1143000" cy="338554"/>
          </a:xfrm>
          <a:prstGeom prst="rect">
            <a:avLst/>
          </a:prstGeom>
          <a:noFill/>
        </p:spPr>
        <p:txBody>
          <a:bodyPr wrap="square" rtlCol="0">
            <a:spAutoFit/>
          </a:bodyPr>
          <a:lstStyle/>
          <a:p>
            <a:pPr algn="ct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63</a:t>
            </a:r>
          </a:p>
        </p:txBody>
      </p:sp>
      <p:sp>
        <p:nvSpPr>
          <p:cNvPr id="17" name="TextBox 16"/>
          <p:cNvSpPr txBox="1"/>
          <p:nvPr/>
        </p:nvSpPr>
        <p:spPr>
          <a:xfrm>
            <a:off x="5486693" y="2919713"/>
            <a:ext cx="3025295" cy="338554"/>
          </a:xfrm>
          <a:prstGeom prst="rect">
            <a:avLst/>
          </a:prstGeom>
          <a:noFill/>
        </p:spPr>
        <p:txBody>
          <a:bodyPr wrap="square" rtlCol="0">
            <a:spAutoFit/>
          </a:bodyPr>
          <a:lstStyle/>
          <a:p>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80% of benefits</a:t>
            </a:r>
          </a:p>
        </p:txBody>
      </p:sp>
      <p:sp>
        <p:nvSpPr>
          <p:cNvPr id="18" name="TextBox 17"/>
          <p:cNvSpPr txBox="1"/>
          <p:nvPr/>
        </p:nvSpPr>
        <p:spPr>
          <a:xfrm>
            <a:off x="1358446" y="3426403"/>
            <a:ext cx="2796405" cy="338554"/>
          </a:xfrm>
          <a:prstGeom prst="rect">
            <a:avLst/>
          </a:prstGeom>
          <a:noFill/>
        </p:spPr>
        <p:txBody>
          <a:bodyPr wrap="square" rtlCol="0">
            <a:spAutoFit/>
          </a:bodyPr>
          <a:lstStyle/>
          <a:p>
            <a:r>
              <a:rPr lang="en-US" sz="16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EARLY START</a:t>
            </a:r>
          </a:p>
        </p:txBody>
      </p:sp>
      <p:sp>
        <p:nvSpPr>
          <p:cNvPr id="19" name="TextBox 18"/>
          <p:cNvSpPr txBox="1"/>
          <p:nvPr/>
        </p:nvSpPr>
        <p:spPr>
          <a:xfrm>
            <a:off x="4249272" y="3426403"/>
            <a:ext cx="1143000" cy="338554"/>
          </a:xfrm>
          <a:prstGeom prst="rect">
            <a:avLst/>
          </a:prstGeom>
          <a:noFill/>
        </p:spPr>
        <p:txBody>
          <a:bodyPr wrap="square" rtlCol="0">
            <a:spAutoFit/>
          </a:bodyPr>
          <a:lstStyle/>
          <a:p>
            <a:pPr algn="ctr"/>
            <a:r>
              <a:rPr lang="en-US" sz="16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64</a:t>
            </a:r>
          </a:p>
        </p:txBody>
      </p:sp>
      <p:sp>
        <p:nvSpPr>
          <p:cNvPr id="20" name="TextBox 19"/>
          <p:cNvSpPr txBox="1"/>
          <p:nvPr/>
        </p:nvSpPr>
        <p:spPr>
          <a:xfrm>
            <a:off x="5486693" y="3426403"/>
            <a:ext cx="3025295" cy="338554"/>
          </a:xfrm>
          <a:prstGeom prst="rect">
            <a:avLst/>
          </a:prstGeom>
          <a:noFill/>
        </p:spPr>
        <p:txBody>
          <a:bodyPr wrap="square" rtlCol="0">
            <a:spAutoFit/>
          </a:bodyPr>
          <a:lstStyle/>
          <a:p>
            <a:r>
              <a:rPr lang="en-US" sz="16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86.7% of benefits</a:t>
            </a:r>
          </a:p>
        </p:txBody>
      </p:sp>
      <p:sp>
        <p:nvSpPr>
          <p:cNvPr id="21" name="TextBox 20"/>
          <p:cNvSpPr txBox="1"/>
          <p:nvPr/>
        </p:nvSpPr>
        <p:spPr>
          <a:xfrm>
            <a:off x="1358447" y="3922645"/>
            <a:ext cx="2890826" cy="338554"/>
          </a:xfrm>
          <a:prstGeom prst="rect">
            <a:avLst/>
          </a:prstGeom>
          <a:noFill/>
        </p:spPr>
        <p:txBody>
          <a:bodyPr wrap="square" rtlCol="0">
            <a:spAutoFit/>
          </a:bodyPr>
          <a:lstStyle/>
          <a:p>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EARLY START</a:t>
            </a:r>
          </a:p>
        </p:txBody>
      </p:sp>
      <p:sp>
        <p:nvSpPr>
          <p:cNvPr id="22" name="TextBox 21"/>
          <p:cNvSpPr txBox="1"/>
          <p:nvPr/>
        </p:nvSpPr>
        <p:spPr>
          <a:xfrm>
            <a:off x="4249272" y="3922645"/>
            <a:ext cx="1143000" cy="338554"/>
          </a:xfrm>
          <a:prstGeom prst="rect">
            <a:avLst/>
          </a:prstGeom>
          <a:noFill/>
        </p:spPr>
        <p:txBody>
          <a:bodyPr wrap="square" rtlCol="0">
            <a:spAutoFit/>
          </a:bodyPr>
          <a:lstStyle/>
          <a:p>
            <a:pPr algn="ct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65</a:t>
            </a:r>
          </a:p>
        </p:txBody>
      </p:sp>
      <p:sp>
        <p:nvSpPr>
          <p:cNvPr id="23" name="TextBox 22"/>
          <p:cNvSpPr txBox="1"/>
          <p:nvPr/>
        </p:nvSpPr>
        <p:spPr>
          <a:xfrm>
            <a:off x="5486693" y="3922645"/>
            <a:ext cx="3025295" cy="338554"/>
          </a:xfrm>
          <a:prstGeom prst="rect">
            <a:avLst/>
          </a:prstGeom>
          <a:noFill/>
        </p:spPr>
        <p:txBody>
          <a:bodyPr wrap="square" rtlCol="0">
            <a:spAutoFit/>
          </a:bodyPr>
          <a:lstStyle/>
          <a:p>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93.3% of benefits</a:t>
            </a:r>
          </a:p>
        </p:txBody>
      </p:sp>
      <p:sp>
        <p:nvSpPr>
          <p:cNvPr id="24" name="TextBox 23"/>
          <p:cNvSpPr txBox="1"/>
          <p:nvPr/>
        </p:nvSpPr>
        <p:spPr>
          <a:xfrm>
            <a:off x="1358447" y="4419910"/>
            <a:ext cx="2890826" cy="338554"/>
          </a:xfrm>
          <a:prstGeom prst="rect">
            <a:avLst/>
          </a:prstGeom>
          <a:noFill/>
        </p:spPr>
        <p:txBody>
          <a:bodyPr wrap="square" rtlCol="0">
            <a:spAutoFit/>
          </a:bodyPr>
          <a:lstStyle/>
          <a:p>
            <a:r>
              <a:rPr lang="en-US" sz="16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FULL RETIREMENT</a:t>
            </a:r>
          </a:p>
        </p:txBody>
      </p:sp>
      <p:sp>
        <p:nvSpPr>
          <p:cNvPr id="25" name="TextBox 24"/>
          <p:cNvSpPr txBox="1"/>
          <p:nvPr/>
        </p:nvSpPr>
        <p:spPr>
          <a:xfrm>
            <a:off x="4249272" y="4419910"/>
            <a:ext cx="1143000" cy="338554"/>
          </a:xfrm>
          <a:prstGeom prst="rect">
            <a:avLst/>
          </a:prstGeom>
          <a:noFill/>
        </p:spPr>
        <p:txBody>
          <a:bodyPr wrap="square" rtlCol="0">
            <a:spAutoFit/>
          </a:bodyPr>
          <a:lstStyle/>
          <a:p>
            <a:pPr algn="ctr"/>
            <a:r>
              <a:rPr lang="en-US" sz="16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66 - 67*</a:t>
            </a:r>
          </a:p>
        </p:txBody>
      </p:sp>
      <p:sp>
        <p:nvSpPr>
          <p:cNvPr id="26" name="TextBox 25"/>
          <p:cNvSpPr txBox="1"/>
          <p:nvPr/>
        </p:nvSpPr>
        <p:spPr>
          <a:xfrm>
            <a:off x="5486693" y="4419910"/>
            <a:ext cx="3025295" cy="338554"/>
          </a:xfrm>
          <a:prstGeom prst="rect">
            <a:avLst/>
          </a:prstGeom>
          <a:noFill/>
        </p:spPr>
        <p:txBody>
          <a:bodyPr wrap="square" rtlCol="0">
            <a:spAutoFit/>
          </a:bodyPr>
          <a:lstStyle/>
          <a:p>
            <a:r>
              <a:rPr lang="en-US" sz="16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100% of benefits</a:t>
            </a:r>
          </a:p>
        </p:txBody>
      </p:sp>
      <p:sp>
        <p:nvSpPr>
          <p:cNvPr id="27" name="TextBox 26"/>
          <p:cNvSpPr txBox="1"/>
          <p:nvPr/>
        </p:nvSpPr>
        <p:spPr>
          <a:xfrm>
            <a:off x="1358446" y="4937960"/>
            <a:ext cx="2890827" cy="338554"/>
          </a:xfrm>
          <a:prstGeom prst="rect">
            <a:avLst/>
          </a:prstGeom>
          <a:noFill/>
        </p:spPr>
        <p:txBody>
          <a:bodyPr wrap="square" rtlCol="0">
            <a:spAutoFit/>
          </a:bodyPr>
          <a:lstStyle/>
          <a:p>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DELAYED BENEFIT START</a:t>
            </a:r>
          </a:p>
        </p:txBody>
      </p:sp>
      <p:sp>
        <p:nvSpPr>
          <p:cNvPr id="28" name="TextBox 27"/>
          <p:cNvSpPr txBox="1"/>
          <p:nvPr/>
        </p:nvSpPr>
        <p:spPr>
          <a:xfrm>
            <a:off x="4249272" y="4937960"/>
            <a:ext cx="1143000" cy="338554"/>
          </a:xfrm>
          <a:prstGeom prst="rect">
            <a:avLst/>
          </a:prstGeom>
          <a:noFill/>
        </p:spPr>
        <p:txBody>
          <a:bodyPr wrap="square" rtlCol="0">
            <a:spAutoFit/>
          </a:bodyPr>
          <a:lstStyle/>
          <a:p>
            <a:pPr algn="ct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67 - 70 </a:t>
            </a:r>
          </a:p>
        </p:txBody>
      </p:sp>
      <p:sp>
        <p:nvSpPr>
          <p:cNvPr id="29" name="TextBox 28"/>
          <p:cNvSpPr txBox="1"/>
          <p:nvPr/>
        </p:nvSpPr>
        <p:spPr>
          <a:xfrm>
            <a:off x="5486693" y="4841019"/>
            <a:ext cx="3025295" cy="598112"/>
          </a:xfrm>
          <a:prstGeom prst="rect">
            <a:avLst/>
          </a:prstGeom>
          <a:noFill/>
        </p:spPr>
        <p:txBody>
          <a:bodyPr wrap="square" rtlCol="0">
            <a:spAutoFit/>
          </a:bodyPr>
          <a:lstStyle/>
          <a:p>
            <a:pPr>
              <a:lnSpc>
                <a:spcPct val="114000"/>
              </a:lnSpc>
            </a:pP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Varies by individual’s age</a:t>
            </a:r>
          </a:p>
          <a:p>
            <a:pPr>
              <a:lnSpc>
                <a:spcPct val="114000"/>
              </a:lnSpc>
            </a:pP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(up to 8% more per year)</a:t>
            </a:r>
          </a:p>
        </p:txBody>
      </p:sp>
      <p:sp>
        <p:nvSpPr>
          <p:cNvPr id="30" name="TextBox 29"/>
          <p:cNvSpPr txBox="1"/>
          <p:nvPr/>
        </p:nvSpPr>
        <p:spPr>
          <a:xfrm>
            <a:off x="9278908" y="4576395"/>
            <a:ext cx="2567951" cy="1127360"/>
          </a:xfrm>
          <a:prstGeom prst="rect">
            <a:avLst/>
          </a:prstGeom>
          <a:noFill/>
        </p:spPr>
        <p:txBody>
          <a:bodyPr wrap="square" rtlCol="0">
            <a:spAutoFit/>
          </a:bodyPr>
          <a:lstStyle/>
          <a:p>
            <a:pPr>
              <a:lnSpc>
                <a:spcPct val="114000"/>
              </a:lnSpc>
            </a:pPr>
            <a:r>
              <a:rPr lang="en-US" sz="1200" dirty="0">
                <a:solidFill>
                  <a:srgbClr val="232E84"/>
                </a:solidFill>
                <a:latin typeface="Helvetica Neue LT Std 55 Roman" charset="0"/>
                <a:ea typeface="Helvetica Neue LT Std 55 Roman" charset="0"/>
                <a:cs typeface="Helvetica Neue LT Std 55 Roman" charset="0"/>
              </a:rPr>
              <a:t>*Full retirement age is dependent on what year you were born. This table is a general guide. The Social Security Administration can give you a more accurate figure.</a:t>
            </a:r>
          </a:p>
        </p:txBody>
      </p:sp>
    </p:spTree>
    <p:extLst>
      <p:ext uri="{BB962C8B-B14F-4D97-AF65-F5344CB8AC3E}">
        <p14:creationId xmlns:p14="http://schemas.microsoft.com/office/powerpoint/2010/main" val="29874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C183D7F6-B498-43B3-948B-1728B52AA6E4}">
                <adec:decorative xmlns:adec="http://schemas.microsoft.com/office/drawing/2017/decorative" val="1"/>
              </a:ext>
            </a:extLst>
          </p:cNvPr>
          <p:cNvSpPr/>
          <p:nvPr/>
        </p:nvSpPr>
        <p:spPr>
          <a:xfrm>
            <a:off x="0" y="-1"/>
            <a:ext cx="12192000" cy="6858001"/>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C183D7F6-B498-43B3-948B-1728B52AA6E4}">
                <adec:decorative xmlns:adec="http://schemas.microsoft.com/office/drawing/2017/decorative" val="1"/>
              </a:ext>
            </a:extLst>
          </p:cNvPr>
          <p:cNvSpPr/>
          <p:nvPr/>
        </p:nvSpPr>
        <p:spPr>
          <a:xfrm>
            <a:off x="417153" y="-182881"/>
            <a:ext cx="3189648"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587932" y="164141"/>
            <a:ext cx="454884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Factoring in Life Span</a:t>
            </a:r>
            <a:endParaRPr kumimoji="0" lang="en-US"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p:cNvSpPr txBox="1"/>
          <p:nvPr/>
        </p:nvSpPr>
        <p:spPr>
          <a:xfrm>
            <a:off x="516490" y="1268771"/>
            <a:ext cx="3461979" cy="1200329"/>
          </a:xfrm>
          <a:prstGeom prst="rect">
            <a:avLst/>
          </a:prstGeom>
          <a:noFill/>
        </p:spPr>
        <p:txBody>
          <a:bodyPr wrap="square" rtlCol="0">
            <a:spAutoFit/>
          </a:bodyPr>
          <a:lstStyle/>
          <a:p>
            <a:r>
              <a:rPr lang="en-US" sz="3600" b="1" dirty="0">
                <a:solidFill>
                  <a:schemeClr val="bg1"/>
                </a:solidFill>
                <a:latin typeface="Helvetica Neue LT Std 75" charset="0"/>
                <a:ea typeface="Helvetica Neue LT Std 75" charset="0"/>
                <a:cs typeface="Helvetica Neue LT Std 75" charset="0"/>
              </a:rPr>
              <a:t>Average Life Expectancy</a:t>
            </a:r>
          </a:p>
        </p:txBody>
      </p:sp>
      <p:pic>
        <p:nvPicPr>
          <p:cNvPr id="19" name="Picture 18">
            <a:extLst>
              <a:ext uri="{FF2B5EF4-FFF2-40B4-BE49-F238E27FC236}">
                <a16:creationId xmlns:a16="http://schemas.microsoft.com/office/drawing/2014/main" id="{0478A9C2-8632-2E4D-9413-0F41D833EA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38" y="2438321"/>
            <a:ext cx="7353300" cy="3962400"/>
          </a:xfrm>
          <a:prstGeom prst="rect">
            <a:avLst/>
          </a:prstGeom>
        </p:spPr>
      </p:pic>
      <p:sp>
        <p:nvSpPr>
          <p:cNvPr id="8" name="TextBox 7"/>
          <p:cNvSpPr txBox="1"/>
          <p:nvPr/>
        </p:nvSpPr>
        <p:spPr>
          <a:xfrm>
            <a:off x="4648216" y="1853546"/>
            <a:ext cx="1987107" cy="930576"/>
          </a:xfrm>
          <a:prstGeom prst="rect">
            <a:avLst/>
          </a:prstGeom>
          <a:noFill/>
        </p:spPr>
        <p:txBody>
          <a:bodyPr wrap="square" rtlCol="0">
            <a:spAutoFit/>
          </a:bodyPr>
          <a:lstStyle/>
          <a:p>
            <a:pPr>
              <a:lnSpc>
                <a:spcPct val="110000"/>
              </a:lnSpc>
            </a:pPr>
            <a:r>
              <a:rPr lang="en-US" sz="2000" dirty="0">
                <a:solidFill>
                  <a:srgbClr val="FFD200"/>
                </a:solidFill>
                <a:latin typeface="Helvetica Neue LT Std 45 Light" charset="0"/>
                <a:ea typeface="Helvetica Neue LT Std 45 Light" charset="0"/>
                <a:cs typeface="Helvetica Neue LT Std 45 Light" charset="0"/>
              </a:rPr>
              <a:t>65-YEAR-OLD</a:t>
            </a:r>
          </a:p>
          <a:p>
            <a:pPr>
              <a:lnSpc>
                <a:spcPct val="110000"/>
              </a:lnSpc>
            </a:pPr>
            <a:r>
              <a:rPr lang="en-US" sz="3200" b="1" dirty="0">
                <a:solidFill>
                  <a:srgbClr val="FFD200"/>
                </a:solidFill>
                <a:latin typeface="Helvetica Neue" panose="02000503000000020004" pitchFamily="2" charset="0"/>
                <a:ea typeface="Helvetica Neue" panose="02000503000000020004" pitchFamily="2" charset="0"/>
                <a:cs typeface="Helvetica Neue" panose="02000503000000020004" pitchFamily="2" charset="0"/>
              </a:rPr>
              <a:t>WOMAN</a:t>
            </a:r>
          </a:p>
        </p:txBody>
      </p:sp>
      <p:sp>
        <p:nvSpPr>
          <p:cNvPr id="13" name="Rectangle 12">
            <a:extLst>
              <a:ext uri="{C183D7F6-B498-43B3-948B-1728B52AA6E4}">
                <adec:decorative xmlns:adec="http://schemas.microsoft.com/office/drawing/2017/decorative" val="1"/>
              </a:ext>
            </a:extLst>
          </p:cNvPr>
          <p:cNvSpPr/>
          <p:nvPr/>
        </p:nvSpPr>
        <p:spPr>
          <a:xfrm>
            <a:off x="6635323" y="1636115"/>
            <a:ext cx="1129553" cy="4600221"/>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55924" y="1853546"/>
            <a:ext cx="1488350" cy="946349"/>
          </a:xfrm>
          <a:prstGeom prst="rect">
            <a:avLst/>
          </a:prstGeom>
          <a:noFill/>
        </p:spPr>
        <p:txBody>
          <a:bodyPr wrap="square" rtlCol="0">
            <a:spAutoFit/>
          </a:bodyPr>
          <a:lstStyle/>
          <a:p>
            <a:pPr algn="ctr">
              <a:lnSpc>
                <a:spcPct val="110000"/>
              </a:lnSpc>
            </a:pPr>
            <a:r>
              <a:rPr lang="en-US" sz="32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86.5 </a:t>
            </a:r>
            <a:r>
              <a:rPr lang="en-US" sz="20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YEARS</a:t>
            </a:r>
          </a:p>
        </p:txBody>
      </p:sp>
      <p:cxnSp>
        <p:nvCxnSpPr>
          <p:cNvPr id="14" name="Straight Connector 13">
            <a:extLst>
              <a:ext uri="{C183D7F6-B498-43B3-948B-1728B52AA6E4}">
                <adec:decorative xmlns:adec="http://schemas.microsoft.com/office/drawing/2017/decorative" val="1"/>
              </a:ext>
            </a:extLst>
          </p:cNvPr>
          <p:cNvCxnSpPr/>
          <p:nvPr/>
        </p:nvCxnSpPr>
        <p:spPr>
          <a:xfrm>
            <a:off x="4764216" y="1673198"/>
            <a:ext cx="696426" cy="0"/>
          </a:xfrm>
          <a:prstGeom prst="line">
            <a:avLst/>
          </a:prstGeom>
          <a:ln w="12700">
            <a:solidFill>
              <a:srgbClr val="FFD2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54698" y="2197006"/>
            <a:ext cx="1987107" cy="930576"/>
          </a:xfrm>
          <a:prstGeom prst="rect">
            <a:avLst/>
          </a:prstGeom>
          <a:noFill/>
        </p:spPr>
        <p:txBody>
          <a:bodyPr wrap="square" rtlCol="0">
            <a:spAutoFit/>
          </a:bodyPr>
          <a:lstStyle/>
          <a:p>
            <a:pPr>
              <a:lnSpc>
                <a:spcPct val="110000"/>
              </a:lnSpc>
            </a:pPr>
            <a:r>
              <a:rPr lang="en-US" sz="20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65-YEAR-OLD</a:t>
            </a:r>
          </a:p>
          <a:p>
            <a:pPr>
              <a:lnSpc>
                <a:spcPct val="110000"/>
              </a:lnSpc>
            </a:pPr>
            <a:r>
              <a:rPr lang="en-US" sz="32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MAN</a:t>
            </a:r>
          </a:p>
        </p:txBody>
      </p:sp>
      <p:sp>
        <p:nvSpPr>
          <p:cNvPr id="16" name="Rectangle 15">
            <a:extLst>
              <a:ext uri="{C183D7F6-B498-43B3-948B-1728B52AA6E4}">
                <adec:decorative xmlns:adec="http://schemas.microsoft.com/office/drawing/2017/decorative" val="1"/>
              </a:ext>
            </a:extLst>
          </p:cNvPr>
          <p:cNvSpPr/>
          <p:nvPr/>
        </p:nvSpPr>
        <p:spPr>
          <a:xfrm>
            <a:off x="10141805" y="2031208"/>
            <a:ext cx="1129553" cy="4205128"/>
          </a:xfrm>
          <a:prstGeom prst="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962406" y="2197006"/>
            <a:ext cx="1488350" cy="946349"/>
          </a:xfrm>
          <a:prstGeom prst="rect">
            <a:avLst/>
          </a:prstGeom>
          <a:noFill/>
        </p:spPr>
        <p:txBody>
          <a:bodyPr wrap="square" rtlCol="0">
            <a:spAutoFit/>
          </a:bodyPr>
          <a:lstStyle/>
          <a:p>
            <a:pPr algn="ctr">
              <a:lnSpc>
                <a:spcPct val="110000"/>
              </a:lnSpc>
            </a:pPr>
            <a:r>
              <a:rPr lang="en-US" sz="32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84</a:t>
            </a:r>
          </a:p>
          <a:p>
            <a:pPr algn="ctr">
              <a:lnSpc>
                <a:spcPct val="110000"/>
              </a:lnSpc>
            </a:pPr>
            <a:r>
              <a:rPr lang="en-US" sz="20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YEARS</a:t>
            </a:r>
          </a:p>
        </p:txBody>
      </p:sp>
      <p:cxnSp>
        <p:nvCxnSpPr>
          <p:cNvPr id="21" name="Straight Connector 20">
            <a:extLst>
              <a:ext uri="{C183D7F6-B498-43B3-948B-1728B52AA6E4}">
                <adec:decorative xmlns:adec="http://schemas.microsoft.com/office/drawing/2017/decorative" val="1"/>
              </a:ext>
            </a:extLst>
          </p:cNvPr>
          <p:cNvCxnSpPr/>
          <p:nvPr/>
        </p:nvCxnSpPr>
        <p:spPr>
          <a:xfrm>
            <a:off x="8256158" y="2016658"/>
            <a:ext cx="696426" cy="0"/>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C183D7F6-B498-43B3-948B-1728B52AA6E4}">
                <adec:decorative xmlns:adec="http://schemas.microsoft.com/office/drawing/2017/decorative" val="1"/>
              </a:ext>
            </a:extLst>
          </p:cNvPr>
          <p:cNvCxnSpPr/>
          <p:nvPr/>
        </p:nvCxnSpPr>
        <p:spPr>
          <a:xfrm>
            <a:off x="0" y="6236336"/>
            <a:ext cx="11560438" cy="0"/>
          </a:xfrm>
          <a:prstGeom prst="line">
            <a:avLst/>
          </a:prstGeom>
          <a:ln w="25400">
            <a:solidFill>
              <a:srgbClr val="7E7CB3"/>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ECC32BF-2070-5A47-AA1A-42DF2735B515}"/>
              </a:ext>
              <a:ext uri="{C183D7F6-B498-43B3-948B-1728B52AA6E4}">
                <adec:decorative xmlns:adec="http://schemas.microsoft.com/office/drawing/2017/decorative" val="1"/>
              </a:ext>
            </a:extLst>
          </p:cNvPr>
          <p:cNvSpPr/>
          <p:nvPr/>
        </p:nvSpPr>
        <p:spPr>
          <a:xfrm>
            <a:off x="1347160" y="3368009"/>
            <a:ext cx="824638" cy="824638"/>
          </a:xfrm>
          <a:prstGeom prst="ellipse">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FE5E855-4ABA-6E40-ABDF-338F1B8F32A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199" y="3981571"/>
            <a:ext cx="1275173" cy="407404"/>
          </a:xfrm>
          <a:prstGeom prst="rect">
            <a:avLst/>
          </a:prstGeom>
        </p:spPr>
      </p:pic>
      <p:pic>
        <p:nvPicPr>
          <p:cNvPr id="25" name="Picture 24">
            <a:extLst>
              <a:ext uri="{FF2B5EF4-FFF2-40B4-BE49-F238E27FC236}">
                <a16:creationId xmlns:a16="http://schemas.microsoft.com/office/drawing/2014/main" id="{4DC4FB71-4328-0F4F-A4BC-EBAC854B076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66" y="3404170"/>
            <a:ext cx="1275173" cy="407404"/>
          </a:xfrm>
          <a:prstGeom prst="rect">
            <a:avLst/>
          </a:prstGeom>
        </p:spPr>
      </p:pic>
    </p:spTree>
    <p:extLst>
      <p:ext uri="{BB962C8B-B14F-4D97-AF65-F5344CB8AC3E}">
        <p14:creationId xmlns:p14="http://schemas.microsoft.com/office/powerpoint/2010/main" val="104656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C183D7F6-B498-43B3-948B-1728B52AA6E4}">
                <adec:decorative xmlns:adec="http://schemas.microsoft.com/office/drawing/2017/decorative" val="1"/>
              </a:ext>
            </a:extLst>
          </p:cNvPr>
          <p:cNvSpPr/>
          <p:nvPr/>
        </p:nvSpPr>
        <p:spPr>
          <a:xfrm>
            <a:off x="1" y="0"/>
            <a:ext cx="12191999" cy="6949440"/>
          </a:xfrm>
          <a:prstGeom prst="rect">
            <a:avLst/>
          </a:prstGeom>
          <a:solidFill>
            <a:srgbClr val="FFE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C183D7F6-B498-43B3-948B-1728B52AA6E4}">
                <adec:decorative xmlns:adec="http://schemas.microsoft.com/office/drawing/2017/decorative" val="1"/>
              </a:ext>
            </a:extLst>
          </p:cNvPr>
          <p:cNvSpPr/>
          <p:nvPr/>
        </p:nvSpPr>
        <p:spPr>
          <a:xfrm>
            <a:off x="417152" y="-182881"/>
            <a:ext cx="3883915"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587932" y="164141"/>
            <a:ext cx="454884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rPr>
              <a:t>Don’t Forget About Inflation</a:t>
            </a:r>
            <a:endParaRPr kumimoji="0" lang="en-US"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p:cNvSpPr txBox="1"/>
          <p:nvPr/>
        </p:nvSpPr>
        <p:spPr>
          <a:xfrm>
            <a:off x="1" y="1215949"/>
            <a:ext cx="12191999" cy="600164"/>
          </a:xfrm>
          <a:prstGeom prst="rect">
            <a:avLst/>
          </a:prstGeom>
          <a:noFill/>
        </p:spPr>
        <p:txBody>
          <a:bodyPr wrap="square" rtlCol="0">
            <a:spAutoFit/>
          </a:bodyPr>
          <a:lstStyle/>
          <a:p>
            <a:pPr algn="ctr"/>
            <a:r>
              <a:rPr lang="en-US" sz="3250" b="1" dirty="0">
                <a:solidFill>
                  <a:srgbClr val="232E84"/>
                </a:solidFill>
                <a:latin typeface="Helvetica Neue LT Std 75" charset="0"/>
                <a:ea typeface="Helvetica Neue LT Std 75" charset="0"/>
                <a:cs typeface="Helvetica Neue LT Std 75" charset="0"/>
              </a:rPr>
              <a:t>Between 2000 and 2018, inflation averaged just over 2%*</a:t>
            </a:r>
          </a:p>
        </p:txBody>
      </p:sp>
      <p:sp>
        <p:nvSpPr>
          <p:cNvPr id="26" name="TextBox 25"/>
          <p:cNvSpPr txBox="1"/>
          <p:nvPr/>
        </p:nvSpPr>
        <p:spPr>
          <a:xfrm>
            <a:off x="444600" y="2255193"/>
            <a:ext cx="5560192" cy="1168205"/>
          </a:xfrm>
          <a:prstGeom prst="rect">
            <a:avLst/>
          </a:prstGeom>
          <a:noFill/>
        </p:spPr>
        <p:txBody>
          <a:bodyPr wrap="square" rtlCol="0">
            <a:spAutoFit/>
          </a:bodyPr>
          <a:lstStyle/>
          <a:p>
            <a:pPr>
              <a:lnSpc>
                <a:spcPct val="114000"/>
              </a:lnSpc>
            </a:pPr>
            <a:r>
              <a:rPr lang="en-US" sz="3200" dirty="0">
                <a:solidFill>
                  <a:srgbClr val="232E84"/>
                </a:solidFill>
                <a:latin typeface="Helvetica Neue LT Std 45 Light" charset="0"/>
                <a:ea typeface="Helvetica Neue LT Std 45 Light" charset="0"/>
                <a:cs typeface="Helvetica Neue LT Std 45 Light" charset="0"/>
              </a:rPr>
              <a:t>At that rate over 25 years prices would nearly double.</a:t>
            </a:r>
          </a:p>
        </p:txBody>
      </p:sp>
      <p:pic>
        <p:nvPicPr>
          <p:cNvPr id="29" name="Picture 28">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1897"/>
          <a:stretch/>
        </p:blipFill>
        <p:spPr>
          <a:xfrm>
            <a:off x="1" y="3523763"/>
            <a:ext cx="5987576" cy="2823948"/>
          </a:xfrm>
          <a:prstGeom prst="rect">
            <a:avLst/>
          </a:prstGeom>
        </p:spPr>
      </p:pic>
      <p:sp>
        <p:nvSpPr>
          <p:cNvPr id="13" name="Rectangle 12">
            <a:extLst>
              <a:ext uri="{C183D7F6-B498-43B3-948B-1728B52AA6E4}">
                <adec:decorative xmlns:adec="http://schemas.microsoft.com/office/drawing/2017/decorative" val="1"/>
              </a:ext>
            </a:extLst>
          </p:cNvPr>
          <p:cNvSpPr/>
          <p:nvPr/>
        </p:nvSpPr>
        <p:spPr>
          <a:xfrm>
            <a:off x="8048122" y="4254461"/>
            <a:ext cx="1129553" cy="1936816"/>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E84"/>
              </a:solidFill>
            </a:endParaRPr>
          </a:p>
        </p:txBody>
      </p:sp>
      <p:cxnSp>
        <p:nvCxnSpPr>
          <p:cNvPr id="14" name="Straight Connector 13">
            <a:extLst>
              <a:ext uri="{C183D7F6-B498-43B3-948B-1728B52AA6E4}">
                <adec:decorative xmlns:adec="http://schemas.microsoft.com/office/drawing/2017/decorative" val="1"/>
              </a:ext>
            </a:extLst>
          </p:cNvPr>
          <p:cNvCxnSpPr/>
          <p:nvPr/>
        </p:nvCxnSpPr>
        <p:spPr>
          <a:xfrm flipV="1">
            <a:off x="5902814" y="4252774"/>
            <a:ext cx="912876" cy="5432"/>
          </a:xfrm>
          <a:prstGeom prst="line">
            <a:avLst/>
          </a:prstGeom>
          <a:ln w="12700">
            <a:solidFill>
              <a:srgbClr val="232E8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C183D7F6-B498-43B3-948B-1728B52AA6E4}">
                <adec:decorative xmlns:adec="http://schemas.microsoft.com/office/drawing/2017/decorative" val="1"/>
              </a:ext>
            </a:extLst>
          </p:cNvPr>
          <p:cNvSpPr/>
          <p:nvPr/>
        </p:nvSpPr>
        <p:spPr>
          <a:xfrm>
            <a:off x="10222111" y="2317122"/>
            <a:ext cx="1129553" cy="3874155"/>
          </a:xfrm>
          <a:prstGeom prst="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952926" y="2536024"/>
            <a:ext cx="2544386" cy="1423851"/>
          </a:xfrm>
          <a:prstGeom prst="rect">
            <a:avLst/>
          </a:prstGeom>
          <a:noFill/>
        </p:spPr>
        <p:txBody>
          <a:bodyPr wrap="square" rtlCol="0">
            <a:spAutoFit/>
          </a:bodyPr>
          <a:lstStyle/>
          <a:p>
            <a:pPr>
              <a:lnSpc>
                <a:spcPct val="110000"/>
              </a:lnSpc>
            </a:pPr>
            <a:r>
              <a:rPr lang="en-US" sz="2000" dirty="0">
                <a:solidFill>
                  <a:srgbClr val="F89728"/>
                </a:solidFill>
                <a:latin typeface="Helvetica Neue LT Std 45 Light" charset="0"/>
                <a:ea typeface="Helvetica Neue LT Std 45 Light" charset="0"/>
                <a:cs typeface="Helvetica Neue LT Std 45 Light" charset="0"/>
              </a:rPr>
              <a:t>COST OF LIVING</a:t>
            </a:r>
          </a:p>
          <a:p>
            <a:pPr>
              <a:lnSpc>
                <a:spcPct val="110000"/>
              </a:lnSpc>
            </a:pPr>
            <a:r>
              <a:rPr lang="en-US" sz="36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2X</a:t>
            </a:r>
          </a:p>
          <a:p>
            <a:pPr>
              <a:lnSpc>
                <a:spcPct val="110000"/>
              </a:lnSpc>
            </a:pPr>
            <a:r>
              <a:rPr lang="en-US" sz="2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rPr>
              <a:t>IN 25 YEARS</a:t>
            </a:r>
            <a:endParaRPr lang="en-US" sz="2400" dirty="0">
              <a:solidFill>
                <a:srgbClr val="F89728"/>
              </a:solidFill>
            </a:endParaRPr>
          </a:p>
        </p:txBody>
      </p:sp>
      <p:sp>
        <p:nvSpPr>
          <p:cNvPr id="25" name="TextBox 24">
            <a:extLst>
              <a:ext uri="{C183D7F6-B498-43B3-948B-1728B52AA6E4}">
                <adec:decorative xmlns:adec="http://schemas.microsoft.com/office/drawing/2017/decorative" val="0"/>
              </a:ext>
            </a:extLst>
          </p:cNvPr>
          <p:cNvSpPr txBox="1"/>
          <p:nvPr/>
        </p:nvSpPr>
        <p:spPr>
          <a:xfrm>
            <a:off x="10058754" y="2569361"/>
            <a:ext cx="1488350" cy="584775"/>
          </a:xfrm>
          <a:prstGeom prst="rect">
            <a:avLst/>
          </a:prstGeom>
          <a:noFill/>
        </p:spPr>
        <p:txBody>
          <a:bodyPr wrap="square" rtlCol="0">
            <a:spAutoFit/>
          </a:bodyPr>
          <a:lstStyle/>
          <a:p>
            <a:pPr algn="ctr"/>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p:cNvSpPr txBox="1"/>
          <p:nvPr/>
        </p:nvSpPr>
        <p:spPr>
          <a:xfrm>
            <a:off x="5791127" y="4456348"/>
            <a:ext cx="2851626" cy="930576"/>
          </a:xfrm>
          <a:prstGeom prst="rect">
            <a:avLst/>
          </a:prstGeom>
          <a:noFill/>
        </p:spPr>
        <p:txBody>
          <a:bodyPr wrap="square" rtlCol="0">
            <a:spAutoFit/>
          </a:bodyPr>
          <a:lstStyle/>
          <a:p>
            <a:pPr>
              <a:lnSpc>
                <a:spcPct val="110000"/>
              </a:lnSpc>
            </a:pPr>
            <a:r>
              <a:rPr lang="en-US" sz="2000" dirty="0">
                <a:solidFill>
                  <a:srgbClr val="232E84"/>
                </a:solidFill>
                <a:latin typeface="Helvetica Neue LT Std 45 Light" charset="0"/>
                <a:ea typeface="Helvetica Neue LT Std 45 Light" charset="0"/>
                <a:cs typeface="Helvetica Neue LT Std 45 Light" charset="0"/>
              </a:rPr>
              <a:t>COST OF LIVING</a:t>
            </a:r>
          </a:p>
          <a:p>
            <a:pPr>
              <a:lnSpc>
                <a:spcPct val="110000"/>
              </a:lnSpc>
            </a:pPr>
            <a:r>
              <a:rPr lang="en-US" sz="32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rPr>
              <a:t>NOW</a:t>
            </a:r>
          </a:p>
        </p:txBody>
      </p:sp>
      <p:sp>
        <p:nvSpPr>
          <p:cNvPr id="24" name="TextBox 23">
            <a:extLst>
              <a:ext uri="{C183D7F6-B498-43B3-948B-1728B52AA6E4}">
                <adec:decorative xmlns:adec="http://schemas.microsoft.com/office/drawing/2017/decorative" val="0"/>
              </a:ext>
            </a:extLst>
          </p:cNvPr>
          <p:cNvSpPr txBox="1"/>
          <p:nvPr/>
        </p:nvSpPr>
        <p:spPr>
          <a:xfrm>
            <a:off x="7890626" y="4465446"/>
            <a:ext cx="1488350" cy="584775"/>
          </a:xfrm>
          <a:prstGeom prst="rect">
            <a:avLst/>
          </a:prstGeom>
          <a:noFill/>
        </p:spPr>
        <p:txBody>
          <a:bodyPr wrap="square" rtlCol="0">
            <a:spAutoFit/>
          </a:bodyPr>
          <a:lstStyle/>
          <a:p>
            <a:pPr algn="ctr"/>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3" name="Straight Connector 22">
            <a:extLst>
              <a:ext uri="{C183D7F6-B498-43B3-948B-1728B52AA6E4}">
                <adec:decorative xmlns:adec="http://schemas.microsoft.com/office/drawing/2017/decorative" val="1"/>
              </a:ext>
            </a:extLst>
          </p:cNvPr>
          <p:cNvCxnSpPr/>
          <p:nvPr/>
        </p:nvCxnSpPr>
        <p:spPr>
          <a:xfrm>
            <a:off x="8048122" y="2375100"/>
            <a:ext cx="911801" cy="0"/>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7901" y="6347711"/>
            <a:ext cx="6189254" cy="276999"/>
          </a:xfrm>
          <a:prstGeom prst="rect">
            <a:avLst/>
          </a:prstGeom>
          <a:noFill/>
        </p:spPr>
        <p:txBody>
          <a:bodyPr wrap="square" rtlCol="0">
            <a:spAutoFit/>
          </a:bodyPr>
          <a:lstStyle/>
          <a:p>
            <a:r>
              <a:rPr lang="en-US" sz="1200" dirty="0">
                <a:solidFill>
                  <a:srgbClr val="232E84"/>
                </a:solidFill>
              </a:rPr>
              <a:t> *U.S. Bureau of Labor Statistics. Based on the Consumer Price Index.</a:t>
            </a:r>
          </a:p>
        </p:txBody>
      </p:sp>
      <p:cxnSp>
        <p:nvCxnSpPr>
          <p:cNvPr id="11" name="Straight Connector 10">
            <a:extLst>
              <a:ext uri="{C183D7F6-B498-43B3-948B-1728B52AA6E4}">
                <adec:decorative xmlns:adec="http://schemas.microsoft.com/office/drawing/2017/decorative" val="1"/>
              </a:ext>
            </a:extLst>
          </p:cNvPr>
          <p:cNvCxnSpPr/>
          <p:nvPr/>
        </p:nvCxnSpPr>
        <p:spPr>
          <a:xfrm>
            <a:off x="1" y="6191277"/>
            <a:ext cx="11582252" cy="0"/>
          </a:xfrm>
          <a:prstGeom prst="line">
            <a:avLst/>
          </a:prstGeom>
          <a:ln w="25400">
            <a:solidFill>
              <a:srgbClr val="232E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7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5846</TotalTime>
  <Words>2241</Words>
  <Application>Microsoft Office PowerPoint</Application>
  <PresentationFormat>Widescreen</PresentationFormat>
  <Paragraphs>283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Helvetica Neue</vt:lpstr>
      <vt:lpstr>Helvetica Neue LT Std 45 Light</vt:lpstr>
      <vt:lpstr>Helvetica Neue LT Std 55 Roman</vt:lpstr>
      <vt:lpstr>Helvetica Neue LT Std 75</vt:lpstr>
      <vt:lpstr>TT Norms Pro</vt:lpstr>
      <vt:lpstr>Office Theme</vt:lpstr>
      <vt:lpstr>Retirement on the Brain   MOVING TOWARD  RETIREMENT</vt:lpstr>
      <vt:lpstr>Introductions</vt:lpstr>
      <vt:lpstr>Your Timetable for Retirement</vt:lpstr>
      <vt:lpstr>Your Timetable for Retirement </vt:lpstr>
      <vt:lpstr>Are You Ready For Retirement </vt:lpstr>
      <vt:lpstr>If You Need to Catch Up on Saving</vt:lpstr>
      <vt:lpstr>When to Take Social Security</vt:lpstr>
      <vt:lpstr>Factoring in Life Span</vt:lpstr>
      <vt:lpstr>Don’t Forget About Inflation</vt:lpstr>
      <vt:lpstr>Factoring in Medical Expenses </vt:lpstr>
      <vt:lpstr>Choosing the Right Way to Invest</vt:lpstr>
      <vt:lpstr>Ways to Make Your Money Last</vt:lpstr>
      <vt:lpstr>Making the Most of Retirement Accounts</vt:lpstr>
      <vt:lpstr>Checklist</vt:lpstr>
      <vt:lpstr>Questions</vt:lpstr>
      <vt:lpstr>Disclosures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on the Brain Moving Toward Retirement</dc:title>
  <dc:subject>Retirement on the Brain Moving Toward Retirement</dc:subject>
  <dc:creator>The Standard</dc:creator>
  <dc:description>_x000d_
</dc:description>
  <cp:lastModifiedBy>Jayakumar Sekar</cp:lastModifiedBy>
  <cp:revision>172</cp:revision>
  <cp:lastPrinted>2020-04-03T23:23:23Z</cp:lastPrinted>
  <dcterms:created xsi:type="dcterms:W3CDTF">2020-03-31T18:25:11Z</dcterms:created>
  <dcterms:modified xsi:type="dcterms:W3CDTF">2023-09-16T09:09:25Z</dcterms:modified>
</cp:coreProperties>
</file>