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E84"/>
    <a:srgbClr val="004EA8"/>
    <a:srgbClr val="F89728"/>
    <a:srgbClr val="FFEEBD"/>
    <a:srgbClr val="C1C0DC"/>
    <a:srgbClr val="FFD200"/>
    <a:srgbClr val="756EAF"/>
    <a:srgbClr val="7E7CB3"/>
    <a:srgbClr val="FFE06A"/>
    <a:srgbClr val="0093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368" autoAdjust="0"/>
    <p:restoredTop sz="95118" autoAdjust="0"/>
  </p:normalViewPr>
  <p:slideViewPr>
    <p:cSldViewPr snapToGrid="0" snapToObjects="1">
      <p:cViewPr varScale="1">
        <p:scale>
          <a:sx n="72" d="100"/>
          <a:sy n="72" d="100"/>
        </p:scale>
        <p:origin x="372" y="72"/>
      </p:cViewPr>
      <p:guideLst>
        <p:guide orient="horz" pos="2160"/>
        <p:guide pos="3840"/>
      </p:guideLst>
    </p:cSldViewPr>
  </p:slideViewPr>
  <p:outlineViewPr>
    <p:cViewPr>
      <p:scale>
        <a:sx n="33" d="100"/>
        <a:sy n="33" d="100"/>
      </p:scale>
      <p:origin x="0" y="0"/>
    </p:cViewPr>
  </p:outlineViewPr>
  <p:notesTextViewPr>
    <p:cViewPr>
      <p:scale>
        <a:sx n="110" d="100"/>
        <a:sy n="11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a:noFill/>
            </a:ln>
          </c:spPr>
          <c:dPt>
            <c:idx val="0"/>
            <c:bubble3D val="0"/>
            <c:spPr>
              <a:solidFill>
                <a:srgbClr val="0092D1"/>
              </a:solidFill>
              <a:ln w="19050">
                <a:noFill/>
              </a:ln>
              <a:effectLst/>
            </c:spPr>
            <c:extLst>
              <c:ext xmlns:c16="http://schemas.microsoft.com/office/drawing/2014/chart" uri="{C3380CC4-5D6E-409C-BE32-E72D297353CC}">
                <c16:uniqueId val="{00000001-0AEB-CB44-916C-91EAEF9DB225}"/>
              </c:ext>
            </c:extLst>
          </c:dPt>
          <c:dPt>
            <c:idx val="1"/>
            <c:bubble3D val="0"/>
            <c:spPr>
              <a:solidFill>
                <a:srgbClr val="77D0F4"/>
              </a:solidFill>
              <a:ln w="19050">
                <a:noFill/>
              </a:ln>
              <a:effectLst/>
            </c:spPr>
            <c:extLst>
              <c:ext xmlns:c16="http://schemas.microsoft.com/office/drawing/2014/chart" uri="{C3380CC4-5D6E-409C-BE32-E72D297353CC}">
                <c16:uniqueId val="{00000003-0AEB-CB44-916C-91EAEF9DB225}"/>
              </c:ext>
            </c:extLst>
          </c:dPt>
          <c:dPt>
            <c:idx val="2"/>
            <c:bubble3D val="0"/>
            <c:spPr>
              <a:solidFill>
                <a:srgbClr val="D7F0FB"/>
              </a:solidFill>
              <a:ln w="19050">
                <a:noFill/>
              </a:ln>
              <a:effectLst/>
            </c:spPr>
            <c:extLst>
              <c:ext xmlns:c16="http://schemas.microsoft.com/office/drawing/2014/chart" uri="{C3380CC4-5D6E-409C-BE32-E72D297353CC}">
                <c16:uniqueId val="{00000005-0AEB-CB44-916C-91EAEF9DB225}"/>
              </c:ext>
            </c:extLst>
          </c:dPt>
          <c:dPt>
            <c:idx val="3"/>
            <c:bubble3D val="0"/>
            <c:spPr>
              <a:solidFill>
                <a:srgbClr val="A7C3E6"/>
              </a:solidFill>
              <a:ln w="19050">
                <a:noFill/>
              </a:ln>
              <a:effectLst/>
            </c:spPr>
            <c:extLst>
              <c:ext xmlns:c16="http://schemas.microsoft.com/office/drawing/2014/chart" uri="{C3380CC4-5D6E-409C-BE32-E72D297353CC}">
                <c16:uniqueId val="{00000007-0AEB-CB44-916C-91EAEF9DB225}"/>
              </c:ext>
            </c:extLst>
          </c:dPt>
          <c:dPt>
            <c:idx val="4"/>
            <c:bubble3D val="0"/>
            <c:spPr>
              <a:solidFill>
                <a:srgbClr val="FFFFFF"/>
              </a:solidFill>
              <a:ln w="19050">
                <a:noFill/>
              </a:ln>
              <a:effectLst/>
            </c:spPr>
            <c:extLst>
              <c:ext xmlns:c16="http://schemas.microsoft.com/office/drawing/2014/chart" uri="{C3380CC4-5D6E-409C-BE32-E72D297353CC}">
                <c16:uniqueId val="{00000009-0AEB-CB44-916C-91EAEF9DB225}"/>
              </c:ext>
            </c:extLst>
          </c:dPt>
          <c:cat>
            <c:numRef>
              <c:f>Sheet1!$A$2:$A$6</c:f>
              <c:numCache>
                <c:formatCode>General</c:formatCode>
                <c:ptCount val="5"/>
              </c:numCache>
            </c:numRef>
          </c:cat>
          <c:val>
            <c:numRef>
              <c:f>Sheet1!$B$2:$B$6</c:f>
              <c:numCache>
                <c:formatCode>General</c:formatCode>
                <c:ptCount val="5"/>
                <c:pt idx="0">
                  <c:v>50</c:v>
                </c:pt>
                <c:pt idx="1">
                  <c:v>30</c:v>
                </c:pt>
                <c:pt idx="2">
                  <c:v>11</c:v>
                </c:pt>
                <c:pt idx="3">
                  <c:v>4</c:v>
                </c:pt>
                <c:pt idx="4">
                  <c:v>5</c:v>
                </c:pt>
              </c:numCache>
            </c:numRef>
          </c:val>
          <c:extLst>
            <c:ext xmlns:c16="http://schemas.microsoft.com/office/drawing/2014/chart" uri="{C3380CC4-5D6E-409C-BE32-E72D297353CC}">
              <c16:uniqueId val="{0000000A-0AEB-CB44-916C-91EAEF9DB22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s-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a:noFill/>
            </a:ln>
          </c:spPr>
          <c:dPt>
            <c:idx val="0"/>
            <c:bubble3D val="0"/>
            <c:spPr>
              <a:solidFill>
                <a:srgbClr val="F7962A"/>
              </a:solidFill>
              <a:ln w="19050">
                <a:noFill/>
              </a:ln>
              <a:effectLst/>
            </c:spPr>
            <c:extLst>
              <c:ext xmlns:c16="http://schemas.microsoft.com/office/drawing/2014/chart" uri="{C3380CC4-5D6E-409C-BE32-E72D297353CC}">
                <c16:uniqueId val="{00000001-5083-ED49-9282-52E0B271AA64}"/>
              </c:ext>
            </c:extLst>
          </c:dPt>
          <c:dPt>
            <c:idx val="1"/>
            <c:bubble3D val="0"/>
            <c:spPr>
              <a:solidFill>
                <a:srgbClr val="FCBA63"/>
              </a:solidFill>
              <a:ln w="19050">
                <a:noFill/>
              </a:ln>
              <a:effectLst/>
            </c:spPr>
            <c:extLst>
              <c:ext xmlns:c16="http://schemas.microsoft.com/office/drawing/2014/chart" uri="{C3380CC4-5D6E-409C-BE32-E72D297353CC}">
                <c16:uniqueId val="{00000003-5083-ED49-9282-52E0B271AA64}"/>
              </c:ext>
            </c:extLst>
          </c:dPt>
          <c:dPt>
            <c:idx val="2"/>
            <c:bubble3D val="0"/>
            <c:spPr>
              <a:solidFill>
                <a:srgbClr val="FFDBA1"/>
              </a:solidFill>
              <a:ln w="19050">
                <a:noFill/>
              </a:ln>
              <a:effectLst/>
            </c:spPr>
            <c:extLst>
              <c:ext xmlns:c16="http://schemas.microsoft.com/office/drawing/2014/chart" uri="{C3380CC4-5D6E-409C-BE32-E72D297353CC}">
                <c16:uniqueId val="{00000005-5083-ED49-9282-52E0B271AA64}"/>
              </c:ext>
            </c:extLst>
          </c:dPt>
          <c:dPt>
            <c:idx val="3"/>
            <c:bubble3D val="0"/>
            <c:spPr>
              <a:solidFill>
                <a:srgbClr val="FFEEBD"/>
              </a:solidFill>
              <a:ln w="19050">
                <a:noFill/>
              </a:ln>
              <a:effectLst/>
            </c:spPr>
            <c:extLst>
              <c:ext xmlns:c16="http://schemas.microsoft.com/office/drawing/2014/chart" uri="{C3380CC4-5D6E-409C-BE32-E72D297353CC}">
                <c16:uniqueId val="{00000007-5083-ED49-9282-52E0B271AA64}"/>
              </c:ext>
            </c:extLst>
          </c:dPt>
          <c:dPt>
            <c:idx val="4"/>
            <c:bubble3D val="0"/>
            <c:spPr>
              <a:solidFill>
                <a:srgbClr val="FFFFFF"/>
              </a:solidFill>
              <a:ln w="19050">
                <a:noFill/>
              </a:ln>
              <a:effectLst/>
            </c:spPr>
            <c:extLst>
              <c:ext xmlns:c16="http://schemas.microsoft.com/office/drawing/2014/chart" uri="{C3380CC4-5D6E-409C-BE32-E72D297353CC}">
                <c16:uniqueId val="{00000009-5083-ED49-9282-52E0B271AA64}"/>
              </c:ext>
            </c:extLst>
          </c:dPt>
          <c:cat>
            <c:numRef>
              <c:f>Sheet1!$A$2:$A$6</c:f>
              <c:numCache>
                <c:formatCode>General</c:formatCode>
                <c:ptCount val="5"/>
              </c:numCache>
            </c:numRef>
          </c:cat>
          <c:val>
            <c:numRef>
              <c:f>Sheet1!$B$2:$B$6</c:f>
              <c:numCache>
                <c:formatCode>General</c:formatCode>
                <c:ptCount val="5"/>
                <c:pt idx="0">
                  <c:v>40</c:v>
                </c:pt>
                <c:pt idx="1">
                  <c:v>20</c:v>
                </c:pt>
                <c:pt idx="2">
                  <c:v>23</c:v>
                </c:pt>
                <c:pt idx="3">
                  <c:v>10</c:v>
                </c:pt>
                <c:pt idx="4">
                  <c:v>7</c:v>
                </c:pt>
              </c:numCache>
            </c:numRef>
          </c:val>
          <c:extLst>
            <c:ext xmlns:c16="http://schemas.microsoft.com/office/drawing/2014/chart" uri="{C3380CC4-5D6E-409C-BE32-E72D297353CC}">
              <c16:uniqueId val="{0000000A-5083-ED49-9282-52E0B271AA6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s-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AC935DD-1F69-D64A-8F91-0C4F222B8618}" type="datetimeFigureOut">
              <a:rPr lang="en-US" smtClean="0"/>
              <a:t>9/21/2023</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6A60CC0-800E-404A-BD12-8289F61DE1B1}" type="slidenum">
              <a:rPr lang="en-US" smtClean="0"/>
              <a:t>‹#›</a:t>
            </a:fld>
            <a:endParaRPr lang="en-US" dirty="0"/>
          </a:p>
        </p:txBody>
      </p:sp>
    </p:spTree>
    <p:extLst>
      <p:ext uri="{BB962C8B-B14F-4D97-AF65-F5344CB8AC3E}">
        <p14:creationId xmlns:p14="http://schemas.microsoft.com/office/powerpoint/2010/main" val="1603796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sz="1300" b="0" i="0" u="none" baseline="0"/>
              <a:t>Welcome.</a:t>
            </a:r>
          </a:p>
          <a:p>
            <a:pPr algn="l" rtl="0"/>
            <a:r>
              <a:rPr lang="x-none" sz="1300" b="0" i="0" u="none" baseline="0"/>
              <a:t>You’ve probably already thought about retirement and done some planning, but most of us could also use a bit more guidance to make sure our retirement plan is on track. What are the factors that should be considered?</a:t>
            </a:r>
            <a:br>
              <a:rPr lang="x-none" sz="1300"/>
            </a:br>
            <a:endParaRPr lang="x-none" sz="1300" dirty="0"/>
          </a:p>
          <a:p>
            <a:pPr algn="l" rtl="0"/>
            <a:r>
              <a:rPr lang="x-none" sz="1300" b="0" i="0" u="none" baseline="0"/>
              <a:t>Today we're going to help you by looking at some options when thinking about retirement:</a:t>
            </a:r>
          </a:p>
          <a:p>
            <a:pPr algn="l" rtl="0"/>
            <a:r>
              <a:rPr lang="x-none" sz="1300" b="0" i="0" u="none" baseline="0"/>
              <a:t>• Setting a retirement age goal</a:t>
            </a:r>
          </a:p>
          <a:p>
            <a:pPr algn="l" rtl="0"/>
            <a:r>
              <a:rPr lang="x-none" sz="1300" b="0" i="0" u="none" baseline="0"/>
              <a:t>• Catching up on saving</a:t>
            </a:r>
          </a:p>
          <a:p>
            <a:pPr algn="l" rtl="0"/>
            <a:r>
              <a:rPr lang="x-none" sz="1300" b="0" i="0" u="none" baseline="0"/>
              <a:t>• Looking at Social Security benefits</a:t>
            </a:r>
          </a:p>
          <a:p>
            <a:pPr algn="l" rtl="0"/>
            <a:r>
              <a:rPr lang="x-none" sz="1300" b="0" i="0" u="none" baseline="0"/>
              <a:t>• Considering life span, inflation and medical expenses</a:t>
            </a:r>
          </a:p>
          <a:p>
            <a:pPr algn="l" rtl="0"/>
            <a:r>
              <a:rPr lang="x-none" sz="1300" b="0" i="0" u="none" baseline="0"/>
              <a:t>• Choosing the right mix of investments</a:t>
            </a:r>
          </a:p>
          <a:p>
            <a:pPr algn="l" rtl="0"/>
            <a:r>
              <a:rPr lang="x-none" sz="1300" b="0" i="0" u="none" baseline="0"/>
              <a:t>• Managing your plan</a:t>
            </a:r>
          </a:p>
          <a:p>
            <a:endParaRPr lang="x-none" sz="1300" dirty="0"/>
          </a:p>
          <a:p>
            <a:pPr algn="l" rtl="0"/>
            <a:r>
              <a:rPr lang="x-none" sz="1300" b="0" i="0" u="none" baseline="0"/>
              <a:t>Let’s get started.</a:t>
            </a:r>
          </a:p>
          <a:p>
            <a:pPr algn="l" rtl="0"/>
            <a:r>
              <a:rPr lang="x-none" sz="1300" b="0" i="0" u="none" baseline="0"/>
              <a:t> </a:t>
            </a:r>
          </a:p>
          <a:p>
            <a:endParaRPr lang="x-none" dirty="0"/>
          </a:p>
        </p:txBody>
      </p:sp>
      <p:sp>
        <p:nvSpPr>
          <p:cNvPr id="4" name="Slide Number Placeholder 3"/>
          <p:cNvSpPr>
            <a:spLocks noGrp="1"/>
          </p:cNvSpPr>
          <p:nvPr>
            <p:ph type="sldNum" sz="quarter" idx="10"/>
          </p:nvPr>
        </p:nvSpPr>
        <p:spPr/>
        <p:txBody>
          <a:bodyPr/>
          <a:lstStyle/>
          <a:p>
            <a:pPr algn="l" rtl="0"/>
            <a:fld id="{E6A60CC0-800E-404A-BD12-8289F61DE1B1}" type="slidenum">
              <a:rPr/>
              <a:t>1</a:t>
            </a:fld>
            <a:endParaRPr lang="x-none"/>
          </a:p>
        </p:txBody>
      </p:sp>
    </p:spTree>
    <p:extLst>
      <p:ext uri="{BB962C8B-B14F-4D97-AF65-F5344CB8AC3E}">
        <p14:creationId xmlns:p14="http://schemas.microsoft.com/office/powerpoint/2010/main" val="1935933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sz="1300" b="0" i="0" u="none" baseline="0"/>
              <a:t> </a:t>
            </a:r>
            <a:endParaRPr lang="x-none" sz="1300"/>
          </a:p>
          <a:p>
            <a:pPr algn="l" rtl="0"/>
            <a:r>
              <a:rPr lang="x-none" sz="1300" b="0" i="0" u="none" baseline="0"/>
              <a:t>Medical costs can go up 5% every year. What does this mean as you plan for retirement?</a:t>
            </a:r>
          </a:p>
          <a:p>
            <a:pPr algn="l" rtl="0"/>
            <a:r>
              <a:rPr lang="x-none" sz="1300" b="0" i="0" u="none" baseline="0"/>
              <a:t> </a:t>
            </a:r>
          </a:p>
          <a:p>
            <a:pPr algn="l" rtl="0"/>
            <a:r>
              <a:rPr lang="x-none" sz="1300" b="0" i="0" u="none" baseline="0"/>
              <a:t>You’ll need to plan for this increase in health care costs per year throughout retirement.  </a:t>
            </a:r>
          </a:p>
          <a:p>
            <a:pPr algn="l" rtl="0"/>
            <a:r>
              <a:rPr lang="x-none" sz="1300" b="0" i="0" u="none" baseline="0"/>
              <a:t> </a:t>
            </a:r>
          </a:p>
          <a:p>
            <a:pPr algn="l" rtl="0"/>
            <a:r>
              <a:rPr lang="x-none" sz="1300" b="0" i="0" u="none" baseline="0"/>
              <a:t>According to HealthView Services, the total projected lifetime healthcare costs for a healthy 65-year-old couple retiring this year are expected to be $363,946.</a:t>
            </a:r>
            <a:endParaRPr lang="x-none" sz="1300" b="0" i="0" u="none" baseline="0" dirty="0"/>
          </a:p>
        </p:txBody>
      </p:sp>
      <p:sp>
        <p:nvSpPr>
          <p:cNvPr id="4" name="Slide Number Placeholder 3"/>
          <p:cNvSpPr>
            <a:spLocks noGrp="1"/>
          </p:cNvSpPr>
          <p:nvPr>
            <p:ph type="sldNum" sz="quarter" idx="10"/>
          </p:nvPr>
        </p:nvSpPr>
        <p:spPr/>
        <p:txBody>
          <a:bodyPr/>
          <a:lstStyle/>
          <a:p>
            <a:pPr algn="l" rtl="0"/>
            <a:fld id="{E6A60CC0-800E-404A-BD12-8289F61DE1B1}" type="slidenum">
              <a:rPr/>
              <a:t>10</a:t>
            </a:fld>
            <a:endParaRPr lang="x-none"/>
          </a:p>
        </p:txBody>
      </p:sp>
    </p:spTree>
    <p:extLst>
      <p:ext uri="{BB962C8B-B14F-4D97-AF65-F5344CB8AC3E}">
        <p14:creationId xmlns:p14="http://schemas.microsoft.com/office/powerpoint/2010/main" val="1351637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sz="1300" b="0" i="0" u="none" baseline="0"/>
              <a:t>After you've determined how much money you need in retirement, you’ll need to look at how best to invest your savings to help you get to your goal.</a:t>
            </a:r>
          </a:p>
          <a:p>
            <a:pPr algn="l" rtl="0"/>
            <a:r>
              <a:rPr lang="x-none" sz="1300" b="0" i="0" u="none" baseline="0"/>
              <a:t> </a:t>
            </a:r>
          </a:p>
          <a:p>
            <a:pPr algn="l" rtl="0"/>
            <a:r>
              <a:rPr lang="x-none" sz="1300" b="0" i="0" u="none" baseline="0"/>
              <a:t>Choosing the right way to invest is a key part of staying on track to retirement. A key strategy should be to earn steady returns as you age.</a:t>
            </a:r>
          </a:p>
          <a:p>
            <a:pPr algn="l" rtl="0"/>
            <a:r>
              <a:rPr lang="x-none" sz="1300" b="0" i="0" u="none" baseline="0"/>
              <a:t> </a:t>
            </a:r>
          </a:p>
          <a:p>
            <a:pPr algn="l" rtl="0"/>
            <a:r>
              <a:rPr lang="x-none" sz="1300" b="0" i="0" u="none" baseline="0"/>
              <a:t>Different investments tend to do better in different market conditions. </a:t>
            </a:r>
          </a:p>
          <a:p>
            <a:pPr algn="l" rtl="0"/>
            <a:r>
              <a:rPr lang="x-none" sz="1300" b="0" i="0" u="none" baseline="0"/>
              <a:t> </a:t>
            </a:r>
          </a:p>
          <a:p>
            <a:pPr algn="l" rtl="0"/>
            <a:r>
              <a:rPr lang="x-none" sz="1300" b="0" i="0" u="none" baseline="0"/>
              <a:t>For instance, stocks may take off while bonds suffer and vice versa. You can help balance that risk by choosing a mix of investments that fit your retirement age, situation and comfort with risk.</a:t>
            </a:r>
            <a:r>
              <a:rPr lang="x-none" b="0" i="0" u="none" baseline="0">
                <a:effectLst/>
              </a:rPr>
              <a:t> </a:t>
            </a:r>
            <a:endParaRPr lang="x-none" dirty="0"/>
          </a:p>
        </p:txBody>
      </p:sp>
      <p:sp>
        <p:nvSpPr>
          <p:cNvPr id="4" name="Slide Number Placeholder 3"/>
          <p:cNvSpPr>
            <a:spLocks noGrp="1"/>
          </p:cNvSpPr>
          <p:nvPr>
            <p:ph type="sldNum" sz="quarter" idx="10"/>
          </p:nvPr>
        </p:nvSpPr>
        <p:spPr/>
        <p:txBody>
          <a:bodyPr/>
          <a:lstStyle/>
          <a:p>
            <a:pPr algn="l" rtl="0"/>
            <a:fld id="{E6A60CC0-800E-404A-BD12-8289F61DE1B1}" type="slidenum">
              <a:rPr/>
              <a:t>11</a:t>
            </a:fld>
            <a:endParaRPr lang="x-none"/>
          </a:p>
        </p:txBody>
      </p:sp>
    </p:spTree>
    <p:extLst>
      <p:ext uri="{BB962C8B-B14F-4D97-AF65-F5344CB8AC3E}">
        <p14:creationId xmlns:p14="http://schemas.microsoft.com/office/powerpoint/2010/main" val="1143771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sz="1300" b="0" i="0" u="none" baseline="0"/>
              <a:t>Something many people forget to plan for is how to make their money last in retirement.</a:t>
            </a:r>
          </a:p>
          <a:p>
            <a:pPr algn="l" rtl="0"/>
            <a:r>
              <a:rPr lang="x-none" sz="1300" b="0" i="0" u="none" baseline="0"/>
              <a:t> </a:t>
            </a:r>
          </a:p>
          <a:p>
            <a:pPr algn="l" rtl="0"/>
            <a:r>
              <a:rPr lang="x-none" sz="1300" b="0" i="0" u="none" baseline="0"/>
              <a:t>Here are a few guidelines that can help:</a:t>
            </a:r>
          </a:p>
          <a:p>
            <a:pPr algn="l" rtl="0"/>
            <a:r>
              <a:rPr lang="x-none" sz="1300" b="0" i="0" u="none" baseline="0"/>
              <a:t> </a:t>
            </a:r>
          </a:p>
          <a:p>
            <a:pPr algn="l" rtl="0"/>
            <a:r>
              <a:rPr lang="x-none" sz="1300" b="0" i="0" u="none" baseline="0"/>
              <a:t>Think about waiting a few years before retiring so your savings can grow and Social Security benefits can increase. </a:t>
            </a:r>
          </a:p>
          <a:p>
            <a:pPr algn="l" rtl="0"/>
            <a:r>
              <a:rPr lang="x-none" sz="1300" b="0" i="0" u="none" baseline="0"/>
              <a:t> </a:t>
            </a:r>
          </a:p>
          <a:p>
            <a:pPr algn="l" rtl="0"/>
            <a:r>
              <a:rPr lang="x-none" sz="1300" b="0" i="0" u="none" baseline="0"/>
              <a:t>Consider if you can support yourself with a part-time job during retirement. </a:t>
            </a:r>
          </a:p>
          <a:p>
            <a:pPr algn="l" rtl="0"/>
            <a:r>
              <a:rPr lang="x-none" sz="1300" b="0" i="0" u="none" baseline="0"/>
              <a:t> </a:t>
            </a:r>
          </a:p>
          <a:p>
            <a:pPr algn="l" rtl="0"/>
            <a:r>
              <a:rPr lang="x-none" sz="1300" b="0" i="0" u="none" baseline="0"/>
              <a:t>Keep some of your savings in cash or other investments that you can easily turn to during market swings. You don’t want to withdraw your savings during downturns in the market.</a:t>
            </a:r>
          </a:p>
          <a:p>
            <a:pPr algn="l" rtl="0"/>
            <a:r>
              <a:rPr lang="x-none" sz="1300" b="0" i="0" u="none" baseline="0"/>
              <a:t> </a:t>
            </a:r>
          </a:p>
          <a:p>
            <a:pPr algn="l" rtl="0"/>
            <a:r>
              <a:rPr lang="x-none" sz="1300" b="0" i="0" u="none" baseline="0"/>
              <a:t>Plan to withdraw only 4% of your assets in a given year.</a:t>
            </a:r>
          </a:p>
          <a:p>
            <a:endParaRPr lang="x-none" dirty="0"/>
          </a:p>
        </p:txBody>
      </p:sp>
      <p:sp>
        <p:nvSpPr>
          <p:cNvPr id="4" name="Slide Number Placeholder 3"/>
          <p:cNvSpPr>
            <a:spLocks noGrp="1"/>
          </p:cNvSpPr>
          <p:nvPr>
            <p:ph type="sldNum" sz="quarter" idx="10"/>
          </p:nvPr>
        </p:nvSpPr>
        <p:spPr/>
        <p:txBody>
          <a:bodyPr/>
          <a:lstStyle/>
          <a:p>
            <a:pPr algn="l" rtl="0"/>
            <a:fld id="{E6A60CC0-800E-404A-BD12-8289F61DE1B1}" type="slidenum">
              <a:rPr/>
              <a:t>12</a:t>
            </a:fld>
            <a:endParaRPr lang="x-none"/>
          </a:p>
        </p:txBody>
      </p:sp>
    </p:spTree>
    <p:extLst>
      <p:ext uri="{BB962C8B-B14F-4D97-AF65-F5344CB8AC3E}">
        <p14:creationId xmlns:p14="http://schemas.microsoft.com/office/powerpoint/2010/main" val="293744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sz="1300" b="0" i="0" u="none" baseline="0"/>
              <a:t>As you approach retirement, it's good to think about factors such as if you want to keep your savings in your employer’s retirement plan, when to take withdrawals, and planning for taxes. These will help ensure you're taking steps that are best for your needs. </a:t>
            </a:r>
          </a:p>
          <a:p>
            <a:pPr algn="l" rtl="0"/>
            <a:r>
              <a:rPr lang="x-none" sz="1300" b="0" i="0" u="none" baseline="0"/>
              <a:t> </a:t>
            </a:r>
          </a:p>
          <a:p>
            <a:pPr algn="l" defTabSz="966612" rtl="0">
              <a:defRPr/>
            </a:pPr>
            <a:r>
              <a:rPr lang="x-none" sz="1300" b="0" i="0" u="none" baseline="0"/>
              <a:t>At certain ages you’ll be able to — or be required to — take withdrawals from your pre-tax retirement accounts. Keep in mind you may need to also pay taxes on pre-tax savings and earnings you withdraw. It can vary based on your income, filing status and other factors. </a:t>
            </a:r>
          </a:p>
          <a:p>
            <a:endParaRPr lang="x-none" sz="1300" dirty="0"/>
          </a:p>
          <a:p>
            <a:pPr algn="l" rtl="0"/>
            <a:r>
              <a:rPr lang="x-none" sz="1300" b="0" i="0" u="none" baseline="0"/>
              <a:t>Here are some of the rules:</a:t>
            </a:r>
          </a:p>
          <a:p>
            <a:pPr algn="l" rtl="0"/>
            <a:r>
              <a:rPr lang="x-none" sz="1300" b="0" i="0" u="none" baseline="0"/>
              <a:t> </a:t>
            </a:r>
          </a:p>
          <a:p>
            <a:pPr marL="181240" indent="-181240" algn="l" defTabSz="966612" rtl="0">
              <a:buFont typeface="Arial" charset="0"/>
              <a:buChar char="•"/>
              <a:defRPr/>
            </a:pPr>
            <a:r>
              <a:rPr lang="x-none" sz="1300" b="0" i="0" u="none" baseline="0"/>
              <a:t>If you leave your job between the ages of 55 and 59½, you can take money out of your 401(k) or 403(b) plan without penalty, although a few restrictions do apply.</a:t>
            </a:r>
          </a:p>
          <a:p>
            <a:pPr marL="181240" indent="-181240" algn="l" rtl="0">
              <a:buFont typeface="Arial" charset="0"/>
              <a:buChar char="•"/>
            </a:pPr>
            <a:endParaRPr lang="x-none" sz="1300" dirty="0"/>
          </a:p>
          <a:p>
            <a:pPr marL="181240" indent="-181240" algn="l" rtl="0">
              <a:buFont typeface="Arial" charset="0"/>
              <a:buChar char="•"/>
            </a:pPr>
            <a:endParaRPr lang="x-none" sz="1300" dirty="0"/>
          </a:p>
          <a:p>
            <a:pPr marL="181240" indent="-181240" algn="l" rtl="0">
              <a:buFont typeface="Arial" charset="0"/>
              <a:buChar char="•"/>
            </a:pPr>
            <a:r>
              <a:rPr lang="x-none" sz="1300" b="0" i="0" u="none" baseline="0"/>
              <a:t>After 59½: You can withdraw money from your retirement plan or IRA without paying the early withdrawal penalty, whether you’re still working or not.</a:t>
            </a:r>
          </a:p>
          <a:p>
            <a:pPr marL="181240" indent="-181240" algn="l" rtl="0">
              <a:buFont typeface="Arial" charset="0"/>
              <a:buChar char="•"/>
            </a:pPr>
            <a:endParaRPr lang="x-none" sz="1300" dirty="0"/>
          </a:p>
          <a:p>
            <a:pPr marL="181240" indent="-181240" algn="l" rtl="0">
              <a:buFont typeface="Arial" charset="0"/>
              <a:buChar char="•"/>
            </a:pPr>
            <a:r>
              <a:rPr lang="x-none" sz="1300" b="0" i="0" u="none" baseline="0"/>
              <a:t>At age 7</a:t>
            </a:r>
            <a:r>
              <a:rPr lang="es-ES" sz="1300" b="0" i="0" u="none" baseline="0" dirty="0"/>
              <a:t>3</a:t>
            </a:r>
            <a:r>
              <a:rPr lang="x-none" sz="1300" b="0" i="0" u="none" baseline="0"/>
              <a:t>: If you have stopped working or are an owner of the company sponsoring the retirement plan, you are required to withdraw a minimum amount from your retirement plan or traditional IRA, or you will pay penalties.</a:t>
            </a:r>
          </a:p>
          <a:p>
            <a:pPr marL="181240" indent="-181240" algn="l" rtl="0">
              <a:buFont typeface="Arial" charset="0"/>
              <a:buChar char="•"/>
            </a:pPr>
            <a:endParaRPr lang="x-none" sz="1300" dirty="0"/>
          </a:p>
          <a:p>
            <a:pPr marL="181240" indent="-181240" algn="l" rtl="0">
              <a:buFont typeface="Arial" charset="0"/>
              <a:buChar char="•"/>
            </a:pPr>
            <a:r>
              <a:rPr lang="x-none" sz="1300" b="0" i="0" u="none" baseline="0"/>
              <a:t>If you’re lucky enough to have a pension or annuities, they will have different withdrawal requirements.</a:t>
            </a:r>
          </a:p>
          <a:p>
            <a:pPr marL="181240" indent="-181240" algn="l" rtl="0">
              <a:buFont typeface="Arial" charset="0"/>
              <a:buChar char="•"/>
            </a:pPr>
            <a:endParaRPr lang="x-none" sz="1300" dirty="0"/>
          </a:p>
          <a:p>
            <a:endParaRPr lang="x-none" dirty="0"/>
          </a:p>
        </p:txBody>
      </p:sp>
      <p:sp>
        <p:nvSpPr>
          <p:cNvPr id="4" name="Slide Number Placeholder 3"/>
          <p:cNvSpPr>
            <a:spLocks noGrp="1"/>
          </p:cNvSpPr>
          <p:nvPr>
            <p:ph type="sldNum" sz="quarter" idx="10"/>
          </p:nvPr>
        </p:nvSpPr>
        <p:spPr/>
        <p:txBody>
          <a:bodyPr/>
          <a:lstStyle/>
          <a:p>
            <a:pPr algn="l" rtl="0"/>
            <a:fld id="{E6A60CC0-800E-404A-BD12-8289F61DE1B1}" type="slidenum">
              <a:rPr/>
              <a:t>13</a:t>
            </a:fld>
            <a:endParaRPr lang="x-none"/>
          </a:p>
        </p:txBody>
      </p:sp>
    </p:spTree>
    <p:extLst>
      <p:ext uri="{BB962C8B-B14F-4D97-AF65-F5344CB8AC3E}">
        <p14:creationId xmlns:p14="http://schemas.microsoft.com/office/powerpoint/2010/main" val="640857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sz="1300" b="0" i="0" u="none" baseline="0"/>
              <a:t>We’ve covered a lot in this discussion and, of course, there’s always more to discuss. </a:t>
            </a:r>
          </a:p>
          <a:p>
            <a:pPr algn="l" rtl="0"/>
            <a:r>
              <a:rPr lang="x-none" sz="1300" b="0" i="0" u="none" baseline="0"/>
              <a:t> </a:t>
            </a:r>
          </a:p>
          <a:p>
            <a:pPr algn="l" rtl="0"/>
            <a:r>
              <a:rPr lang="x-none" sz="1300" b="0" i="0" u="none" baseline="0"/>
              <a:t>Here’s a quick checklist to help you:</a:t>
            </a:r>
          </a:p>
          <a:p>
            <a:pPr algn="l" rtl="0"/>
            <a:r>
              <a:rPr lang="x-none" sz="1300" b="0" i="0" u="none" baseline="0"/>
              <a:t> </a:t>
            </a:r>
          </a:p>
          <a:p>
            <a:pPr algn="l" rtl="0"/>
            <a:r>
              <a:rPr lang="x-none" sz="1300" b="0" i="0" u="none" baseline="0"/>
              <a:t>Set a retirement age goal, and factor in retirement spending needs and income levels.</a:t>
            </a:r>
          </a:p>
          <a:p>
            <a:pPr algn="l" rtl="0"/>
            <a:r>
              <a:rPr lang="x-none" sz="1300" b="0" i="0" u="none" baseline="0"/>
              <a:t> </a:t>
            </a:r>
          </a:p>
          <a:p>
            <a:pPr algn="l" rtl="0"/>
            <a:r>
              <a:rPr lang="x-none" sz="1300" b="0" i="0" u="none" baseline="0"/>
              <a:t>Catch up on saving by considering lifestyle changes and saving more now, if you can.</a:t>
            </a:r>
          </a:p>
          <a:p>
            <a:pPr algn="l" rtl="0"/>
            <a:r>
              <a:rPr lang="x-none" sz="1300" b="0" i="0" u="none" baseline="0"/>
              <a:t> </a:t>
            </a:r>
          </a:p>
          <a:p>
            <a:pPr algn="l" rtl="0"/>
            <a:r>
              <a:rPr lang="x-none" sz="1300" b="0" i="0" u="none" baseline="0"/>
              <a:t>Look at Social Security benefits and remember benefits can increase the longer you wait.</a:t>
            </a:r>
          </a:p>
          <a:p>
            <a:pPr algn="l" rtl="0"/>
            <a:r>
              <a:rPr lang="x-none" sz="1300" b="0" i="0" u="none" baseline="0"/>
              <a:t> </a:t>
            </a:r>
          </a:p>
          <a:p>
            <a:pPr algn="l" rtl="0"/>
            <a:r>
              <a:rPr lang="x-none" sz="1300" b="0" i="0" u="none" baseline="0"/>
              <a:t>Factor in lifespan, inflation and medical expenses that can result in more spending and depleted savings.</a:t>
            </a:r>
          </a:p>
          <a:p>
            <a:pPr algn="l" rtl="0"/>
            <a:r>
              <a:rPr lang="x-none" sz="1300" b="0" i="0" u="none" baseline="0"/>
              <a:t> </a:t>
            </a:r>
          </a:p>
          <a:p>
            <a:pPr algn="l" rtl="0"/>
            <a:r>
              <a:rPr lang="x-none" sz="1300" b="0" i="0" u="none" baseline="0"/>
              <a:t>Remember that you can always go online to Personal Savings Center at standard.com/login to find tools to help you plan and to change how much you save.</a:t>
            </a:r>
          </a:p>
          <a:p>
            <a:endParaRPr lang="x-none" dirty="0"/>
          </a:p>
        </p:txBody>
      </p:sp>
      <p:sp>
        <p:nvSpPr>
          <p:cNvPr id="4" name="Slide Number Placeholder 3"/>
          <p:cNvSpPr>
            <a:spLocks noGrp="1"/>
          </p:cNvSpPr>
          <p:nvPr>
            <p:ph type="sldNum" sz="quarter" idx="10"/>
          </p:nvPr>
        </p:nvSpPr>
        <p:spPr/>
        <p:txBody>
          <a:bodyPr/>
          <a:lstStyle/>
          <a:p>
            <a:pPr algn="l" rtl="0"/>
            <a:fld id="{E6A60CC0-800E-404A-BD12-8289F61DE1B1}" type="slidenum">
              <a:rPr/>
              <a:t>14</a:t>
            </a:fld>
            <a:endParaRPr lang="x-none"/>
          </a:p>
        </p:txBody>
      </p:sp>
    </p:spTree>
    <p:extLst>
      <p:ext uri="{BB962C8B-B14F-4D97-AF65-F5344CB8AC3E}">
        <p14:creationId xmlns:p14="http://schemas.microsoft.com/office/powerpoint/2010/main" val="1786882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sz="1300" b="0" i="1" u="none" baseline="0"/>
              <a:t>[Option for Q&amp;A session]</a:t>
            </a:r>
            <a:r>
              <a:rPr lang="x-none" b="0" i="0" u="none" baseline="0">
                <a:effectLst/>
              </a:rPr>
              <a:t> </a:t>
            </a:r>
            <a:endParaRPr lang="x-none" dirty="0"/>
          </a:p>
        </p:txBody>
      </p:sp>
      <p:sp>
        <p:nvSpPr>
          <p:cNvPr id="4" name="Slide Number Placeholder 3"/>
          <p:cNvSpPr>
            <a:spLocks noGrp="1"/>
          </p:cNvSpPr>
          <p:nvPr>
            <p:ph type="sldNum" sz="quarter" idx="10"/>
          </p:nvPr>
        </p:nvSpPr>
        <p:spPr/>
        <p:txBody>
          <a:bodyPr/>
          <a:lstStyle/>
          <a:p>
            <a:pPr algn="l" rtl="0"/>
            <a:fld id="{E6A60CC0-800E-404A-BD12-8289F61DE1B1}" type="slidenum">
              <a:rPr/>
              <a:t>15</a:t>
            </a:fld>
            <a:endParaRPr lang="x-none"/>
          </a:p>
        </p:txBody>
      </p:sp>
    </p:spTree>
    <p:extLst>
      <p:ext uri="{BB962C8B-B14F-4D97-AF65-F5344CB8AC3E}">
        <p14:creationId xmlns:p14="http://schemas.microsoft.com/office/powerpoint/2010/main" val="1186540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10"/>
          </p:nvPr>
        </p:nvSpPr>
        <p:spPr/>
        <p:txBody>
          <a:bodyPr/>
          <a:lstStyle/>
          <a:p>
            <a:pPr algn="l" rtl="0"/>
            <a:fld id="{E6A60CC0-800E-404A-BD12-8289F61DE1B1}" type="slidenum">
              <a:rPr/>
              <a:t>16</a:t>
            </a:fld>
            <a:endParaRPr lang="x-none"/>
          </a:p>
        </p:txBody>
      </p:sp>
    </p:spTree>
    <p:extLst>
      <p:ext uri="{BB962C8B-B14F-4D97-AF65-F5344CB8AC3E}">
        <p14:creationId xmlns:p14="http://schemas.microsoft.com/office/powerpoint/2010/main" val="122451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sz="1300" b="0" i="1" u="none" baseline="0" dirty="0"/>
              <a:t>[Option for speaker introduction]</a:t>
            </a:r>
            <a:endParaRPr lang="x-none" sz="1300" dirty="0"/>
          </a:p>
          <a:p>
            <a:pPr algn="l" rtl="0"/>
            <a:r>
              <a:rPr lang="x-none" sz="1300" b="0" i="0" u="none" baseline="0" dirty="0"/>
              <a:t> </a:t>
            </a:r>
          </a:p>
        </p:txBody>
      </p:sp>
      <p:sp>
        <p:nvSpPr>
          <p:cNvPr id="4" name="Slide Number Placeholder 3"/>
          <p:cNvSpPr>
            <a:spLocks noGrp="1"/>
          </p:cNvSpPr>
          <p:nvPr>
            <p:ph type="sldNum" sz="quarter" idx="10"/>
          </p:nvPr>
        </p:nvSpPr>
        <p:spPr/>
        <p:txBody>
          <a:bodyPr/>
          <a:lstStyle/>
          <a:p>
            <a:pPr algn="l" rtl="0"/>
            <a:fld id="{E6A60CC0-800E-404A-BD12-8289F61DE1B1}" type="slidenum">
              <a:rPr/>
              <a:t>2</a:t>
            </a:fld>
            <a:endParaRPr lang="x-none"/>
          </a:p>
        </p:txBody>
      </p:sp>
    </p:spTree>
    <p:extLst>
      <p:ext uri="{BB962C8B-B14F-4D97-AF65-F5344CB8AC3E}">
        <p14:creationId xmlns:p14="http://schemas.microsoft.com/office/powerpoint/2010/main" val="1925887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sz="1300" b="0" i="0" u="none" baseline="0"/>
              <a:t>When planning for retirement, you’ll need to figure out how much money you’ll be spending in retirement.  </a:t>
            </a:r>
          </a:p>
          <a:p>
            <a:pPr algn="l" rtl="0"/>
            <a:r>
              <a:rPr lang="x-none" sz="1300" b="0" i="0" u="none" baseline="0"/>
              <a:t> </a:t>
            </a:r>
          </a:p>
          <a:p>
            <a:pPr algn="l" rtl="0"/>
            <a:r>
              <a:rPr lang="x-none" sz="1300" b="0" i="0" u="none" baseline="0"/>
              <a:t>Many financial planners say most retirees will spend between 75% to 85% of their current income in retirement. </a:t>
            </a:r>
          </a:p>
          <a:p>
            <a:pPr algn="l" rtl="0"/>
            <a:r>
              <a:rPr lang="x-none" sz="1300" b="0" i="0" u="none" baseline="0"/>
              <a:t> </a:t>
            </a:r>
          </a:p>
          <a:p>
            <a:pPr algn="l" rtl="0"/>
            <a:r>
              <a:rPr lang="x-none" sz="1300" b="0" i="0" u="none" baseline="0"/>
              <a:t>So, if you spend $60,000 a year while working, you can expect to spend about $45,000 to $50,000 a year in retirement.</a:t>
            </a:r>
          </a:p>
          <a:p>
            <a:pPr algn="l" rtl="0"/>
            <a:r>
              <a:rPr lang="x-none" sz="1300" b="0" i="0" u="none" baseline="0"/>
              <a:t> </a:t>
            </a:r>
          </a:p>
          <a:p>
            <a:pPr algn="l" rtl="0"/>
            <a:r>
              <a:rPr lang="x-none" sz="1300" b="0" i="0" u="none" baseline="0"/>
              <a:t>You’ll need money for rent or mortgage, food and necessities, utilities, and other expenses.</a:t>
            </a:r>
          </a:p>
          <a:p>
            <a:pPr algn="l" rtl="0"/>
            <a:r>
              <a:rPr lang="x-none" sz="1300" b="0" i="0" u="none" baseline="0"/>
              <a:t> </a:t>
            </a:r>
          </a:p>
          <a:p>
            <a:pPr algn="l" rtl="0"/>
            <a:r>
              <a:rPr lang="x-none" sz="1300" b="0" i="0" u="none" baseline="0"/>
              <a:t>Taxes, debt, medical expenses and other costs could make the amount you will spend more or less. </a:t>
            </a:r>
          </a:p>
          <a:p>
            <a:endParaRPr lang="x-none" dirty="0"/>
          </a:p>
        </p:txBody>
      </p:sp>
      <p:sp>
        <p:nvSpPr>
          <p:cNvPr id="4" name="Slide Number Placeholder 3"/>
          <p:cNvSpPr>
            <a:spLocks noGrp="1"/>
          </p:cNvSpPr>
          <p:nvPr>
            <p:ph type="sldNum" sz="quarter" idx="10"/>
          </p:nvPr>
        </p:nvSpPr>
        <p:spPr/>
        <p:txBody>
          <a:bodyPr/>
          <a:lstStyle/>
          <a:p>
            <a:pPr algn="l" rtl="0"/>
            <a:fld id="{E6A60CC0-800E-404A-BD12-8289F61DE1B1}" type="slidenum">
              <a:rPr/>
              <a:t>3</a:t>
            </a:fld>
            <a:endParaRPr lang="x-none"/>
          </a:p>
        </p:txBody>
      </p:sp>
    </p:spTree>
    <p:extLst>
      <p:ext uri="{BB962C8B-B14F-4D97-AF65-F5344CB8AC3E}">
        <p14:creationId xmlns:p14="http://schemas.microsoft.com/office/powerpoint/2010/main" val="1077844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sz="1300" b="0" i="0" u="none" baseline="0" dirty="0"/>
              <a:t>The second question to answer is: How much income can you expect in retirement?</a:t>
            </a:r>
          </a:p>
          <a:p>
            <a:pPr algn="l" rtl="0"/>
            <a:r>
              <a:rPr lang="x-none" sz="1300" b="0" i="0" u="none" baseline="0" dirty="0"/>
              <a:t> </a:t>
            </a:r>
          </a:p>
          <a:p>
            <a:pPr algn="l" rtl="0"/>
            <a:r>
              <a:rPr lang="x-none" sz="1300" b="0" i="0" u="none" baseline="0" dirty="0"/>
              <a:t>Retirement income can come from your retirement savings, social security or other sources, which we’ll cover in a bit.</a:t>
            </a:r>
          </a:p>
          <a:p>
            <a:pPr algn="l" rtl="0"/>
            <a:r>
              <a:rPr lang="x-none" sz="1300" b="0" i="0" u="none" baseline="0" dirty="0"/>
              <a:t> </a:t>
            </a:r>
          </a:p>
          <a:p>
            <a:pPr algn="l" rtl="0"/>
            <a:r>
              <a:rPr lang="x-none" sz="1300" b="0" i="0" u="none" baseline="0" dirty="0"/>
              <a:t>A rule of thumb is you can draw about 4% of your savings each year and still maintain your savings thorough retirement. </a:t>
            </a:r>
          </a:p>
          <a:p>
            <a:pPr algn="l" rtl="0"/>
            <a:r>
              <a:rPr lang="x-none" sz="1300" b="0" i="0" u="none" baseline="0" dirty="0"/>
              <a:t> </a:t>
            </a:r>
          </a:p>
          <a:p>
            <a:pPr algn="l" rtl="0"/>
            <a:r>
              <a:rPr lang="x-none" sz="1300" b="0" i="0" u="none" baseline="0" dirty="0"/>
              <a:t>For example, if you have $1 million saved, you should be able to withdraw $40,000 a year and your savings will last throughout retirement.</a:t>
            </a:r>
          </a:p>
          <a:p>
            <a:pPr algn="l" rtl="0"/>
            <a:r>
              <a:rPr lang="x-none" sz="1300" b="0" i="0" u="none" baseline="0" dirty="0"/>
              <a:t> </a:t>
            </a:r>
          </a:p>
          <a:p>
            <a:pPr algn="l" rtl="0"/>
            <a:r>
              <a:rPr lang="x-none" sz="1300" b="0" i="0" u="none" baseline="0" dirty="0"/>
              <a:t>You should only retire when you have enough savings and benefits to cover your retirement spending needs. When you can reach that savings goal will be your target retirement age.</a:t>
            </a:r>
          </a:p>
          <a:p>
            <a:pPr algn="l" rtl="0"/>
            <a:r>
              <a:rPr lang="x-none" sz="1300" b="0" i="0" u="none" baseline="0" dirty="0"/>
              <a:t> </a:t>
            </a:r>
          </a:p>
          <a:p>
            <a:pPr algn="l" rtl="0"/>
            <a:r>
              <a:rPr lang="x-none" sz="1300" b="0" i="0" u="none" baseline="0" dirty="0"/>
              <a:t>To set a retirement age, you’ll need to calculate when you’ll have enough savings to regularly withdraw the amount you’ll need to live on. If you’ll have other sources of income in retirement, you can rely a bit less on your savings.</a:t>
            </a:r>
          </a:p>
          <a:p>
            <a:endParaRPr lang="x-none" dirty="0"/>
          </a:p>
        </p:txBody>
      </p:sp>
      <p:sp>
        <p:nvSpPr>
          <p:cNvPr id="4" name="Slide Number Placeholder 3"/>
          <p:cNvSpPr>
            <a:spLocks noGrp="1"/>
          </p:cNvSpPr>
          <p:nvPr>
            <p:ph type="sldNum" sz="quarter" idx="10"/>
          </p:nvPr>
        </p:nvSpPr>
        <p:spPr/>
        <p:txBody>
          <a:bodyPr/>
          <a:lstStyle/>
          <a:p>
            <a:pPr algn="l" rtl="0"/>
            <a:fld id="{E6A60CC0-800E-404A-BD12-8289F61DE1B1}" type="slidenum">
              <a:rPr/>
              <a:t>4</a:t>
            </a:fld>
            <a:endParaRPr lang="x-none"/>
          </a:p>
        </p:txBody>
      </p:sp>
    </p:spTree>
    <p:extLst>
      <p:ext uri="{BB962C8B-B14F-4D97-AF65-F5344CB8AC3E}">
        <p14:creationId xmlns:p14="http://schemas.microsoft.com/office/powerpoint/2010/main" val="126018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sz="1300" b="0" i="0" u="none" baseline="0" dirty="0"/>
              <a:t>The Standard has a personalized online tool you can use called the Retirement Readiness Snapshot. </a:t>
            </a:r>
          </a:p>
          <a:p>
            <a:pPr algn="l" rtl="0"/>
            <a:r>
              <a:rPr lang="x-none" sz="1300" b="0" i="0" u="none" baseline="0" dirty="0"/>
              <a:t> </a:t>
            </a:r>
          </a:p>
          <a:p>
            <a:pPr algn="l" defTabSz="966612" rtl="0">
              <a:defRPr/>
            </a:pPr>
            <a:r>
              <a:rPr lang="x-none" sz="1300" b="0" i="0" u="none" baseline="0" dirty="0"/>
              <a:t>Just log into your Personal Savings Center, where you can manage your account online, and this tool </a:t>
            </a:r>
          </a:p>
          <a:p>
            <a:pPr algn="l" rtl="0"/>
            <a:r>
              <a:rPr lang="x-none" sz="1300" b="0" i="0" u="none" baseline="0" dirty="0"/>
              <a:t>can help you calculate if you’re on track.</a:t>
            </a:r>
          </a:p>
          <a:p>
            <a:endParaRPr lang="x-none" dirty="0"/>
          </a:p>
        </p:txBody>
      </p:sp>
      <p:sp>
        <p:nvSpPr>
          <p:cNvPr id="4" name="Slide Number Placeholder 3"/>
          <p:cNvSpPr>
            <a:spLocks noGrp="1"/>
          </p:cNvSpPr>
          <p:nvPr>
            <p:ph type="sldNum" sz="quarter" idx="10"/>
          </p:nvPr>
        </p:nvSpPr>
        <p:spPr/>
        <p:txBody>
          <a:bodyPr/>
          <a:lstStyle/>
          <a:p>
            <a:pPr algn="l" rtl="0"/>
            <a:fld id="{E6A60CC0-800E-404A-BD12-8289F61DE1B1}" type="slidenum">
              <a:rPr/>
              <a:t>5</a:t>
            </a:fld>
            <a:endParaRPr lang="x-none"/>
          </a:p>
        </p:txBody>
      </p:sp>
    </p:spTree>
    <p:extLst>
      <p:ext uri="{BB962C8B-B14F-4D97-AF65-F5344CB8AC3E}">
        <p14:creationId xmlns:p14="http://schemas.microsoft.com/office/powerpoint/2010/main" val="1034669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sz="1300" b="0" i="0" u="none" baseline="0"/>
              <a:t> </a:t>
            </a:r>
          </a:p>
          <a:p>
            <a:pPr algn="l" rtl="0"/>
            <a:r>
              <a:rPr lang="x-none" sz="1300" b="0" i="0" u="none" baseline="0"/>
              <a:t>You might realize your retirement savings aren’t on track to meet the retirement needs we just calculated.</a:t>
            </a:r>
          </a:p>
          <a:p>
            <a:pPr algn="l" rtl="0"/>
            <a:r>
              <a:rPr lang="x-none" sz="1300" b="0" i="0" u="none" baseline="0"/>
              <a:t> </a:t>
            </a:r>
          </a:p>
          <a:p>
            <a:pPr algn="l" rtl="0"/>
            <a:r>
              <a:rPr lang="x-none" sz="1300" b="0" i="0" u="none" baseline="0"/>
              <a:t>If so, there are a few ways to get up to speed.</a:t>
            </a:r>
          </a:p>
          <a:p>
            <a:pPr algn="l" rtl="0"/>
            <a:r>
              <a:rPr lang="x-none" sz="1300" b="0" i="0" u="none" baseline="0"/>
              <a:t> </a:t>
            </a:r>
          </a:p>
          <a:p>
            <a:pPr algn="l" rtl="0"/>
            <a:r>
              <a:rPr lang="x-none" sz="1300" b="0" i="0" u="none" baseline="0"/>
              <a:t>Scaling back spending is a smart step, especially on big expenses, such as housing. A less expensive home can result in fewer maintenance costs, lower mortgage or rent payments, and lower taxes. </a:t>
            </a:r>
          </a:p>
          <a:p>
            <a:pPr algn="l" rtl="0"/>
            <a:r>
              <a:rPr lang="x-none" sz="1300" b="0" i="0" u="none" baseline="0"/>
              <a:t> </a:t>
            </a:r>
          </a:p>
          <a:p>
            <a:pPr algn="l" rtl="0"/>
            <a:r>
              <a:rPr lang="x-none" sz="1300" b="0" i="0" u="none" baseline="0"/>
              <a:t>And, of course, increase what you put into savings. </a:t>
            </a:r>
          </a:p>
          <a:p>
            <a:pPr algn="l" rtl="0"/>
            <a:r>
              <a:rPr lang="x-none" sz="1300" b="0" i="0" u="none" baseline="0"/>
              <a:t> </a:t>
            </a:r>
          </a:p>
          <a:p>
            <a:pPr algn="l" rtl="0"/>
            <a:r>
              <a:rPr lang="x-none" sz="1300" b="0" i="0" u="none" baseline="0"/>
              <a:t>Receive a pay increase? Put it into your retirement savings. </a:t>
            </a:r>
          </a:p>
          <a:p>
            <a:endParaRPr lang="x-none" sz="1300" dirty="0"/>
          </a:p>
          <a:p>
            <a:pPr algn="l" defTabSz="966612" rtl="0">
              <a:defRPr/>
            </a:pPr>
            <a:r>
              <a:rPr lang="x-none" sz="1300" b="0" i="0" u="none" baseline="0"/>
              <a:t>This chart shows how every little bit can make a difference.</a:t>
            </a:r>
          </a:p>
          <a:p>
            <a:endParaRPr lang="x-none" sz="1300" dirty="0"/>
          </a:p>
          <a:p>
            <a:endParaRPr lang="x-none" dirty="0"/>
          </a:p>
        </p:txBody>
      </p:sp>
      <p:sp>
        <p:nvSpPr>
          <p:cNvPr id="4" name="Slide Number Placeholder 3"/>
          <p:cNvSpPr>
            <a:spLocks noGrp="1"/>
          </p:cNvSpPr>
          <p:nvPr>
            <p:ph type="sldNum" sz="quarter" idx="10"/>
          </p:nvPr>
        </p:nvSpPr>
        <p:spPr/>
        <p:txBody>
          <a:bodyPr/>
          <a:lstStyle/>
          <a:p>
            <a:pPr algn="l" rtl="0"/>
            <a:fld id="{E6A60CC0-800E-404A-BD12-8289F61DE1B1}" type="slidenum">
              <a:rPr/>
              <a:t>6</a:t>
            </a:fld>
            <a:endParaRPr lang="x-none"/>
          </a:p>
        </p:txBody>
      </p:sp>
    </p:spTree>
    <p:extLst>
      <p:ext uri="{BB962C8B-B14F-4D97-AF65-F5344CB8AC3E}">
        <p14:creationId xmlns:p14="http://schemas.microsoft.com/office/powerpoint/2010/main" val="1296419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sz="1300" b="0" i="0" u="none" baseline="0"/>
              <a:t>Social Security is another source of income you can collect throughout your retirement, but there are pros and cons to consider when deciding to start collecting.</a:t>
            </a:r>
          </a:p>
          <a:p>
            <a:pPr algn="l" rtl="0"/>
            <a:r>
              <a:rPr lang="x-none" sz="1300" b="0" i="0" u="none" baseline="0"/>
              <a:t> </a:t>
            </a:r>
          </a:p>
          <a:p>
            <a:pPr algn="l" rtl="0"/>
            <a:r>
              <a:rPr lang="x-none" sz="1300" b="0" i="0" u="none" baseline="0"/>
              <a:t>If you start collecting benefits at age 62, you’ll only get 75% of your benefits.</a:t>
            </a:r>
          </a:p>
          <a:p>
            <a:pPr algn="l" rtl="0"/>
            <a:r>
              <a:rPr lang="x-none" sz="1300" b="0" i="0" u="none" baseline="0"/>
              <a:t> </a:t>
            </a:r>
          </a:p>
          <a:p>
            <a:pPr algn="l" rtl="0"/>
            <a:r>
              <a:rPr lang="x-none" sz="1300" b="0" i="0" u="none" baseline="0"/>
              <a:t>If you wait until you’re 67, you’ll collect full benefits. And if you wait to collect until after age 67, your benefits will increase even more.</a:t>
            </a:r>
            <a:r>
              <a:rPr lang="x-none" b="0" i="0" u="none" baseline="0">
                <a:effectLst/>
              </a:rPr>
              <a:t> </a:t>
            </a:r>
            <a:endParaRPr lang="x-none" dirty="0"/>
          </a:p>
        </p:txBody>
      </p:sp>
      <p:sp>
        <p:nvSpPr>
          <p:cNvPr id="4" name="Slide Number Placeholder 3"/>
          <p:cNvSpPr>
            <a:spLocks noGrp="1"/>
          </p:cNvSpPr>
          <p:nvPr>
            <p:ph type="sldNum" sz="quarter" idx="10"/>
          </p:nvPr>
        </p:nvSpPr>
        <p:spPr/>
        <p:txBody>
          <a:bodyPr/>
          <a:lstStyle/>
          <a:p>
            <a:pPr algn="l" rtl="0"/>
            <a:fld id="{E6A60CC0-800E-404A-BD12-8289F61DE1B1}" type="slidenum">
              <a:rPr/>
              <a:t>7</a:t>
            </a:fld>
            <a:endParaRPr lang="x-none"/>
          </a:p>
        </p:txBody>
      </p:sp>
    </p:spTree>
    <p:extLst>
      <p:ext uri="{BB962C8B-B14F-4D97-AF65-F5344CB8AC3E}">
        <p14:creationId xmlns:p14="http://schemas.microsoft.com/office/powerpoint/2010/main" val="167527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sz="1300" b="0" i="0" u="none" baseline="0"/>
              <a:t>There are a few other factors you need to plan for in order to know if your retirement savings are on track.</a:t>
            </a:r>
          </a:p>
          <a:p>
            <a:pPr algn="l" rtl="0"/>
            <a:r>
              <a:rPr lang="x-none" sz="1300" b="0" i="0" u="none" baseline="0"/>
              <a:t> </a:t>
            </a:r>
          </a:p>
          <a:p>
            <a:pPr algn="l" rtl="0"/>
            <a:r>
              <a:rPr lang="x-none" sz="1300" b="0" i="0" u="none" baseline="0"/>
              <a:t>One is life span. If there’s a history of longevity in your family, you may want to start collecting Social Security later and consider withdrawing less from your savings so you’ll have enough money to last your lifetime..</a:t>
            </a:r>
          </a:p>
          <a:p>
            <a:pPr algn="l" rtl="0"/>
            <a:r>
              <a:rPr lang="x-none" sz="1300" b="0" i="0" u="none" baseline="0"/>
              <a:t> </a:t>
            </a:r>
            <a:endParaRPr lang="x-none" sz="1300" dirty="0"/>
          </a:p>
          <a:p>
            <a:pPr algn="l" rtl="0"/>
            <a:r>
              <a:rPr lang="x-none" sz="1300" b="0" i="0" u="none" baseline="0"/>
              <a:t>According to the Social Security Administration, the current average life expectancy of a 65-year-old woman is 86.5 years; and for a 65-year-old man it’s 84 years.</a:t>
            </a:r>
          </a:p>
          <a:p>
            <a:pPr algn="l" rtl="0"/>
            <a:r>
              <a:rPr lang="x-none" sz="1300" b="0" i="0" u="none" baseline="0"/>
              <a:t> </a:t>
            </a:r>
          </a:p>
          <a:p>
            <a:pPr algn="l" rtl="0"/>
            <a:r>
              <a:rPr lang="x-none" sz="1300" b="0" i="0" u="none" baseline="0"/>
              <a:t>You’ll need to understand how long your money needs to last you after you retire.</a:t>
            </a:r>
            <a:r>
              <a:rPr lang="x-none" b="0" i="0" u="none" baseline="0">
                <a:effectLst/>
              </a:rPr>
              <a:t> </a:t>
            </a:r>
            <a:endParaRPr lang="x-none" dirty="0"/>
          </a:p>
        </p:txBody>
      </p:sp>
      <p:sp>
        <p:nvSpPr>
          <p:cNvPr id="4" name="Slide Number Placeholder 3"/>
          <p:cNvSpPr>
            <a:spLocks noGrp="1"/>
          </p:cNvSpPr>
          <p:nvPr>
            <p:ph type="sldNum" sz="quarter" idx="10"/>
          </p:nvPr>
        </p:nvSpPr>
        <p:spPr/>
        <p:txBody>
          <a:bodyPr/>
          <a:lstStyle/>
          <a:p>
            <a:pPr algn="l" rtl="0"/>
            <a:fld id="{E6A60CC0-800E-404A-BD12-8289F61DE1B1}" type="slidenum">
              <a:rPr/>
              <a:t>8</a:t>
            </a:fld>
            <a:endParaRPr lang="x-none"/>
          </a:p>
        </p:txBody>
      </p:sp>
    </p:spTree>
    <p:extLst>
      <p:ext uri="{BB962C8B-B14F-4D97-AF65-F5344CB8AC3E}">
        <p14:creationId xmlns:p14="http://schemas.microsoft.com/office/powerpoint/2010/main" val="1395358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sz="1300" b="0" i="0" u="none" baseline="0"/>
              <a:t>Another factor is inflation.   </a:t>
            </a:r>
          </a:p>
          <a:p>
            <a:pPr algn="l" rtl="0"/>
            <a:r>
              <a:rPr lang="x-none" sz="1300" b="0" i="0" u="none" baseline="0"/>
              <a:t> </a:t>
            </a:r>
            <a:endParaRPr lang="x-none" sz="1300" dirty="0"/>
          </a:p>
          <a:p>
            <a:pPr algn="l" rtl="0"/>
            <a:r>
              <a:rPr lang="x-none" sz="1300" b="0" i="0" u="none" baseline="0"/>
              <a:t>Your living costs will go up because of inflation.</a:t>
            </a:r>
          </a:p>
          <a:p>
            <a:pPr algn="l" rtl="0"/>
            <a:r>
              <a:rPr lang="x-none" sz="1300" b="0" i="0" u="none" baseline="0"/>
              <a:t> </a:t>
            </a:r>
            <a:endParaRPr lang="x-none" sz="1300" dirty="0"/>
          </a:p>
          <a:p>
            <a:pPr algn="l" rtl="0"/>
            <a:r>
              <a:rPr lang="x-none" sz="1300" b="0" i="0" u="none" baseline="0"/>
              <a:t>If your retirement savings doesn’t grow at the same rate as inflation, you’ll have less to spend on things you need.</a:t>
            </a:r>
          </a:p>
          <a:p>
            <a:pPr algn="l" rtl="0"/>
            <a:r>
              <a:rPr lang="x-none" sz="1300" b="0" i="0" u="none" baseline="0"/>
              <a:t> </a:t>
            </a:r>
          </a:p>
          <a:p>
            <a:pPr algn="l" rtl="0"/>
            <a:r>
              <a:rPr lang="x-none" sz="1300" b="0" i="0" u="none" baseline="0"/>
              <a:t>Between 2000 and 2018, inflation averaged just over 2%. </a:t>
            </a:r>
          </a:p>
          <a:p>
            <a:pPr algn="l" rtl="0"/>
            <a:r>
              <a:rPr lang="x-none" sz="1300" b="0" i="0" u="none" baseline="0"/>
              <a:t> </a:t>
            </a:r>
          </a:p>
          <a:p>
            <a:pPr algn="l" rtl="0"/>
            <a:r>
              <a:rPr lang="x-none" sz="1300" b="0" i="0" u="none" baseline="0"/>
              <a:t>At that rate, over a retirement of 25 years, the cost of living and the prices of goods could effectively double. </a:t>
            </a:r>
          </a:p>
        </p:txBody>
      </p:sp>
      <p:sp>
        <p:nvSpPr>
          <p:cNvPr id="4" name="Slide Number Placeholder 3"/>
          <p:cNvSpPr>
            <a:spLocks noGrp="1"/>
          </p:cNvSpPr>
          <p:nvPr>
            <p:ph type="sldNum" sz="quarter" idx="10"/>
          </p:nvPr>
        </p:nvSpPr>
        <p:spPr/>
        <p:txBody>
          <a:bodyPr/>
          <a:lstStyle/>
          <a:p>
            <a:pPr algn="l" rtl="0"/>
            <a:fld id="{E6A60CC0-800E-404A-BD12-8289F61DE1B1}" type="slidenum">
              <a:rPr/>
              <a:t>9</a:t>
            </a:fld>
            <a:endParaRPr lang="x-none"/>
          </a:p>
        </p:txBody>
      </p:sp>
    </p:spTree>
    <p:extLst>
      <p:ext uri="{BB962C8B-B14F-4D97-AF65-F5344CB8AC3E}">
        <p14:creationId xmlns:p14="http://schemas.microsoft.com/office/powerpoint/2010/main" val="539488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456F15E-83F9-7B45-B3E0-7D9E7B331312}" type="datetimeFigureOut">
              <a:rPr lang="en-US" smtClean="0"/>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DE9772-1C63-4848-9DA4-E6C9D472E33B}" type="slidenum">
              <a:rPr lang="en-US" smtClean="0"/>
              <a:t>‹#›</a:t>
            </a:fld>
            <a:endParaRPr lang="en-US" dirty="0"/>
          </a:p>
        </p:txBody>
      </p:sp>
    </p:spTree>
    <p:extLst>
      <p:ext uri="{BB962C8B-B14F-4D97-AF65-F5344CB8AC3E}">
        <p14:creationId xmlns:p14="http://schemas.microsoft.com/office/powerpoint/2010/main" val="2046005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56F15E-83F9-7B45-B3E0-7D9E7B331312}" type="datetimeFigureOut">
              <a:rPr lang="en-US" smtClean="0"/>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DE9772-1C63-4848-9DA4-E6C9D472E33B}" type="slidenum">
              <a:rPr lang="en-US" smtClean="0"/>
              <a:t>‹#›</a:t>
            </a:fld>
            <a:endParaRPr lang="en-US" dirty="0"/>
          </a:p>
        </p:txBody>
      </p:sp>
    </p:spTree>
    <p:extLst>
      <p:ext uri="{BB962C8B-B14F-4D97-AF65-F5344CB8AC3E}">
        <p14:creationId xmlns:p14="http://schemas.microsoft.com/office/powerpoint/2010/main" val="1754558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56F15E-83F9-7B45-B3E0-7D9E7B331312}" type="datetimeFigureOut">
              <a:rPr lang="en-US" smtClean="0"/>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DE9772-1C63-4848-9DA4-E6C9D472E33B}" type="slidenum">
              <a:rPr lang="en-US" smtClean="0"/>
              <a:t>‹#›</a:t>
            </a:fld>
            <a:endParaRPr lang="en-US" dirty="0"/>
          </a:p>
        </p:txBody>
      </p:sp>
    </p:spTree>
    <p:extLst>
      <p:ext uri="{BB962C8B-B14F-4D97-AF65-F5344CB8AC3E}">
        <p14:creationId xmlns:p14="http://schemas.microsoft.com/office/powerpoint/2010/main" val="1760248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56F15E-83F9-7B45-B3E0-7D9E7B331312}" type="datetimeFigureOut">
              <a:rPr lang="en-US" smtClean="0"/>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DE9772-1C63-4848-9DA4-E6C9D472E33B}" type="slidenum">
              <a:rPr lang="en-US" smtClean="0"/>
              <a:t>‹#›</a:t>
            </a:fld>
            <a:endParaRPr lang="en-US" dirty="0"/>
          </a:p>
        </p:txBody>
      </p:sp>
    </p:spTree>
    <p:extLst>
      <p:ext uri="{BB962C8B-B14F-4D97-AF65-F5344CB8AC3E}">
        <p14:creationId xmlns:p14="http://schemas.microsoft.com/office/powerpoint/2010/main" val="1714282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56F15E-83F9-7B45-B3E0-7D9E7B331312}" type="datetimeFigureOut">
              <a:rPr lang="en-US" smtClean="0"/>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DE9772-1C63-4848-9DA4-E6C9D472E33B}" type="slidenum">
              <a:rPr lang="en-US" smtClean="0"/>
              <a:t>‹#›</a:t>
            </a:fld>
            <a:endParaRPr lang="en-US" dirty="0"/>
          </a:p>
        </p:txBody>
      </p:sp>
    </p:spTree>
    <p:extLst>
      <p:ext uri="{BB962C8B-B14F-4D97-AF65-F5344CB8AC3E}">
        <p14:creationId xmlns:p14="http://schemas.microsoft.com/office/powerpoint/2010/main" val="1311554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56F15E-83F9-7B45-B3E0-7D9E7B331312}" type="datetimeFigureOut">
              <a:rPr lang="en-US" smtClean="0"/>
              <a:t>9/21/2023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DE9772-1C63-4848-9DA4-E6C9D472E33B}" type="slidenum">
              <a:rPr lang="en-US" smtClean="0"/>
              <a:t>‹#›</a:t>
            </a:fld>
            <a:endParaRPr lang="en-US" dirty="0"/>
          </a:p>
        </p:txBody>
      </p:sp>
    </p:spTree>
    <p:extLst>
      <p:ext uri="{BB962C8B-B14F-4D97-AF65-F5344CB8AC3E}">
        <p14:creationId xmlns:p14="http://schemas.microsoft.com/office/powerpoint/2010/main" val="152137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56F15E-83F9-7B45-B3E0-7D9E7B331312}" type="datetimeFigureOut">
              <a:rPr lang="en-US" smtClean="0"/>
              <a:t>9/21/2023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5DE9772-1C63-4848-9DA4-E6C9D472E33B}" type="slidenum">
              <a:rPr lang="en-US" smtClean="0"/>
              <a:t>‹#›</a:t>
            </a:fld>
            <a:endParaRPr lang="en-US" dirty="0"/>
          </a:p>
        </p:txBody>
      </p:sp>
    </p:spTree>
    <p:extLst>
      <p:ext uri="{BB962C8B-B14F-4D97-AF65-F5344CB8AC3E}">
        <p14:creationId xmlns:p14="http://schemas.microsoft.com/office/powerpoint/2010/main" val="173638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56F15E-83F9-7B45-B3E0-7D9E7B331312}" type="datetimeFigureOut">
              <a:rPr lang="en-US" smtClean="0"/>
              <a:t>9/21/2023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DE9772-1C63-4848-9DA4-E6C9D472E33B}" type="slidenum">
              <a:rPr lang="en-US" smtClean="0"/>
              <a:t>‹#›</a:t>
            </a:fld>
            <a:endParaRPr lang="en-US" dirty="0"/>
          </a:p>
        </p:txBody>
      </p:sp>
    </p:spTree>
    <p:extLst>
      <p:ext uri="{BB962C8B-B14F-4D97-AF65-F5344CB8AC3E}">
        <p14:creationId xmlns:p14="http://schemas.microsoft.com/office/powerpoint/2010/main" val="1207549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6F15E-83F9-7B45-B3E0-7D9E7B331312}" type="datetimeFigureOut">
              <a:rPr lang="en-US" smtClean="0"/>
              <a:t>9/21/2023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5DE9772-1C63-4848-9DA4-E6C9D472E33B}" type="slidenum">
              <a:rPr lang="en-US" smtClean="0"/>
              <a:t>‹#›</a:t>
            </a:fld>
            <a:endParaRPr lang="en-US" dirty="0"/>
          </a:p>
        </p:txBody>
      </p:sp>
    </p:spTree>
    <p:extLst>
      <p:ext uri="{BB962C8B-B14F-4D97-AF65-F5344CB8AC3E}">
        <p14:creationId xmlns:p14="http://schemas.microsoft.com/office/powerpoint/2010/main" val="156201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56F15E-83F9-7B45-B3E0-7D9E7B331312}" type="datetimeFigureOut">
              <a:rPr lang="en-US" smtClean="0"/>
              <a:t>9/21/2023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DE9772-1C63-4848-9DA4-E6C9D472E33B}" type="slidenum">
              <a:rPr lang="en-US" smtClean="0"/>
              <a:t>‹#›</a:t>
            </a:fld>
            <a:endParaRPr lang="en-US" dirty="0"/>
          </a:p>
        </p:txBody>
      </p:sp>
    </p:spTree>
    <p:extLst>
      <p:ext uri="{BB962C8B-B14F-4D97-AF65-F5344CB8AC3E}">
        <p14:creationId xmlns:p14="http://schemas.microsoft.com/office/powerpoint/2010/main" val="1961651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56F15E-83F9-7B45-B3E0-7D9E7B331312}" type="datetimeFigureOut">
              <a:rPr lang="en-US" smtClean="0"/>
              <a:t>9/21/2023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DE9772-1C63-4848-9DA4-E6C9D472E33B}" type="slidenum">
              <a:rPr lang="en-US" smtClean="0"/>
              <a:t>‹#›</a:t>
            </a:fld>
            <a:endParaRPr lang="en-US" dirty="0"/>
          </a:p>
        </p:txBody>
      </p:sp>
    </p:spTree>
    <p:extLst>
      <p:ext uri="{BB962C8B-B14F-4D97-AF65-F5344CB8AC3E}">
        <p14:creationId xmlns:p14="http://schemas.microsoft.com/office/powerpoint/2010/main" val="1305946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56F15E-83F9-7B45-B3E0-7D9E7B331312}" type="datetimeFigureOut">
              <a:rPr lang="en-US" smtClean="0"/>
              <a:t>9/21/2023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DE9772-1C63-4848-9DA4-E6C9D472E33B}" type="slidenum">
              <a:rPr lang="en-US" smtClean="0"/>
              <a:t>‹#›</a:t>
            </a:fld>
            <a:endParaRPr lang="en-US" dirty="0"/>
          </a:p>
        </p:txBody>
      </p:sp>
    </p:spTree>
    <p:extLst>
      <p:ext uri="{BB962C8B-B14F-4D97-AF65-F5344CB8AC3E}">
        <p14:creationId xmlns:p14="http://schemas.microsoft.com/office/powerpoint/2010/main" val="482209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9.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www.standard.com/login"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standard.com/retireme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standard.com/login"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5175" y="220294"/>
            <a:ext cx="1880171" cy="1880171"/>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1664" y="735109"/>
            <a:ext cx="982609" cy="313933"/>
          </a:xfrm>
          <a:prstGeom prst="rect">
            <a:avLst/>
          </a:prstGeom>
        </p:spPr>
      </p:pic>
      <p:sp>
        <p:nvSpPr>
          <p:cNvPr id="9" name="Rounded Rectangle 8">
            <a:extLst>
              <a:ext uri="{C183D7F6-B498-43B3-948B-1728B52AA6E4}">
                <adec:decorative xmlns:adec="http://schemas.microsoft.com/office/drawing/2017/decorative" val="1"/>
              </a:ext>
            </a:extLst>
          </p:cNvPr>
          <p:cNvSpPr/>
          <p:nvPr/>
        </p:nvSpPr>
        <p:spPr>
          <a:xfrm>
            <a:off x="-241216" y="1704930"/>
            <a:ext cx="4542337" cy="2034308"/>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2" name="Title 1">
            <a:extLst>
              <a:ext uri="{FF2B5EF4-FFF2-40B4-BE49-F238E27FC236}">
                <a16:creationId xmlns:a16="http://schemas.microsoft.com/office/drawing/2014/main" id="{E0A94418-4D94-F698-1B82-648DF0D6074E}"/>
              </a:ext>
              <a:ext uri="{C183D7F6-B498-43B3-948B-1728B52AA6E4}">
                <adec:decorative xmlns:adec="http://schemas.microsoft.com/office/drawing/2017/decorative" val="1"/>
              </a:ext>
            </a:extLst>
          </p:cNvPr>
          <p:cNvSpPr>
            <a:spLocks noGrp="1"/>
          </p:cNvSpPr>
          <p:nvPr>
            <p:ph type="ctrTitle"/>
          </p:nvPr>
        </p:nvSpPr>
        <p:spPr>
          <a:xfrm>
            <a:off x="1856760" y="-181198"/>
            <a:ext cx="662505" cy="127848"/>
          </a:xfrm>
        </p:spPr>
        <p:txBody>
          <a:bodyPr vert="horz" lIns="91440" tIns="45720" rIns="91440" bIns="45720" rtlCol="0" anchor="b">
            <a:normAutofit fontScale="90000"/>
          </a:bodyPr>
          <a:lstStyle/>
          <a:p>
            <a:r>
              <a:rPr lang="en-US" sz="800" dirty="0"/>
              <a:t>Welcome</a:t>
            </a:r>
            <a:endParaRPr lang="es-US" sz="800" dirty="0"/>
          </a:p>
        </p:txBody>
      </p:sp>
      <p:pic>
        <p:nvPicPr>
          <p:cNvPr id="13" name="Picture 12" descr="El logotipo estándar">
            <a:extLs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557" y="336887"/>
            <a:ext cx="1610204" cy="1043080"/>
          </a:xfrm>
          <a:prstGeom prst="rect">
            <a:avLst/>
          </a:prstGeom>
        </p:spPr>
      </p:pic>
      <p:sp>
        <p:nvSpPr>
          <p:cNvPr id="10" name="TextBox 9"/>
          <p:cNvSpPr txBox="1">
            <a:spLocks/>
          </p:cNvSpPr>
          <p:nvPr/>
        </p:nvSpPr>
        <p:spPr>
          <a:xfrm>
            <a:off x="-147087" y="1913860"/>
            <a:ext cx="4542337"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2000" b="1" i="0" u="none" strike="noStrike" kern="1200" cap="none" spc="0" normalizeH="0" baseline="0" noProof="0" dirty="0">
                <a:ln>
                  <a:noFill/>
                </a:ln>
                <a:solidFill>
                  <a:srgbClr val="004EA8"/>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Con el pensamiento</a:t>
            </a:r>
            <a:r>
              <a:rPr kumimoji="0" lang="x-none" sz="2000" b="1" i="0" u="none" strike="noStrike" kern="1200" cap="none" spc="0" normalizeH="0" baseline="0" noProof="0" dirty="0">
                <a:ln>
                  <a:noFill/>
                </a:ln>
                <a:solidFill>
                  <a:srgbClr val="004EA8"/>
                </a:solidFill>
                <a:effectLst/>
                <a:uLnTx/>
                <a:uFillTx/>
                <a:latin typeface="HelveticaNeueLT Std" charset="0"/>
                <a:ea typeface="HelveticaNeueLT Std" charset="0"/>
                <a:cs typeface="HelveticaNeueLT Std" charset="0"/>
                <a:sym typeface="Helvetica Neue LT Std 55 Roman" charset="0"/>
              </a:rPr>
              <a:t> de </a:t>
            </a:r>
            <a:r>
              <a:rPr kumimoji="0" lang="x-none" sz="2000" b="1" i="0" u="none" strike="noStrike" kern="1200" cap="none" spc="0" normalizeH="0" baseline="0" noProof="0" dirty="0">
                <a:ln>
                  <a:noFill/>
                </a:ln>
                <a:solidFill>
                  <a:srgbClr val="004EA8"/>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jubilarse</a:t>
            </a:r>
            <a:endParaRPr kumimoji="0" lang="x-none" sz="2000" b="0" i="0" u="none" strike="noStrike" kern="1200" cap="none" spc="0" normalizeH="0" baseline="0" noProof="0" dirty="0">
              <a:ln>
                <a:noFill/>
              </a:ln>
              <a:solidFill>
                <a:srgbClr val="004EA8"/>
              </a:solidFill>
              <a:effectLst/>
              <a:uLnTx/>
              <a:uFillTx/>
              <a:latin typeface="HelveticaNeueLT Std" charset="0"/>
              <a:ea typeface="HelveticaNeueLT Std" charset="0"/>
              <a:cs typeface="HelveticaNeueLT Std"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TextBox 10"/>
          <p:cNvSpPr txBox="1"/>
          <p:nvPr/>
        </p:nvSpPr>
        <p:spPr>
          <a:xfrm>
            <a:off x="94129" y="2447907"/>
            <a:ext cx="4542337" cy="1354217"/>
          </a:xfrm>
          <a:prstGeom prst="rect">
            <a:avLst/>
          </a:prstGeom>
          <a:noFill/>
        </p:spPr>
        <p:txBody>
          <a:bodyPr wrap="square" rtlCol="0">
            <a:spAutoFit/>
          </a:bodyPr>
          <a:lstStyle/>
          <a:p>
            <a:pPr rtl="0"/>
            <a:r>
              <a:rPr lang="x-none" sz="2400" b="0" i="0" u="none" baseline="0" dirty="0">
                <a:solidFill>
                  <a:srgbClr val="004EA8"/>
                </a:solidFill>
                <a:latin typeface="HelveticaNeueLT Std Lt" charset="0"/>
                <a:ea typeface="HelveticaNeueLT Std Lt" charset="0"/>
                <a:cs typeface="HelveticaNeueLT Std Lt" charset="0"/>
                <a:sym typeface="Helvetica Neue LT Std 45 Light" charset="0"/>
              </a:rPr>
              <a:t>CAMINO HACIA LA</a:t>
            </a:r>
          </a:p>
          <a:p>
            <a:pPr rtl="0"/>
            <a:r>
              <a:rPr lang="x-none" sz="4000" b="1" i="0" u="none" baseline="0" dirty="0">
                <a:solidFill>
                  <a:srgbClr val="004EA8"/>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JUBILACIÓN</a:t>
            </a:r>
            <a:endParaRPr lang="x-none" sz="4000" dirty="0">
              <a:solidFill>
                <a:srgbClr val="004EA8"/>
              </a:solidFill>
              <a:latin typeface="HelveticaNeueLT Std" charset="0"/>
              <a:ea typeface="HelveticaNeueLT Std" charset="0"/>
              <a:cs typeface="HelveticaNeueLT Std" charset="0"/>
            </a:endParaRPr>
          </a:p>
          <a:p>
            <a:endParaRPr lang="x-none" dirty="0"/>
          </a:p>
        </p:txBody>
      </p:sp>
      <p:pic>
        <p:nvPicPr>
          <p:cNvPr id="14" name="Picture 13">
            <a:extLst>
              <a:ext uri="{FF2B5EF4-FFF2-40B4-BE49-F238E27FC236}">
                <a16:creationId xmlns:a16="http://schemas.microsoft.com/office/drawing/2014/main" id="{8AEC9A36-FBBC-B84B-A30A-724D88052A7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0414" y="1547963"/>
            <a:ext cx="982609" cy="313933"/>
          </a:xfrm>
          <a:prstGeom prst="rect">
            <a:avLst/>
          </a:prstGeom>
        </p:spPr>
      </p:pic>
      <p:pic>
        <p:nvPicPr>
          <p:cNvPr id="16" name="Picture 15">
            <a:extLst>
              <a:ext uri="{FF2B5EF4-FFF2-40B4-BE49-F238E27FC236}">
                <a16:creationId xmlns:a16="http://schemas.microsoft.com/office/drawing/2014/main" id="{1F1DEDD8-3837-A147-8EAE-C3F5E8F12C0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1355" y="383273"/>
            <a:ext cx="982609" cy="313933"/>
          </a:xfrm>
          <a:prstGeom prst="rect">
            <a:avLst/>
          </a:prstGeom>
        </p:spPr>
      </p:pic>
      <p:pic>
        <p:nvPicPr>
          <p:cNvPr id="17" name="Picture 16">
            <a:extLst>
              <a:ext uri="{FF2B5EF4-FFF2-40B4-BE49-F238E27FC236}">
                <a16:creationId xmlns:a16="http://schemas.microsoft.com/office/drawing/2014/main" id="{A7274580-02A6-FB4F-88E3-B467164CB7D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14864" y="4064201"/>
            <a:ext cx="10058400" cy="805679"/>
          </a:xfrm>
          <a:prstGeom prst="rect">
            <a:avLst/>
          </a:prstGeom>
        </p:spPr>
      </p:pic>
      <p:pic>
        <p:nvPicPr>
          <p:cNvPr id="18" name="Picture 17">
            <a:extLst>
              <a:ext uri="{FF2B5EF4-FFF2-40B4-BE49-F238E27FC236}">
                <a16:creationId xmlns:a16="http://schemas.microsoft.com/office/drawing/2014/main" id="{D7427F0B-FE73-E145-ABD7-1B03788161F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14864" y="3792589"/>
            <a:ext cx="10058400" cy="896093"/>
          </a:xfrm>
          <a:prstGeom prst="rect">
            <a:avLst/>
          </a:prstGeom>
        </p:spPr>
      </p:pic>
    </p:spTree>
    <p:extLst>
      <p:ext uri="{BB962C8B-B14F-4D97-AF65-F5344CB8AC3E}">
        <p14:creationId xmlns:p14="http://schemas.microsoft.com/office/powerpoint/2010/main" val="757347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32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33" name="Rounded Rectangle 32">
            <a:extLst>
              <a:ext uri="{C183D7F6-B498-43B3-948B-1728B52AA6E4}">
                <adec:decorative xmlns:adec="http://schemas.microsoft.com/office/drawing/2017/decorative" val="1"/>
              </a:ext>
            </a:extLst>
          </p:cNvPr>
          <p:cNvSpPr/>
          <p:nvPr/>
        </p:nvSpPr>
        <p:spPr>
          <a:xfrm>
            <a:off x="417152" y="-182881"/>
            <a:ext cx="4197761" cy="853441"/>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6" name="Title 5"/>
          <p:cNvSpPr txBox="1">
            <a:spLocks noGrp="1"/>
          </p:cNvSpPr>
          <p:nvPr>
            <p:ph type="title" idx="4294967295"/>
          </p:nvPr>
        </p:nvSpPr>
        <p:spPr>
          <a:xfrm>
            <a:off x="587932" y="164141"/>
            <a:ext cx="4548843"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2000" b="1" i="0" u="none" strike="noStrike" kern="1200" cap="none" spc="0" normalizeH="0" baseline="0" noProof="0" dirty="0">
                <a:ln>
                  <a:noFill/>
                </a:ln>
                <a:solidFill>
                  <a:srgbClr val="004EA8"/>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Considerar los gastos médicos</a:t>
            </a:r>
            <a:endParaRPr kumimoji="0" lang="x-none" sz="1800" b="1" i="0" u="none" strike="noStrike" kern="1200" cap="none" spc="0" normalizeH="0" baseline="0" noProof="0" dirty="0">
              <a:ln>
                <a:noFill/>
              </a:ln>
              <a:solidFill>
                <a:schemeClr val="tx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TextBox 8"/>
          <p:cNvSpPr txBox="1"/>
          <p:nvPr/>
        </p:nvSpPr>
        <p:spPr>
          <a:xfrm>
            <a:off x="483689" y="1216927"/>
            <a:ext cx="5202736" cy="1092607"/>
          </a:xfrm>
          <a:prstGeom prst="rect">
            <a:avLst/>
          </a:prstGeom>
          <a:noFill/>
        </p:spPr>
        <p:txBody>
          <a:bodyPr wrap="square" rtlCol="0">
            <a:spAutoFit/>
          </a:bodyPr>
          <a:lstStyle/>
          <a:p>
            <a:pPr algn="l" rtl="0"/>
            <a:r>
              <a:rPr lang="x-none" sz="3250" b="1" i="0" u="none" baseline="0" dirty="0">
                <a:solidFill>
                  <a:schemeClr val="bg1"/>
                </a:solidFill>
                <a:latin typeface="HelveticaNeueLT Std" charset="0"/>
                <a:ea typeface="HelveticaNeueLT Std" charset="0"/>
                <a:cs typeface="HelveticaNeueLT Std" charset="0"/>
                <a:sym typeface="Helvetica Neue LT Std 75" charset="0"/>
              </a:rPr>
              <a:t>Aumento del 5% de los gastos de atención médica por año</a:t>
            </a:r>
          </a:p>
        </p:txBody>
      </p:sp>
      <p:sp>
        <p:nvSpPr>
          <p:cNvPr id="20" name="TextBox 19"/>
          <p:cNvSpPr txBox="1"/>
          <p:nvPr/>
        </p:nvSpPr>
        <p:spPr>
          <a:xfrm>
            <a:off x="5723186" y="1447201"/>
            <a:ext cx="5669312" cy="954107"/>
          </a:xfrm>
          <a:prstGeom prst="rect">
            <a:avLst/>
          </a:prstGeom>
          <a:noFill/>
        </p:spPr>
        <p:txBody>
          <a:bodyPr wrap="square" rtlCol="0">
            <a:spAutoFit/>
          </a:bodyPr>
          <a:lstStyle/>
          <a:p>
            <a:pPr algn="ctr" rtl="0"/>
            <a:r>
              <a:rPr lang="x-none" sz="2800" b="0" i="0" u="none" baseline="0" dirty="0">
                <a:solidFill>
                  <a:schemeClr val="bg1"/>
                </a:solidFill>
                <a:latin typeface="HelveticaNeueLT Std Lt" charset="0"/>
                <a:ea typeface="HelveticaNeueLT Std Lt" charset="0"/>
                <a:cs typeface="HelveticaNeueLT Std Lt" charset="0"/>
                <a:sym typeface="Helvetica Neue LT Std 45 Light" charset="0"/>
              </a:rPr>
              <a:t>GASTOS DE ATENCIÓN MÉDICA</a:t>
            </a:r>
          </a:p>
          <a:p>
            <a:pPr algn="ctr" rtl="0"/>
            <a:endParaRPr lang="x-none" sz="2800" dirty="0">
              <a:solidFill>
                <a:schemeClr val="bg1"/>
              </a:solidFill>
            </a:endParaRPr>
          </a:p>
        </p:txBody>
      </p:sp>
      <p:sp>
        <p:nvSpPr>
          <p:cNvPr id="24" name="TextBox 23"/>
          <p:cNvSpPr txBox="1"/>
          <p:nvPr/>
        </p:nvSpPr>
        <p:spPr>
          <a:xfrm>
            <a:off x="5536475" y="1970421"/>
            <a:ext cx="6104481" cy="1015663"/>
          </a:xfrm>
          <a:prstGeom prst="rect">
            <a:avLst/>
          </a:prstGeom>
          <a:noFill/>
        </p:spPr>
        <p:txBody>
          <a:bodyPr wrap="square" rtlCol="0">
            <a:spAutoFit/>
          </a:bodyPr>
          <a:lstStyle/>
          <a:p>
            <a:pPr algn="ctr" rtl="0"/>
            <a:r>
              <a:rPr lang="x-none" sz="2000" b="1" i="0" u="none" baseline="0" dirty="0">
                <a:solidFill>
                  <a:schemeClr val="bg1"/>
                </a:solidFill>
                <a:latin typeface="HelveticaNeueLT Std" charset="0"/>
                <a:ea typeface="HelveticaNeueLT Std" charset="0"/>
                <a:cs typeface="HelveticaNeueLT Std" charset="0"/>
                <a:sym typeface="Helvetica Neue LT Std 75" charset="0"/>
              </a:rPr>
              <a:t>PARA UNA PAREJA DE 65 AÑOS CON </a:t>
            </a:r>
            <a:br>
              <a:rPr lang="es-ES" sz="2000" b="1" i="0" u="none" baseline="0" dirty="0">
                <a:solidFill>
                  <a:schemeClr val="bg1"/>
                </a:solidFill>
                <a:latin typeface="HelveticaNeueLT Std" charset="0"/>
                <a:ea typeface="HelveticaNeueLT Std" charset="0"/>
                <a:cs typeface="HelveticaNeueLT Std" charset="0"/>
                <a:sym typeface="Helvetica Neue LT Std 75" charset="0"/>
              </a:rPr>
            </a:br>
            <a:r>
              <a:rPr lang="x-none" sz="2000" b="1" i="0" u="none" baseline="0" dirty="0">
                <a:solidFill>
                  <a:schemeClr val="bg1"/>
                </a:solidFill>
                <a:latin typeface="HelveticaNeueLT Std" charset="0"/>
                <a:ea typeface="HelveticaNeueLT Std" charset="0"/>
                <a:cs typeface="HelveticaNeueLT Std" charset="0"/>
                <a:sym typeface="Helvetica Neue LT Std 75" charset="0"/>
              </a:rPr>
              <a:t>BUENA SALUD</a:t>
            </a:r>
          </a:p>
          <a:p>
            <a:pPr algn="ctr" rtl="0"/>
            <a:endParaRPr lang="x-none" sz="2000" b="1" dirty="0">
              <a:solidFill>
                <a:schemeClr val="bg1"/>
              </a:solidFill>
              <a:latin typeface="HelveticaNeueLT Std" charset="0"/>
              <a:ea typeface="HelveticaNeueLT Std" charset="0"/>
              <a:cs typeface="HelveticaNeueLT Std" charset="0"/>
            </a:endParaRPr>
          </a:p>
        </p:txBody>
      </p:sp>
      <p:pic>
        <p:nvPicPr>
          <p:cNvPr id="36" name="Picture 35">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4923"/>
          <a:stretch/>
        </p:blipFill>
        <p:spPr>
          <a:xfrm>
            <a:off x="0" y="2648648"/>
            <a:ext cx="6552843" cy="3215093"/>
          </a:xfrm>
          <a:prstGeom prst="rect">
            <a:avLst/>
          </a:prstGeom>
        </p:spPr>
      </p:pic>
      <p:sp>
        <p:nvSpPr>
          <p:cNvPr id="2" name="Rectangle 1" descr="Según HealthView Services, se espera que los costos totales de atención médica de por vida proyectados para una pareja sana de 65 años que se jubile este año sean de $363,946."/>
          <p:cNvSpPr/>
          <p:nvPr/>
        </p:nvSpPr>
        <p:spPr>
          <a:xfrm>
            <a:off x="5686425" y="2865762"/>
            <a:ext cx="5808632" cy="2820756"/>
          </a:xfrm>
          <a:custGeom>
            <a:avLst/>
            <a:gdLst>
              <a:gd name="connsiteX0" fmla="*/ 0 w 7581368"/>
              <a:gd name="connsiteY0" fmla="*/ 0 h 2323451"/>
              <a:gd name="connsiteX1" fmla="*/ 7581368 w 7581368"/>
              <a:gd name="connsiteY1" fmla="*/ 0 h 2323451"/>
              <a:gd name="connsiteX2" fmla="*/ 7581368 w 7581368"/>
              <a:gd name="connsiteY2" fmla="*/ 2323451 h 2323451"/>
              <a:gd name="connsiteX3" fmla="*/ 0 w 7581368"/>
              <a:gd name="connsiteY3" fmla="*/ 2323451 h 2323451"/>
              <a:gd name="connsiteX4" fmla="*/ 0 w 7581368"/>
              <a:gd name="connsiteY4" fmla="*/ 0 h 2323451"/>
              <a:gd name="connsiteX0" fmla="*/ 0 w 7581368"/>
              <a:gd name="connsiteY0" fmla="*/ 898358 h 2323451"/>
              <a:gd name="connsiteX1" fmla="*/ 7581368 w 7581368"/>
              <a:gd name="connsiteY1" fmla="*/ 0 h 2323451"/>
              <a:gd name="connsiteX2" fmla="*/ 7581368 w 7581368"/>
              <a:gd name="connsiteY2" fmla="*/ 2323451 h 2323451"/>
              <a:gd name="connsiteX3" fmla="*/ 0 w 7581368"/>
              <a:gd name="connsiteY3" fmla="*/ 2323451 h 2323451"/>
              <a:gd name="connsiteX4" fmla="*/ 0 w 7581368"/>
              <a:gd name="connsiteY4" fmla="*/ 898358 h 2323451"/>
              <a:gd name="connsiteX0" fmla="*/ 0 w 7581368"/>
              <a:gd name="connsiteY0" fmla="*/ 1395663 h 2820756"/>
              <a:gd name="connsiteX1" fmla="*/ 7581368 w 7581368"/>
              <a:gd name="connsiteY1" fmla="*/ 0 h 2820756"/>
              <a:gd name="connsiteX2" fmla="*/ 7581368 w 7581368"/>
              <a:gd name="connsiteY2" fmla="*/ 2820756 h 2820756"/>
              <a:gd name="connsiteX3" fmla="*/ 0 w 7581368"/>
              <a:gd name="connsiteY3" fmla="*/ 2820756 h 2820756"/>
              <a:gd name="connsiteX4" fmla="*/ 0 w 7581368"/>
              <a:gd name="connsiteY4" fmla="*/ 1395663 h 2820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1368" h="2820756">
                <a:moveTo>
                  <a:pt x="0" y="1395663"/>
                </a:moveTo>
                <a:lnTo>
                  <a:pt x="7581368" y="0"/>
                </a:lnTo>
                <a:lnTo>
                  <a:pt x="7581368" y="2820756"/>
                </a:lnTo>
                <a:lnTo>
                  <a:pt x="0" y="2820756"/>
                </a:lnTo>
                <a:lnTo>
                  <a:pt x="0" y="1395663"/>
                </a:lnTo>
                <a:close/>
              </a:path>
            </a:pathLst>
          </a:custGeom>
          <a:solidFill>
            <a:srgbClr val="009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cxnSp>
        <p:nvCxnSpPr>
          <p:cNvPr id="11" name="Straight Connector 10">
            <a:extLst>
              <a:ext uri="{C183D7F6-B498-43B3-948B-1728B52AA6E4}">
                <adec:decorative xmlns:adec="http://schemas.microsoft.com/office/drawing/2017/decorative" val="1"/>
              </a:ext>
            </a:extLst>
          </p:cNvPr>
          <p:cNvCxnSpPr/>
          <p:nvPr/>
        </p:nvCxnSpPr>
        <p:spPr>
          <a:xfrm>
            <a:off x="0" y="5686518"/>
            <a:ext cx="11582253" cy="0"/>
          </a:xfrm>
          <a:prstGeom prst="line">
            <a:avLst/>
          </a:prstGeom>
          <a:ln w="25400">
            <a:solidFill>
              <a:srgbClr val="C0BFDC"/>
            </a:solidFill>
          </a:ln>
        </p:spPr>
        <p:style>
          <a:lnRef idx="1">
            <a:schemeClr val="accent1"/>
          </a:lnRef>
          <a:fillRef idx="0">
            <a:schemeClr val="accent1"/>
          </a:fillRef>
          <a:effectRef idx="0">
            <a:schemeClr val="accent1"/>
          </a:effectRef>
          <a:fontRef idx="minor">
            <a:schemeClr val="tx1"/>
          </a:fontRef>
        </p:style>
      </p:cxnSp>
      <p:sp>
        <p:nvSpPr>
          <p:cNvPr id="21" name="TextBox 20">
            <a:extLst>
              <a:ext uri="{C183D7F6-B498-43B3-948B-1728B52AA6E4}">
                <adec:decorative xmlns:adec="http://schemas.microsoft.com/office/drawing/2017/decorative" val="1"/>
              </a:ext>
            </a:extLst>
          </p:cNvPr>
          <p:cNvSpPr txBox="1"/>
          <p:nvPr/>
        </p:nvSpPr>
        <p:spPr>
          <a:xfrm>
            <a:off x="3281082" y="5781330"/>
            <a:ext cx="2141655" cy="369332"/>
          </a:xfrm>
          <a:prstGeom prst="rect">
            <a:avLst/>
          </a:prstGeom>
          <a:noFill/>
        </p:spPr>
        <p:txBody>
          <a:bodyPr wrap="square" rtlCol="0">
            <a:spAutoFit/>
          </a:bodyPr>
          <a:lstStyle/>
          <a:p>
            <a:pPr algn="l" rtl="0"/>
            <a:r>
              <a:rPr lang="x-none" b="0" i="0" u="none" baseline="0" dirty="0">
                <a:solidFill>
                  <a:schemeClr val="bg1"/>
                </a:solidFill>
                <a:latin typeface="HelveticaNeueLT Std Lt" charset="0"/>
                <a:ea typeface="HelveticaNeueLT Std Lt" charset="0"/>
                <a:cs typeface="HelveticaNeueLT Std Lt" charset="0"/>
                <a:sym typeface="Helvetica Neue LT Std 45 Light" charset="0"/>
              </a:rPr>
              <a:t>Año de jubilación:</a:t>
            </a:r>
            <a:endParaRPr lang="x-none" dirty="0">
              <a:solidFill>
                <a:schemeClr val="bg1"/>
              </a:solidFill>
            </a:endParaRPr>
          </a:p>
        </p:txBody>
      </p:sp>
      <p:grpSp>
        <p:nvGrpSpPr>
          <p:cNvPr id="4" name="Group 3">
            <a:extLst>
              <a:ext uri="{C183D7F6-B498-43B3-948B-1728B52AA6E4}">
                <adec:decorative xmlns:adec="http://schemas.microsoft.com/office/drawing/2017/decorative" val="1"/>
              </a:ext>
            </a:extLst>
          </p:cNvPr>
          <p:cNvGrpSpPr/>
          <p:nvPr/>
        </p:nvGrpSpPr>
        <p:grpSpPr>
          <a:xfrm>
            <a:off x="4962839" y="3893264"/>
            <a:ext cx="1459200" cy="2534397"/>
            <a:chOff x="4748938" y="3893264"/>
            <a:chExt cx="1459200" cy="2534397"/>
          </a:xfrm>
        </p:grpSpPr>
        <p:sp>
          <p:nvSpPr>
            <p:cNvPr id="22" name="TextBox 21"/>
            <p:cNvSpPr txBox="1"/>
            <p:nvPr/>
          </p:nvSpPr>
          <p:spPr>
            <a:xfrm>
              <a:off x="5043978" y="5781330"/>
              <a:ext cx="869120" cy="646331"/>
            </a:xfrm>
            <a:prstGeom prst="rect">
              <a:avLst/>
            </a:prstGeom>
            <a:noFill/>
          </p:spPr>
          <p:txBody>
            <a:bodyPr wrap="square" rtlCol="0">
              <a:spAutoFit/>
            </a:bodyPr>
            <a:lstStyle/>
            <a:p>
              <a:pPr algn="ctr" rtl="0"/>
              <a:r>
                <a:rPr lang="x-none" b="0" i="0" u="none" baseline="0">
                  <a:solidFill>
                    <a:schemeClr val="bg1"/>
                  </a:solidFill>
                  <a:latin typeface="HelveticaNeueLT Std Lt" charset="0"/>
                  <a:ea typeface="HelveticaNeueLT Std Lt" charset="0"/>
                  <a:cs typeface="HelveticaNeueLT Std Lt" charset="0"/>
                  <a:sym typeface="Helvetica Neue LT Std 45 Light" charset="0"/>
                </a:rPr>
                <a:t>2020</a:t>
              </a:r>
              <a:br>
                <a:rPr lang="x-none" b="1">
                  <a:solidFill>
                    <a:schemeClr val="bg1"/>
                  </a:solidFill>
                  <a:latin typeface="HelveticaNeueLT Std" charset="0"/>
                  <a:ea typeface="HelveticaNeueLT Std" charset="0"/>
                  <a:cs typeface="HelveticaNeueLT Std" charset="0"/>
                </a:rPr>
              </a:br>
              <a:endParaRPr lang="x-none" dirty="0">
                <a:solidFill>
                  <a:schemeClr val="bg1"/>
                </a:solidFill>
              </a:endParaRPr>
            </a:p>
          </p:txBody>
        </p:sp>
        <p:sp>
          <p:nvSpPr>
            <p:cNvPr id="26" name="TextBox 25"/>
            <p:cNvSpPr txBox="1"/>
            <p:nvPr/>
          </p:nvSpPr>
          <p:spPr>
            <a:xfrm>
              <a:off x="4748938" y="3893264"/>
              <a:ext cx="1459200" cy="307777"/>
            </a:xfrm>
            <a:prstGeom prst="rect">
              <a:avLst/>
            </a:prstGeom>
            <a:noFill/>
          </p:spPr>
          <p:txBody>
            <a:bodyPr wrap="square" rtlCol="0">
              <a:spAutoFit/>
            </a:bodyPr>
            <a:lstStyle/>
            <a:p>
              <a:pPr algn="ctr" rtl="0"/>
              <a:r>
                <a:rPr lang="x-none" sz="1400" b="1" i="0" u="none" baseline="0">
                  <a:solidFill>
                    <a:schemeClr val="bg1"/>
                  </a:solidFill>
                  <a:latin typeface="HelveticaNeueLT Std" charset="0"/>
                  <a:ea typeface="HelveticaNeueLT Std" charset="0"/>
                  <a:cs typeface="HelveticaNeueLT Std" charset="0"/>
                  <a:sym typeface="Helvetica Neue LT Std 75" charset="0"/>
                </a:rPr>
                <a:t> $363,946</a:t>
              </a:r>
            </a:p>
          </p:txBody>
        </p:sp>
        <p:sp>
          <p:nvSpPr>
            <p:cNvPr id="3" name="Oval 2"/>
            <p:cNvSpPr/>
            <p:nvPr/>
          </p:nvSpPr>
          <p:spPr>
            <a:xfrm>
              <a:off x="5404715" y="4202302"/>
              <a:ext cx="142375" cy="1423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grpSp>
      <p:grpSp>
        <p:nvGrpSpPr>
          <p:cNvPr id="5" name="Group 4">
            <a:extLst>
              <a:ext uri="{C183D7F6-B498-43B3-948B-1728B52AA6E4}">
                <adec:decorative xmlns:adec="http://schemas.microsoft.com/office/drawing/2017/decorative" val="1"/>
              </a:ext>
            </a:extLst>
          </p:cNvPr>
          <p:cNvGrpSpPr/>
          <p:nvPr/>
        </p:nvGrpSpPr>
        <p:grpSpPr>
          <a:xfrm>
            <a:off x="6413566" y="3542656"/>
            <a:ext cx="1459200" cy="2885005"/>
            <a:chOff x="5975173" y="3542656"/>
            <a:chExt cx="1459200" cy="2885005"/>
          </a:xfrm>
        </p:grpSpPr>
        <p:sp>
          <p:nvSpPr>
            <p:cNvPr id="29" name="TextBox 28"/>
            <p:cNvSpPr txBox="1"/>
            <p:nvPr/>
          </p:nvSpPr>
          <p:spPr>
            <a:xfrm>
              <a:off x="6289225" y="5781330"/>
              <a:ext cx="831099" cy="646331"/>
            </a:xfrm>
            <a:prstGeom prst="rect">
              <a:avLst/>
            </a:prstGeom>
            <a:noFill/>
          </p:spPr>
          <p:txBody>
            <a:bodyPr wrap="square" rtlCol="0">
              <a:spAutoFit/>
            </a:bodyPr>
            <a:lstStyle/>
            <a:p>
              <a:pPr algn="ctr" rtl="0"/>
              <a:r>
                <a:rPr lang="x-none" b="0" i="0" u="none" baseline="0">
                  <a:solidFill>
                    <a:schemeClr val="bg1"/>
                  </a:solidFill>
                  <a:latin typeface="HelveticaNeueLT Std Lt" charset="0"/>
                  <a:ea typeface="HelveticaNeueLT Std Lt" charset="0"/>
                  <a:cs typeface="HelveticaNeueLT Std Lt" charset="0"/>
                  <a:sym typeface="Helvetica Neue LT Std 45 Light" charset="0"/>
                </a:rPr>
                <a:t>2021</a:t>
              </a:r>
              <a:br>
                <a:rPr lang="x-none" b="1">
                  <a:solidFill>
                    <a:schemeClr val="bg1"/>
                  </a:solidFill>
                  <a:latin typeface="HelveticaNeueLT Std" charset="0"/>
                  <a:ea typeface="HelveticaNeueLT Std" charset="0"/>
                  <a:cs typeface="HelveticaNeueLT Std" charset="0"/>
                </a:rPr>
              </a:br>
              <a:endParaRPr lang="x-none" dirty="0">
                <a:solidFill>
                  <a:schemeClr val="bg1"/>
                </a:solidFill>
              </a:endParaRPr>
            </a:p>
          </p:txBody>
        </p:sp>
        <p:sp>
          <p:nvSpPr>
            <p:cNvPr id="27" name="Oval 26"/>
            <p:cNvSpPr/>
            <p:nvPr/>
          </p:nvSpPr>
          <p:spPr>
            <a:xfrm>
              <a:off x="6633586" y="3840813"/>
              <a:ext cx="142375" cy="1423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38" name="TextBox 37"/>
            <p:cNvSpPr txBox="1"/>
            <p:nvPr/>
          </p:nvSpPr>
          <p:spPr>
            <a:xfrm>
              <a:off x="5975173" y="3542656"/>
              <a:ext cx="1459200" cy="307777"/>
            </a:xfrm>
            <a:prstGeom prst="rect">
              <a:avLst/>
            </a:prstGeom>
            <a:noFill/>
          </p:spPr>
          <p:txBody>
            <a:bodyPr wrap="square" rtlCol="0">
              <a:spAutoFit/>
            </a:bodyPr>
            <a:lstStyle/>
            <a:p>
              <a:pPr algn="ctr" rtl="0"/>
              <a:r>
                <a:rPr lang="x-none" sz="1400" b="1" i="0" u="none" baseline="0">
                  <a:solidFill>
                    <a:schemeClr val="bg1"/>
                  </a:solidFill>
                  <a:latin typeface="HelveticaNeueLT Std" charset="0"/>
                  <a:ea typeface="HelveticaNeueLT Std" charset="0"/>
                  <a:cs typeface="HelveticaNeueLT Std" charset="0"/>
                  <a:sym typeface="Helvetica Neue LT Std 75" charset="0"/>
                </a:rPr>
                <a:t>+5%</a:t>
              </a:r>
            </a:p>
          </p:txBody>
        </p:sp>
      </p:grpSp>
      <p:grpSp>
        <p:nvGrpSpPr>
          <p:cNvPr id="7" name="Group 6">
            <a:extLst>
              <a:ext uri="{C183D7F6-B498-43B3-948B-1728B52AA6E4}">
                <adec:decorative xmlns:adec="http://schemas.microsoft.com/office/drawing/2017/decorative" val="1"/>
              </a:ext>
            </a:extLst>
          </p:cNvPr>
          <p:cNvGrpSpPr/>
          <p:nvPr/>
        </p:nvGrpSpPr>
        <p:grpSpPr>
          <a:xfrm>
            <a:off x="7864293" y="3218984"/>
            <a:ext cx="1459200" cy="3208677"/>
            <a:chOff x="7344918" y="3218984"/>
            <a:chExt cx="1459200" cy="3208677"/>
          </a:xfrm>
        </p:grpSpPr>
        <p:sp>
          <p:nvSpPr>
            <p:cNvPr id="30" name="TextBox 29"/>
            <p:cNvSpPr txBox="1"/>
            <p:nvPr/>
          </p:nvSpPr>
          <p:spPr>
            <a:xfrm>
              <a:off x="7666122" y="5781330"/>
              <a:ext cx="837862" cy="646331"/>
            </a:xfrm>
            <a:prstGeom prst="rect">
              <a:avLst/>
            </a:prstGeom>
            <a:noFill/>
          </p:spPr>
          <p:txBody>
            <a:bodyPr wrap="square" rtlCol="0">
              <a:spAutoFit/>
            </a:bodyPr>
            <a:lstStyle/>
            <a:p>
              <a:pPr algn="ctr" rtl="0"/>
              <a:r>
                <a:rPr lang="x-none" b="0" i="0" u="none" baseline="0">
                  <a:solidFill>
                    <a:schemeClr val="bg1"/>
                  </a:solidFill>
                  <a:latin typeface="HelveticaNeueLT Std Lt" charset="0"/>
                  <a:ea typeface="HelveticaNeueLT Std Lt" charset="0"/>
                  <a:cs typeface="HelveticaNeueLT Std Lt" charset="0"/>
                  <a:sym typeface="Helvetica Neue LT Std 45 Light" charset="0"/>
                </a:rPr>
                <a:t>2022</a:t>
              </a:r>
              <a:br>
                <a:rPr lang="x-none" b="1">
                  <a:solidFill>
                    <a:schemeClr val="bg1"/>
                  </a:solidFill>
                  <a:latin typeface="HelveticaNeueLT Std" charset="0"/>
                  <a:ea typeface="HelveticaNeueLT Std" charset="0"/>
                  <a:cs typeface="HelveticaNeueLT Std" charset="0"/>
                </a:rPr>
              </a:br>
              <a:endParaRPr lang="x-none" dirty="0">
                <a:solidFill>
                  <a:schemeClr val="bg1"/>
                </a:solidFill>
              </a:endParaRPr>
            </a:p>
          </p:txBody>
        </p:sp>
        <p:sp>
          <p:nvSpPr>
            <p:cNvPr id="28" name="Oval 27"/>
            <p:cNvSpPr/>
            <p:nvPr/>
          </p:nvSpPr>
          <p:spPr>
            <a:xfrm>
              <a:off x="8010265" y="3495983"/>
              <a:ext cx="142375" cy="1423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39" name="TextBox 38"/>
            <p:cNvSpPr txBox="1"/>
            <p:nvPr/>
          </p:nvSpPr>
          <p:spPr>
            <a:xfrm>
              <a:off x="7344918" y="3218984"/>
              <a:ext cx="1459200" cy="307777"/>
            </a:xfrm>
            <a:prstGeom prst="rect">
              <a:avLst/>
            </a:prstGeom>
            <a:noFill/>
          </p:spPr>
          <p:txBody>
            <a:bodyPr wrap="square" rtlCol="0">
              <a:spAutoFit/>
            </a:bodyPr>
            <a:lstStyle/>
            <a:p>
              <a:pPr algn="ctr" rtl="0"/>
              <a:r>
                <a:rPr lang="x-none" sz="1400" b="1" i="0" u="none" baseline="0">
                  <a:solidFill>
                    <a:schemeClr val="bg1"/>
                  </a:solidFill>
                  <a:latin typeface="HelveticaNeueLT Std" charset="0"/>
                  <a:ea typeface="HelveticaNeueLT Std" charset="0"/>
                  <a:cs typeface="HelveticaNeueLT Std" charset="0"/>
                  <a:sym typeface="Helvetica Neue LT Std 75" charset="0"/>
                </a:rPr>
                <a:t>+5%</a:t>
              </a:r>
            </a:p>
          </p:txBody>
        </p:sp>
      </p:grpSp>
      <p:grpSp>
        <p:nvGrpSpPr>
          <p:cNvPr id="8" name="Group 7">
            <a:extLst>
              <a:ext uri="{C183D7F6-B498-43B3-948B-1728B52AA6E4}">
                <adec:decorative xmlns:adec="http://schemas.microsoft.com/office/drawing/2017/decorative" val="1"/>
              </a:ext>
            </a:extLst>
          </p:cNvPr>
          <p:cNvGrpSpPr/>
          <p:nvPr/>
        </p:nvGrpSpPr>
        <p:grpSpPr>
          <a:xfrm>
            <a:off x="9315020" y="2851245"/>
            <a:ext cx="1459200" cy="3576416"/>
            <a:chOff x="9071950" y="2851245"/>
            <a:chExt cx="1459200" cy="3576416"/>
          </a:xfrm>
        </p:grpSpPr>
        <p:sp>
          <p:nvSpPr>
            <p:cNvPr id="31" name="TextBox 30"/>
            <p:cNvSpPr txBox="1"/>
            <p:nvPr/>
          </p:nvSpPr>
          <p:spPr>
            <a:xfrm>
              <a:off x="9370291" y="5781330"/>
              <a:ext cx="862521" cy="646331"/>
            </a:xfrm>
            <a:prstGeom prst="rect">
              <a:avLst/>
            </a:prstGeom>
            <a:noFill/>
          </p:spPr>
          <p:txBody>
            <a:bodyPr wrap="square" rtlCol="0">
              <a:spAutoFit/>
            </a:bodyPr>
            <a:lstStyle/>
            <a:p>
              <a:pPr algn="ctr" rtl="0"/>
              <a:r>
                <a:rPr lang="x-none" b="0" i="0" u="none" baseline="0">
                  <a:solidFill>
                    <a:schemeClr val="bg1"/>
                  </a:solidFill>
                  <a:latin typeface="HelveticaNeueLT Std Lt" charset="0"/>
                  <a:ea typeface="HelveticaNeueLT Std Lt" charset="0"/>
                  <a:cs typeface="HelveticaNeueLT Std Lt" charset="0"/>
                  <a:sym typeface="Helvetica Neue LT Std 45 Light" charset="0"/>
                </a:rPr>
                <a:t>2023</a:t>
              </a:r>
              <a:br>
                <a:rPr lang="x-none" b="1">
                  <a:solidFill>
                    <a:schemeClr val="bg1"/>
                  </a:solidFill>
                  <a:latin typeface="HelveticaNeueLT Std" charset="0"/>
                  <a:ea typeface="HelveticaNeueLT Std" charset="0"/>
                  <a:cs typeface="HelveticaNeueLT Std" charset="0"/>
                </a:rPr>
              </a:br>
              <a:endParaRPr lang="x-none" dirty="0">
                <a:solidFill>
                  <a:schemeClr val="bg1"/>
                </a:solidFill>
              </a:endParaRPr>
            </a:p>
          </p:txBody>
        </p:sp>
        <p:sp>
          <p:nvSpPr>
            <p:cNvPr id="34" name="Oval 33"/>
            <p:cNvSpPr/>
            <p:nvPr/>
          </p:nvSpPr>
          <p:spPr>
            <a:xfrm>
              <a:off x="9730363" y="3142616"/>
              <a:ext cx="142375" cy="1423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40" name="TextBox 39"/>
            <p:cNvSpPr txBox="1"/>
            <p:nvPr/>
          </p:nvSpPr>
          <p:spPr>
            <a:xfrm>
              <a:off x="9071950" y="2851245"/>
              <a:ext cx="1459200" cy="307777"/>
            </a:xfrm>
            <a:prstGeom prst="rect">
              <a:avLst/>
            </a:prstGeom>
            <a:noFill/>
          </p:spPr>
          <p:txBody>
            <a:bodyPr wrap="square" rtlCol="0">
              <a:spAutoFit/>
            </a:bodyPr>
            <a:lstStyle/>
            <a:p>
              <a:pPr algn="ctr" rtl="0"/>
              <a:r>
                <a:rPr lang="x-none" sz="1400" b="1" i="0" u="none" baseline="0">
                  <a:solidFill>
                    <a:schemeClr val="bg1"/>
                  </a:solidFill>
                  <a:latin typeface="HelveticaNeueLT Std" charset="0"/>
                  <a:ea typeface="HelveticaNeueLT Std" charset="0"/>
                  <a:cs typeface="HelveticaNeueLT Std" charset="0"/>
                  <a:sym typeface="Helvetica Neue LT Std 75" charset="0"/>
                </a:rPr>
                <a:t>+5%</a:t>
              </a:r>
            </a:p>
          </p:txBody>
        </p:sp>
      </p:grpSp>
      <p:grpSp>
        <p:nvGrpSpPr>
          <p:cNvPr id="10" name="Group 9">
            <a:extLst>
              <a:ext uri="{C183D7F6-B498-43B3-948B-1728B52AA6E4}">
                <adec:decorative xmlns:adec="http://schemas.microsoft.com/office/drawing/2017/decorative" val="1"/>
              </a:ext>
            </a:extLst>
          </p:cNvPr>
          <p:cNvGrpSpPr/>
          <p:nvPr/>
        </p:nvGrpSpPr>
        <p:grpSpPr>
          <a:xfrm>
            <a:off x="10765747" y="2517575"/>
            <a:ext cx="1459200" cy="3910086"/>
            <a:chOff x="10765747" y="2517575"/>
            <a:chExt cx="1459200" cy="3910086"/>
          </a:xfrm>
        </p:grpSpPr>
        <p:sp>
          <p:nvSpPr>
            <p:cNvPr id="32" name="TextBox 31"/>
            <p:cNvSpPr txBox="1"/>
            <p:nvPr/>
          </p:nvSpPr>
          <p:spPr>
            <a:xfrm>
              <a:off x="11099119" y="5781330"/>
              <a:ext cx="783894" cy="646331"/>
            </a:xfrm>
            <a:prstGeom prst="rect">
              <a:avLst/>
            </a:prstGeom>
            <a:noFill/>
          </p:spPr>
          <p:txBody>
            <a:bodyPr wrap="square" rtlCol="0">
              <a:spAutoFit/>
            </a:bodyPr>
            <a:lstStyle/>
            <a:p>
              <a:pPr algn="ctr" rtl="0"/>
              <a:r>
                <a:rPr lang="x-none" b="0" i="0" u="none" baseline="0">
                  <a:solidFill>
                    <a:schemeClr val="bg1"/>
                  </a:solidFill>
                  <a:latin typeface="HelveticaNeueLT Std Lt" charset="0"/>
                  <a:ea typeface="HelveticaNeueLT Std Lt" charset="0"/>
                  <a:cs typeface="HelveticaNeueLT Std Lt" charset="0"/>
                  <a:sym typeface="Helvetica Neue LT Std 45 Light" charset="0"/>
                </a:rPr>
                <a:t>2024</a:t>
              </a:r>
              <a:br>
                <a:rPr lang="x-none" b="1">
                  <a:solidFill>
                    <a:schemeClr val="bg1"/>
                  </a:solidFill>
                  <a:latin typeface="HelveticaNeueLT Std" charset="0"/>
                  <a:ea typeface="HelveticaNeueLT Std" charset="0"/>
                  <a:cs typeface="HelveticaNeueLT Std" charset="0"/>
                </a:rPr>
              </a:br>
              <a:endParaRPr lang="x-none" dirty="0">
                <a:solidFill>
                  <a:schemeClr val="bg1"/>
                </a:solidFill>
              </a:endParaRPr>
            </a:p>
          </p:txBody>
        </p:sp>
        <p:sp>
          <p:nvSpPr>
            <p:cNvPr id="37" name="Oval 36"/>
            <p:cNvSpPr/>
            <p:nvPr/>
          </p:nvSpPr>
          <p:spPr>
            <a:xfrm>
              <a:off x="11419878" y="2794574"/>
              <a:ext cx="142375" cy="1423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41" name="TextBox 40"/>
            <p:cNvSpPr txBox="1"/>
            <p:nvPr/>
          </p:nvSpPr>
          <p:spPr>
            <a:xfrm>
              <a:off x="10765747" y="2517575"/>
              <a:ext cx="1459200" cy="307777"/>
            </a:xfrm>
            <a:prstGeom prst="rect">
              <a:avLst/>
            </a:prstGeom>
            <a:noFill/>
          </p:spPr>
          <p:txBody>
            <a:bodyPr wrap="square" rtlCol="0">
              <a:spAutoFit/>
            </a:bodyPr>
            <a:lstStyle/>
            <a:p>
              <a:pPr algn="ctr" rtl="0"/>
              <a:r>
                <a:rPr lang="x-none" sz="1400" b="1" i="0" u="none" baseline="0">
                  <a:solidFill>
                    <a:schemeClr val="bg1"/>
                  </a:solidFill>
                  <a:latin typeface="HelveticaNeueLT Std" charset="0"/>
                  <a:ea typeface="HelveticaNeueLT Std" charset="0"/>
                  <a:cs typeface="HelveticaNeueLT Std" charset="0"/>
                  <a:sym typeface="Helvetica Neue LT Std 75" charset="0"/>
                </a:rPr>
                <a:t>+5%</a:t>
              </a:r>
              <a:endParaRPr lang="x-none" sz="1400" b="1" dirty="0">
                <a:solidFill>
                  <a:schemeClr val="bg1"/>
                </a:solidFill>
                <a:latin typeface="HelveticaNeueLT Std" charset="0"/>
                <a:ea typeface="HelveticaNeueLT Std" charset="0"/>
                <a:cs typeface="HelveticaNeueLT Std" charset="0"/>
              </a:endParaRPr>
            </a:p>
          </p:txBody>
        </p:sp>
      </p:grpSp>
      <p:sp>
        <p:nvSpPr>
          <p:cNvPr id="35" name="TextBox 34"/>
          <p:cNvSpPr txBox="1"/>
          <p:nvPr/>
        </p:nvSpPr>
        <p:spPr>
          <a:xfrm>
            <a:off x="447901" y="6347711"/>
            <a:ext cx="6189254" cy="276999"/>
          </a:xfrm>
          <a:prstGeom prst="rect">
            <a:avLst/>
          </a:prstGeom>
          <a:noFill/>
        </p:spPr>
        <p:txBody>
          <a:bodyPr wrap="square" rtlCol="0">
            <a:spAutoFit/>
          </a:bodyPr>
          <a:lstStyle/>
          <a:p>
            <a:pPr algn="l" rtl="0"/>
            <a:r>
              <a:rPr lang="x-none" sz="1200" b="0" i="0" u="none" baseline="0">
                <a:solidFill>
                  <a:schemeClr val="bg1"/>
                </a:solidFill>
              </a:rPr>
              <a:t>Fuente: HealthView Services: 2018 Retirement Healthcare Costs Data Report</a:t>
            </a:r>
          </a:p>
        </p:txBody>
      </p:sp>
    </p:spTree>
    <p:extLst>
      <p:ext uri="{BB962C8B-B14F-4D97-AF65-F5344CB8AC3E}">
        <p14:creationId xmlns:p14="http://schemas.microsoft.com/office/powerpoint/2010/main" val="1791588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6BD322E-723C-1749-993A-F490EA1EDF5E}"/>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C0B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33" name="Rectangle 32">
            <a:extLst>
              <a:ext uri="{FF2B5EF4-FFF2-40B4-BE49-F238E27FC236}">
                <a16:creationId xmlns:a16="http://schemas.microsoft.com/office/drawing/2014/main" id="{BE883B95-EFCF-314E-A1C9-D345B3480609}"/>
              </a:ext>
              <a:ext uri="{C183D7F6-B498-43B3-948B-1728B52AA6E4}">
                <adec:decorative xmlns:adec="http://schemas.microsoft.com/office/drawing/2017/decorative" val="1"/>
              </a:ext>
            </a:extLst>
          </p:cNvPr>
          <p:cNvSpPr/>
          <p:nvPr/>
        </p:nvSpPr>
        <p:spPr>
          <a:xfrm>
            <a:off x="6096000" y="1"/>
            <a:ext cx="6096000" cy="5384676"/>
          </a:xfrm>
          <a:prstGeom prst="rect">
            <a:avLst/>
          </a:prstGeom>
          <a:solidFill>
            <a:srgbClr val="232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solidFill>
                <a:srgbClr val="232E84"/>
              </a:solidFill>
            </a:endParaRPr>
          </a:p>
        </p:txBody>
      </p:sp>
      <p:pic>
        <p:nvPicPr>
          <p:cNvPr id="34" name="Picture 33">
            <a:extLst>
              <a:ext uri="{FF2B5EF4-FFF2-40B4-BE49-F238E27FC236}">
                <a16:creationId xmlns:a16="http://schemas.microsoft.com/office/drawing/2014/main" id="{D29F5F0A-4063-F943-8EBB-D8D61A79970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8469" y="4025707"/>
            <a:ext cx="4081443" cy="380617"/>
          </a:xfrm>
          <a:prstGeom prst="rect">
            <a:avLst/>
          </a:prstGeom>
        </p:spPr>
      </p:pic>
      <p:cxnSp>
        <p:nvCxnSpPr>
          <p:cNvPr id="37" name="Straight Connector 36">
            <a:extLst>
              <a:ext uri="{FF2B5EF4-FFF2-40B4-BE49-F238E27FC236}">
                <a16:creationId xmlns:a16="http://schemas.microsoft.com/office/drawing/2014/main" id="{A22C64C7-87E9-5746-AF84-1B0F836962E1}"/>
              </a:ext>
              <a:ext uri="{C183D7F6-B498-43B3-948B-1728B52AA6E4}">
                <adec:decorative xmlns:adec="http://schemas.microsoft.com/office/drawing/2017/decorative" val="1"/>
              </a:ext>
            </a:extLst>
          </p:cNvPr>
          <p:cNvCxnSpPr/>
          <p:nvPr/>
        </p:nvCxnSpPr>
        <p:spPr>
          <a:xfrm>
            <a:off x="6496404" y="2914692"/>
            <a:ext cx="696426" cy="0"/>
          </a:xfrm>
          <a:prstGeom prst="line">
            <a:avLst/>
          </a:prstGeom>
          <a:ln w="12700">
            <a:solidFill>
              <a:srgbClr val="F89728"/>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A6996A1A-E41F-7B4D-8DFC-09F1349C95BF}"/>
              </a:ext>
              <a:ext uri="{C183D7F6-B498-43B3-948B-1728B52AA6E4}">
                <adec:decorative xmlns:adec="http://schemas.microsoft.com/office/drawing/2017/decorative" val="1"/>
              </a:ext>
            </a:extLst>
          </p:cNvPr>
          <p:cNvSpPr/>
          <p:nvPr/>
        </p:nvSpPr>
        <p:spPr>
          <a:xfrm>
            <a:off x="0" y="1"/>
            <a:ext cx="6096000" cy="5384676"/>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pic>
        <p:nvPicPr>
          <p:cNvPr id="40" name="Picture 39">
            <a:extLst>
              <a:ext uri="{FF2B5EF4-FFF2-40B4-BE49-F238E27FC236}">
                <a16:creationId xmlns:a16="http://schemas.microsoft.com/office/drawing/2014/main" id="{54FD80BB-4CD1-8D4C-8B88-021A7BE1EB7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6100" y="3963196"/>
            <a:ext cx="3950208" cy="445884"/>
          </a:xfrm>
          <a:prstGeom prst="rect">
            <a:avLst/>
          </a:prstGeom>
        </p:spPr>
      </p:pic>
      <p:sp>
        <p:nvSpPr>
          <p:cNvPr id="45" name="Rounded Rectangle 44">
            <a:extLst>
              <a:ext uri="{FF2B5EF4-FFF2-40B4-BE49-F238E27FC236}">
                <a16:creationId xmlns:a16="http://schemas.microsoft.com/office/drawing/2014/main" id="{28AA8B16-FB90-EC4B-A657-613D9CDF13B0}"/>
              </a:ext>
              <a:ext uri="{C183D7F6-B498-43B3-948B-1728B52AA6E4}">
                <adec:decorative xmlns:adec="http://schemas.microsoft.com/office/drawing/2017/decorative" val="1"/>
              </a:ext>
            </a:extLst>
          </p:cNvPr>
          <p:cNvSpPr/>
          <p:nvPr/>
        </p:nvSpPr>
        <p:spPr>
          <a:xfrm>
            <a:off x="417152" y="-182881"/>
            <a:ext cx="4578181" cy="853441"/>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46" name="Title 45">
            <a:extLst>
              <a:ext uri="{FF2B5EF4-FFF2-40B4-BE49-F238E27FC236}">
                <a16:creationId xmlns:a16="http://schemas.microsoft.com/office/drawing/2014/main" id="{A3ED813E-9728-234C-B845-CB03D482CA38}"/>
              </a:ext>
            </a:extLst>
          </p:cNvPr>
          <p:cNvSpPr txBox="1">
            <a:spLocks noGrp="1"/>
          </p:cNvSpPr>
          <p:nvPr>
            <p:ph type="title" idx="4294967295"/>
          </p:nvPr>
        </p:nvSpPr>
        <p:spPr>
          <a:xfrm>
            <a:off x="396355" y="122846"/>
            <a:ext cx="459897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2000" b="1" i="0" u="none" strike="noStrike" kern="1200" cap="none" spc="0" normalizeH="0" baseline="0" noProof="0" dirty="0">
                <a:ln>
                  <a:noFill/>
                </a:ln>
                <a:solidFill>
                  <a:srgbClr val="004EA8"/>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Elegir la manera correcta de invertir</a:t>
            </a:r>
            <a:endParaRPr kumimoji="0" lang="x-none" sz="1800" b="1" i="0" u="none" strike="noStrike" kern="1200" cap="none" spc="0" normalizeH="0" baseline="0" noProof="0" dirty="0">
              <a:ln>
                <a:noFill/>
              </a:ln>
              <a:solidFill>
                <a:schemeClr val="tx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3" name="TextBox 42">
            <a:extLst>
              <a:ext uri="{FF2B5EF4-FFF2-40B4-BE49-F238E27FC236}">
                <a16:creationId xmlns:a16="http://schemas.microsoft.com/office/drawing/2014/main" id="{3B433518-8B96-634E-B5A7-47FDC134A37E}"/>
              </a:ext>
            </a:extLst>
          </p:cNvPr>
          <p:cNvSpPr txBox="1"/>
          <p:nvPr/>
        </p:nvSpPr>
        <p:spPr>
          <a:xfrm>
            <a:off x="305333" y="2496592"/>
            <a:ext cx="2240611" cy="369332"/>
          </a:xfrm>
          <a:prstGeom prst="rect">
            <a:avLst/>
          </a:prstGeom>
          <a:noFill/>
        </p:spPr>
        <p:txBody>
          <a:bodyPr wrap="square" rtlCol="0">
            <a:spAutoFit/>
          </a:bodyPr>
          <a:lstStyle/>
          <a:p>
            <a:pPr algn="l" rtl="0"/>
            <a:r>
              <a:rPr lang="x-none" b="0" i="0" u="none" baseline="0" dirty="0">
                <a:solidFill>
                  <a:srgbClr val="0093D1"/>
                </a:solidFill>
                <a:latin typeface="HelveticaNeueLT Std Lt" charset="0"/>
                <a:ea typeface="HelveticaNeueLT Std Lt" charset="0"/>
                <a:cs typeface="HelveticaNeueLT Std Lt" charset="0"/>
                <a:sym typeface="Helvetica Neue LT Std 45 Light" charset="0"/>
              </a:rPr>
              <a:t>Cartera 1</a:t>
            </a:r>
          </a:p>
        </p:txBody>
      </p:sp>
      <p:sp>
        <p:nvSpPr>
          <p:cNvPr id="44" name="TextBox 43">
            <a:extLst>
              <a:ext uri="{FF2B5EF4-FFF2-40B4-BE49-F238E27FC236}">
                <a16:creationId xmlns:a16="http://schemas.microsoft.com/office/drawing/2014/main" id="{3F51DF65-F9D5-C040-AFED-20185B4B6960}"/>
              </a:ext>
            </a:extLst>
          </p:cNvPr>
          <p:cNvSpPr txBox="1"/>
          <p:nvPr/>
        </p:nvSpPr>
        <p:spPr>
          <a:xfrm>
            <a:off x="305333" y="2993958"/>
            <a:ext cx="2240611" cy="369332"/>
          </a:xfrm>
          <a:prstGeom prst="rect">
            <a:avLst/>
          </a:prstGeom>
          <a:noFill/>
        </p:spPr>
        <p:txBody>
          <a:bodyPr wrap="square" rtlCol="0">
            <a:spAutoFit/>
          </a:bodyPr>
          <a:lstStyle/>
          <a:p>
            <a:pPr algn="l" rtl="0"/>
            <a:r>
              <a:rPr lang="x-none" b="1" i="0" u="none" baseline="0" dirty="0">
                <a:solidFill>
                  <a:srgbClr val="0093D1"/>
                </a:solidFill>
                <a:latin typeface="HelveticaNeueLT Std" charset="0"/>
                <a:ea typeface="HelveticaNeueLT Std" charset="0"/>
                <a:cs typeface="HelveticaNeueLT Std" charset="0"/>
                <a:sym typeface="Helvetica Neue LT Std 75" charset="0"/>
              </a:rPr>
              <a:t>Conservador</a:t>
            </a:r>
          </a:p>
        </p:txBody>
      </p:sp>
      <p:graphicFrame>
        <p:nvGraphicFramePr>
          <p:cNvPr id="47" name="Chart 46" descr="El gráfico circular muestra los Carters 1 Conservador 50 % Bonificaciones, 30 % Equivalentes de efectivo, 11 % Acciones de gran capitalización, 5 %&#10;Acciones internacionales, 4% acciones de pequeña y mediana capitalización.">
            <a:extLst>
              <a:ext uri="{FF2B5EF4-FFF2-40B4-BE49-F238E27FC236}">
                <a16:creationId xmlns:a16="http://schemas.microsoft.com/office/drawing/2014/main" id="{47629041-999B-5541-B629-F67F4C26EF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09944561"/>
              </p:ext>
            </p:extLst>
          </p:nvPr>
        </p:nvGraphicFramePr>
        <p:xfrm>
          <a:off x="1395805" y="1549782"/>
          <a:ext cx="5491262" cy="3660841"/>
        </p:xfrm>
        <a:graphic>
          <a:graphicData uri="http://schemas.openxmlformats.org/drawingml/2006/chart">
            <c:chart xmlns:c="http://schemas.openxmlformats.org/drawingml/2006/chart" xmlns:r="http://schemas.openxmlformats.org/officeDocument/2006/relationships" r:id="rId5"/>
          </a:graphicData>
        </a:graphic>
      </p:graphicFrame>
      <p:cxnSp>
        <p:nvCxnSpPr>
          <p:cNvPr id="55" name="Straight Connector 54">
            <a:extLst>
              <a:ext uri="{FF2B5EF4-FFF2-40B4-BE49-F238E27FC236}">
                <a16:creationId xmlns:a16="http://schemas.microsoft.com/office/drawing/2014/main" id="{2AA24BD3-D6A7-3748-99BA-68ED9440CBC9}"/>
              </a:ext>
              <a:ext uri="{C183D7F6-B498-43B3-948B-1728B52AA6E4}">
                <adec:decorative xmlns:adec="http://schemas.microsoft.com/office/drawing/2017/decorative" val="1"/>
              </a:ext>
            </a:extLst>
          </p:cNvPr>
          <p:cNvCxnSpPr>
            <a:cxnSpLocks/>
          </p:cNvCxnSpPr>
          <p:nvPr/>
        </p:nvCxnSpPr>
        <p:spPr>
          <a:xfrm>
            <a:off x="3307944" y="1727200"/>
            <a:ext cx="195444" cy="298743"/>
          </a:xfrm>
          <a:prstGeom prst="line">
            <a:avLst/>
          </a:prstGeom>
          <a:ln>
            <a:solidFill>
              <a:srgbClr val="0092D1"/>
            </a:solidFill>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9BBAA8C6-C653-7B44-95DC-C68FD00507B4}"/>
              </a:ext>
              <a:ext uri="{C183D7F6-B498-43B3-948B-1728B52AA6E4}">
                <adec:decorative xmlns:adec="http://schemas.microsoft.com/office/drawing/2017/decorative" val="1"/>
              </a:ext>
            </a:extLst>
          </p:cNvPr>
          <p:cNvGrpSpPr/>
          <p:nvPr/>
        </p:nvGrpSpPr>
        <p:grpSpPr>
          <a:xfrm>
            <a:off x="3961237" y="1549782"/>
            <a:ext cx="180199" cy="331369"/>
            <a:chOff x="3961237" y="1549782"/>
            <a:chExt cx="180199" cy="331369"/>
          </a:xfrm>
        </p:grpSpPr>
        <p:cxnSp>
          <p:nvCxnSpPr>
            <p:cNvPr id="59" name="Straight Connector 58">
              <a:extLst>
                <a:ext uri="{FF2B5EF4-FFF2-40B4-BE49-F238E27FC236}">
                  <a16:creationId xmlns:a16="http://schemas.microsoft.com/office/drawing/2014/main" id="{A8551E5D-C630-D743-A4E1-E8AC05823626}"/>
                </a:ext>
              </a:extLst>
            </p:cNvPr>
            <p:cNvCxnSpPr>
              <a:cxnSpLocks/>
              <a:stCxn id="47" idx="0"/>
            </p:cNvCxnSpPr>
            <p:nvPr/>
          </p:nvCxnSpPr>
          <p:spPr>
            <a:xfrm flipH="1">
              <a:off x="4016079" y="1549782"/>
              <a:ext cx="125357" cy="46386"/>
            </a:xfrm>
            <a:prstGeom prst="line">
              <a:avLst/>
            </a:prstGeom>
            <a:ln>
              <a:solidFill>
                <a:srgbClr val="0092D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78B4F2D-BEEA-7240-BE6C-B81FCCE1AF06}"/>
                </a:ext>
              </a:extLst>
            </p:cNvPr>
            <p:cNvCxnSpPr>
              <a:cxnSpLocks/>
            </p:cNvCxnSpPr>
            <p:nvPr/>
          </p:nvCxnSpPr>
          <p:spPr>
            <a:xfrm flipV="1">
              <a:off x="3961237" y="1596169"/>
              <a:ext cx="54842" cy="284982"/>
            </a:xfrm>
            <a:prstGeom prst="line">
              <a:avLst/>
            </a:prstGeom>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B20AF4C4-4C2D-2748-9BD2-41867BCCA510}"/>
              </a:ext>
              <a:ext uri="{C183D7F6-B498-43B3-948B-1728B52AA6E4}">
                <adec:decorative xmlns:adec="http://schemas.microsoft.com/office/drawing/2017/decorative" val="1"/>
              </a:ext>
            </a:extLst>
          </p:cNvPr>
          <p:cNvSpPr txBox="1"/>
          <p:nvPr/>
        </p:nvSpPr>
        <p:spPr>
          <a:xfrm>
            <a:off x="1278652" y="1600482"/>
            <a:ext cx="1618885" cy="923330"/>
          </a:xfrm>
          <a:prstGeom prst="rect">
            <a:avLst/>
          </a:prstGeom>
          <a:noFill/>
        </p:spPr>
        <p:txBody>
          <a:bodyPr wrap="square" rtlCol="0">
            <a:spAutoFit/>
          </a:bodyPr>
          <a:lstStyle/>
          <a:p>
            <a:pPr algn="ctr" rtl="0"/>
            <a:r>
              <a:rPr lang="x-none" sz="1350" b="1" i="0" u="none" baseline="0" dirty="0">
                <a:solidFill>
                  <a:srgbClr val="0093D1"/>
                </a:solidFill>
                <a:latin typeface="HelveticaNeueLT Std" charset="0"/>
                <a:ea typeface="HelveticaNeueLT Std" charset="0"/>
                <a:cs typeface="HelveticaNeueLT Std" charset="0"/>
                <a:sym typeface="Helvetica Neue LT Std 75" charset="0"/>
              </a:rPr>
              <a:t>11%</a:t>
            </a:r>
          </a:p>
          <a:p>
            <a:pPr algn="ctr" rtl="0"/>
            <a:r>
              <a:rPr lang="x-none" sz="1350" b="1" i="0" u="none" baseline="0" dirty="0">
                <a:solidFill>
                  <a:srgbClr val="0093D1"/>
                </a:solidFill>
                <a:latin typeface="HelveticaNeueLT Std" charset="0"/>
                <a:ea typeface="HelveticaNeueLT Std" charset="0"/>
                <a:cs typeface="HelveticaNeueLT Std" charset="0"/>
                <a:sym typeface="Helvetica Neue LT Std 75" charset="0"/>
              </a:rPr>
              <a:t>Acciones</a:t>
            </a:r>
          </a:p>
          <a:p>
            <a:pPr algn="ctr" rtl="0"/>
            <a:r>
              <a:rPr lang="x-none" sz="1350" b="1" i="0" u="none" baseline="0" dirty="0">
                <a:solidFill>
                  <a:srgbClr val="0093D1"/>
                </a:solidFill>
                <a:latin typeface="HelveticaNeueLT Std" charset="0"/>
                <a:ea typeface="HelveticaNeueLT Std" charset="0"/>
                <a:cs typeface="HelveticaNeueLT Std" charset="0"/>
                <a:sym typeface="Helvetica Neue LT Std 75" charset="0"/>
              </a:rPr>
              <a:t>de capitalización alta</a:t>
            </a:r>
          </a:p>
        </p:txBody>
      </p:sp>
      <p:sp>
        <p:nvSpPr>
          <p:cNvPr id="54" name="TextBox 53">
            <a:extLst>
              <a:ext uri="{FF2B5EF4-FFF2-40B4-BE49-F238E27FC236}">
                <a16:creationId xmlns:a16="http://schemas.microsoft.com/office/drawing/2014/main" id="{273B50AA-042F-4D4E-92BD-7FBB0A813F27}"/>
              </a:ext>
              <a:ext uri="{C183D7F6-B498-43B3-948B-1728B52AA6E4}">
                <adec:decorative xmlns:adec="http://schemas.microsoft.com/office/drawing/2017/decorative" val="1"/>
              </a:ext>
            </a:extLst>
          </p:cNvPr>
          <p:cNvSpPr txBox="1"/>
          <p:nvPr/>
        </p:nvSpPr>
        <p:spPr>
          <a:xfrm>
            <a:off x="2163693" y="995832"/>
            <a:ext cx="1618885" cy="715581"/>
          </a:xfrm>
          <a:prstGeom prst="rect">
            <a:avLst/>
          </a:prstGeom>
          <a:noFill/>
        </p:spPr>
        <p:txBody>
          <a:bodyPr wrap="square" rtlCol="0">
            <a:spAutoFit/>
          </a:bodyPr>
          <a:lstStyle/>
          <a:p>
            <a:pPr algn="ctr" rtl="0"/>
            <a:r>
              <a:rPr lang="x-none" sz="1350" b="1" i="0" u="none" baseline="0" dirty="0">
                <a:solidFill>
                  <a:srgbClr val="0093D1"/>
                </a:solidFill>
                <a:latin typeface="HelveticaNeueLT Std" charset="0"/>
                <a:ea typeface="HelveticaNeueLT Std" charset="0"/>
                <a:cs typeface="HelveticaNeueLT Std" charset="0"/>
                <a:sym typeface="Helvetica Neue LT Std 75" charset="0"/>
              </a:rPr>
              <a:t>5%</a:t>
            </a:r>
          </a:p>
          <a:p>
            <a:pPr algn="ctr" rtl="0"/>
            <a:r>
              <a:rPr lang="x-none" sz="1350" b="1" i="0" u="none" baseline="0" dirty="0">
                <a:solidFill>
                  <a:srgbClr val="0093D1"/>
                </a:solidFill>
                <a:latin typeface="HelveticaNeueLT Std" charset="0"/>
                <a:ea typeface="HelveticaNeueLT Std" charset="0"/>
                <a:cs typeface="HelveticaNeueLT Std" charset="0"/>
                <a:sym typeface="Helvetica Neue LT Std 75" charset="0"/>
              </a:rPr>
              <a:t>Acciones</a:t>
            </a:r>
            <a:br>
              <a:rPr lang="x-none" sz="1350" b="1" dirty="0">
                <a:solidFill>
                  <a:srgbClr val="0093D1"/>
                </a:solidFill>
                <a:latin typeface="HelveticaNeueLT Std" charset="0"/>
                <a:ea typeface="HelveticaNeueLT Std" charset="0"/>
                <a:cs typeface="HelveticaNeueLT Std" charset="0"/>
              </a:rPr>
            </a:br>
            <a:r>
              <a:rPr lang="x-none" sz="1350" b="1" i="0" u="none" baseline="0" dirty="0">
                <a:solidFill>
                  <a:srgbClr val="0093D1"/>
                </a:solidFill>
                <a:latin typeface="HelveticaNeueLT Std" charset="0"/>
                <a:ea typeface="HelveticaNeueLT Std" charset="0"/>
                <a:cs typeface="HelveticaNeueLT Std" charset="0"/>
                <a:sym typeface="Helvetica Neue LT Std 75" charset="0"/>
              </a:rPr>
              <a:t>internacionales</a:t>
            </a:r>
          </a:p>
        </p:txBody>
      </p:sp>
      <p:sp>
        <p:nvSpPr>
          <p:cNvPr id="57" name="TextBox 56">
            <a:extLst>
              <a:ext uri="{FF2B5EF4-FFF2-40B4-BE49-F238E27FC236}">
                <a16:creationId xmlns:a16="http://schemas.microsoft.com/office/drawing/2014/main" id="{89795F53-7E0F-B249-BA6B-BA7F13596988}"/>
              </a:ext>
              <a:ext uri="{C183D7F6-B498-43B3-948B-1728B52AA6E4}">
                <adec:decorative xmlns:adec="http://schemas.microsoft.com/office/drawing/2017/decorative" val="1"/>
              </a:ext>
            </a:extLst>
          </p:cNvPr>
          <p:cNvSpPr txBox="1"/>
          <p:nvPr/>
        </p:nvSpPr>
        <p:spPr>
          <a:xfrm>
            <a:off x="3573787" y="658353"/>
            <a:ext cx="1618885" cy="892552"/>
          </a:xfrm>
          <a:prstGeom prst="rect">
            <a:avLst/>
          </a:prstGeom>
          <a:noFill/>
        </p:spPr>
        <p:txBody>
          <a:bodyPr wrap="square" rtlCol="0">
            <a:spAutoFit/>
          </a:bodyPr>
          <a:lstStyle/>
          <a:p>
            <a:pPr algn="ctr" rtl="0"/>
            <a:r>
              <a:rPr lang="x-none" sz="1300" b="1" i="0" u="none" baseline="0" dirty="0">
                <a:solidFill>
                  <a:srgbClr val="0093D1"/>
                </a:solidFill>
                <a:latin typeface="HelveticaNeueLT Std" charset="0"/>
                <a:ea typeface="HelveticaNeueLT Std" charset="0"/>
                <a:cs typeface="HelveticaNeueLT Std" charset="0"/>
                <a:sym typeface="Helvetica Neue LT Std 75" charset="0"/>
              </a:rPr>
              <a:t>4%</a:t>
            </a:r>
          </a:p>
          <a:p>
            <a:pPr algn="ctr" rtl="0"/>
            <a:r>
              <a:rPr lang="x-none" sz="1300" b="1" i="0" u="none" baseline="0" dirty="0">
                <a:solidFill>
                  <a:srgbClr val="0093D1"/>
                </a:solidFill>
                <a:latin typeface="HelveticaNeueLT Std" charset="0"/>
                <a:ea typeface="HelveticaNeueLT Std" charset="0"/>
                <a:cs typeface="HelveticaNeueLT Std" charset="0"/>
                <a:sym typeface="Helvetica Neue LT Std 75" charset="0"/>
              </a:rPr>
              <a:t>Acciones de</a:t>
            </a:r>
            <a:br>
              <a:rPr lang="x-none" sz="1300" b="1" dirty="0">
                <a:solidFill>
                  <a:srgbClr val="0093D1"/>
                </a:solidFill>
                <a:latin typeface="HelveticaNeueLT Std" charset="0"/>
                <a:ea typeface="HelveticaNeueLT Std" charset="0"/>
                <a:cs typeface="HelveticaNeueLT Std" charset="0"/>
              </a:rPr>
            </a:br>
            <a:r>
              <a:rPr lang="x-none" sz="1300" b="1" i="0" u="none" baseline="0" dirty="0">
                <a:solidFill>
                  <a:srgbClr val="0093D1"/>
                </a:solidFill>
                <a:latin typeface="HelveticaNeueLT Std" charset="0"/>
                <a:ea typeface="HelveticaNeueLT Std" charset="0"/>
                <a:cs typeface="HelveticaNeueLT Std" charset="0"/>
                <a:sym typeface="Helvetica Neue LT Std 75" charset="0"/>
              </a:rPr>
              <a:t>capitalización baja/media</a:t>
            </a:r>
          </a:p>
        </p:txBody>
      </p:sp>
      <p:sp>
        <p:nvSpPr>
          <p:cNvPr id="48" name="TextBox 47">
            <a:extLst>
              <a:ext uri="{FF2B5EF4-FFF2-40B4-BE49-F238E27FC236}">
                <a16:creationId xmlns:a16="http://schemas.microsoft.com/office/drawing/2014/main" id="{692F8C82-216D-4144-A06E-B85BEE078C87}"/>
              </a:ext>
              <a:ext uri="{C183D7F6-B498-43B3-948B-1728B52AA6E4}">
                <adec:decorative xmlns:adec="http://schemas.microsoft.com/office/drawing/2017/decorative" val="1"/>
              </a:ext>
            </a:extLst>
          </p:cNvPr>
          <p:cNvSpPr txBox="1"/>
          <p:nvPr/>
        </p:nvSpPr>
        <p:spPr>
          <a:xfrm>
            <a:off x="4164144" y="3104223"/>
            <a:ext cx="1618885" cy="584775"/>
          </a:xfrm>
          <a:prstGeom prst="rect">
            <a:avLst/>
          </a:prstGeom>
          <a:noFill/>
        </p:spPr>
        <p:txBody>
          <a:bodyPr wrap="square" rtlCol="0">
            <a:spAutoFit/>
          </a:bodyPr>
          <a:lstStyle/>
          <a:p>
            <a:pPr algn="ctr" rtl="0"/>
            <a:r>
              <a:rPr lang="x-none" b="1" i="0" u="none" baseline="0" dirty="0">
                <a:solidFill>
                  <a:schemeClr val="bg1"/>
                </a:solidFill>
                <a:latin typeface="HelveticaNeueLT Std" charset="0"/>
                <a:ea typeface="HelveticaNeueLT Std" charset="0"/>
                <a:cs typeface="HelveticaNeueLT Std" charset="0"/>
                <a:sym typeface="Helvetica Neue LT Std 75" charset="0"/>
              </a:rPr>
              <a:t>50%</a:t>
            </a:r>
          </a:p>
          <a:p>
            <a:pPr algn="ctr" rtl="0"/>
            <a:r>
              <a:rPr lang="x-none" sz="1400" b="1" i="0" u="none" baseline="0" dirty="0">
                <a:solidFill>
                  <a:schemeClr val="bg1"/>
                </a:solidFill>
                <a:latin typeface="HelveticaNeueLT Std" charset="0"/>
                <a:ea typeface="HelveticaNeueLT Std" charset="0"/>
                <a:cs typeface="HelveticaNeueLT Std" charset="0"/>
                <a:sym typeface="Helvetica Neue LT Std 75" charset="0"/>
              </a:rPr>
              <a:t>Bonos</a:t>
            </a:r>
          </a:p>
        </p:txBody>
      </p:sp>
      <p:sp>
        <p:nvSpPr>
          <p:cNvPr id="49" name="TextBox 48">
            <a:extLst>
              <a:ext uri="{FF2B5EF4-FFF2-40B4-BE49-F238E27FC236}">
                <a16:creationId xmlns:a16="http://schemas.microsoft.com/office/drawing/2014/main" id="{A2E9EE04-8651-8142-AA34-37FBB09F2524}"/>
              </a:ext>
              <a:ext uri="{C183D7F6-B498-43B3-948B-1728B52AA6E4}">
                <adec:decorative xmlns:adec="http://schemas.microsoft.com/office/drawing/2017/decorative" val="1"/>
              </a:ext>
            </a:extLst>
          </p:cNvPr>
          <p:cNvSpPr txBox="1"/>
          <p:nvPr/>
        </p:nvSpPr>
        <p:spPr>
          <a:xfrm>
            <a:off x="2666024" y="3564665"/>
            <a:ext cx="1471714" cy="800219"/>
          </a:xfrm>
          <a:prstGeom prst="rect">
            <a:avLst/>
          </a:prstGeom>
          <a:noFill/>
        </p:spPr>
        <p:txBody>
          <a:bodyPr wrap="square" rtlCol="0">
            <a:spAutoFit/>
          </a:bodyPr>
          <a:lstStyle/>
          <a:p>
            <a:pPr algn="ctr" rtl="0"/>
            <a:r>
              <a:rPr lang="x-none" b="1" i="0" u="none" baseline="0" dirty="0">
                <a:solidFill>
                  <a:schemeClr val="bg1"/>
                </a:solidFill>
                <a:latin typeface="HelveticaNeueLT Std" charset="0"/>
                <a:ea typeface="HelveticaNeueLT Std" charset="0"/>
                <a:cs typeface="HelveticaNeueLT Std" charset="0"/>
                <a:sym typeface="Helvetica Neue LT Std 75" charset="0"/>
              </a:rPr>
              <a:t>30%</a:t>
            </a:r>
          </a:p>
          <a:p>
            <a:pPr algn="ctr" rtl="0"/>
            <a:r>
              <a:rPr lang="x-none" sz="1400" b="1" i="0" u="none" baseline="0" dirty="0">
                <a:solidFill>
                  <a:schemeClr val="bg1"/>
                </a:solidFill>
                <a:latin typeface="HelveticaNeueLT Std" charset="0"/>
                <a:ea typeface="HelveticaNeueLT Std" charset="0"/>
                <a:cs typeface="HelveticaNeueLT Std" charset="0"/>
                <a:sym typeface="Helvetica Neue LT Std 75" charset="0"/>
              </a:rPr>
              <a:t>Equivalentes en </a:t>
            </a:r>
            <a:br>
              <a:rPr lang="x-none" sz="1400" b="1" dirty="0">
                <a:solidFill>
                  <a:schemeClr val="bg1"/>
                </a:solidFill>
                <a:latin typeface="HelveticaNeueLT Std" charset="0"/>
                <a:ea typeface="HelveticaNeueLT Std" charset="0"/>
                <a:cs typeface="HelveticaNeueLT Std" charset="0"/>
              </a:rPr>
            </a:br>
            <a:r>
              <a:rPr lang="x-none" sz="1400" b="1" i="0" u="none" baseline="0" dirty="0">
                <a:solidFill>
                  <a:schemeClr val="bg1"/>
                </a:solidFill>
                <a:latin typeface="HelveticaNeueLT Std" charset="0"/>
                <a:ea typeface="HelveticaNeueLT Std" charset="0"/>
                <a:cs typeface="HelveticaNeueLT Std" charset="0"/>
                <a:sym typeface="Helvetica Neue LT Std 75" charset="0"/>
              </a:rPr>
              <a:t>efectivo</a:t>
            </a:r>
          </a:p>
        </p:txBody>
      </p:sp>
      <p:cxnSp>
        <p:nvCxnSpPr>
          <p:cNvPr id="42" name="Straight Connector 41">
            <a:extLst>
              <a:ext uri="{FF2B5EF4-FFF2-40B4-BE49-F238E27FC236}">
                <a16:creationId xmlns:a16="http://schemas.microsoft.com/office/drawing/2014/main" id="{CBD5C9B5-7CFE-594D-B78D-7F53BE83668C}"/>
              </a:ext>
              <a:ext uri="{C183D7F6-B498-43B3-948B-1728B52AA6E4}">
                <adec:decorative xmlns:adec="http://schemas.microsoft.com/office/drawing/2017/decorative" val="1"/>
              </a:ext>
            </a:extLst>
          </p:cNvPr>
          <p:cNvCxnSpPr/>
          <p:nvPr/>
        </p:nvCxnSpPr>
        <p:spPr>
          <a:xfrm>
            <a:off x="396356" y="2914692"/>
            <a:ext cx="696426" cy="0"/>
          </a:xfrm>
          <a:prstGeom prst="line">
            <a:avLst/>
          </a:prstGeom>
          <a:ln w="12700">
            <a:solidFill>
              <a:srgbClr val="0093D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871AAF4-6CCF-DE48-9103-4C9C499C71E1}"/>
              </a:ext>
              <a:ext uri="{C183D7F6-B498-43B3-948B-1728B52AA6E4}">
                <adec:decorative xmlns:adec="http://schemas.microsoft.com/office/drawing/2017/decorative" val="1"/>
              </a:ext>
            </a:extLst>
          </p:cNvPr>
          <p:cNvCxnSpPr>
            <a:cxnSpLocks/>
          </p:cNvCxnSpPr>
          <p:nvPr/>
        </p:nvCxnSpPr>
        <p:spPr>
          <a:xfrm>
            <a:off x="2545944" y="2353733"/>
            <a:ext cx="396395" cy="142859"/>
          </a:xfrm>
          <a:prstGeom prst="line">
            <a:avLst/>
          </a:prstGeom>
          <a:ln>
            <a:solidFill>
              <a:srgbClr val="0092D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7B3FEED-E1D4-7C45-BA64-61CE0DC97196}"/>
              </a:ext>
            </a:extLst>
          </p:cNvPr>
          <p:cNvSpPr txBox="1"/>
          <p:nvPr/>
        </p:nvSpPr>
        <p:spPr>
          <a:xfrm>
            <a:off x="6398621" y="2496592"/>
            <a:ext cx="2240611" cy="369332"/>
          </a:xfrm>
          <a:prstGeom prst="rect">
            <a:avLst/>
          </a:prstGeom>
          <a:noFill/>
        </p:spPr>
        <p:txBody>
          <a:bodyPr wrap="square" rtlCol="0">
            <a:spAutoFit/>
          </a:bodyPr>
          <a:lstStyle/>
          <a:p>
            <a:pPr algn="l" rtl="0"/>
            <a:r>
              <a:rPr lang="x-none" b="0" i="0" u="none" baseline="0">
                <a:solidFill>
                  <a:srgbClr val="F89728"/>
                </a:solidFill>
                <a:latin typeface="HelveticaNeueLT Std Lt" charset="0"/>
                <a:ea typeface="HelveticaNeueLT Std Lt" charset="0"/>
                <a:cs typeface="HelveticaNeueLT Std Lt" charset="0"/>
                <a:sym typeface="Helvetica Neue LT Std 45 Light" charset="0"/>
              </a:rPr>
              <a:t>Cartera 2</a:t>
            </a:r>
          </a:p>
        </p:txBody>
      </p:sp>
      <p:sp>
        <p:nvSpPr>
          <p:cNvPr id="38" name="TextBox 37">
            <a:extLst>
              <a:ext uri="{FF2B5EF4-FFF2-40B4-BE49-F238E27FC236}">
                <a16:creationId xmlns:a16="http://schemas.microsoft.com/office/drawing/2014/main" id="{C3DD5A48-4DC4-3B4C-ADC7-34B8A1C22054}"/>
              </a:ext>
            </a:extLst>
          </p:cNvPr>
          <p:cNvSpPr txBox="1"/>
          <p:nvPr/>
        </p:nvSpPr>
        <p:spPr>
          <a:xfrm>
            <a:off x="6398621" y="3018342"/>
            <a:ext cx="2240611" cy="646331"/>
          </a:xfrm>
          <a:prstGeom prst="rect">
            <a:avLst/>
          </a:prstGeom>
          <a:noFill/>
        </p:spPr>
        <p:txBody>
          <a:bodyPr wrap="square" rtlCol="0">
            <a:spAutoFit/>
          </a:bodyPr>
          <a:lstStyle/>
          <a:p>
            <a:pPr algn="l" rtl="0"/>
            <a:r>
              <a:rPr lang="x-none" b="1" i="0" u="none" baseline="0" dirty="0">
                <a:solidFill>
                  <a:srgbClr val="F89728"/>
                </a:solidFill>
                <a:latin typeface="HelveticaNeueLT Std" charset="0"/>
                <a:ea typeface="HelveticaNeueLT Std" charset="0"/>
                <a:cs typeface="HelveticaNeueLT Std" charset="0"/>
                <a:sym typeface="Helvetica Neue LT Std 75" charset="0"/>
              </a:rPr>
              <a:t>Moderadamente</a:t>
            </a:r>
          </a:p>
          <a:p>
            <a:pPr algn="l" rtl="0"/>
            <a:r>
              <a:rPr lang="x-none" b="1" i="0" u="none" baseline="0" dirty="0">
                <a:solidFill>
                  <a:srgbClr val="F89728"/>
                </a:solidFill>
                <a:latin typeface="HelveticaNeueLT Std" charset="0"/>
                <a:ea typeface="HelveticaNeueLT Std" charset="0"/>
                <a:cs typeface="HelveticaNeueLT Std" charset="0"/>
                <a:sym typeface="Helvetica Neue LT Std 75" charset="0"/>
              </a:rPr>
              <a:t>Conservador</a:t>
            </a:r>
          </a:p>
        </p:txBody>
      </p:sp>
      <p:graphicFrame>
        <p:nvGraphicFramePr>
          <p:cNvPr id="61" name="Chart 60" descr="El gráfico circular muestra los Carters 2 Moderadamente Conservador 40%&#10;Bonos, 23% Comportamiento&#10;gran capitalización, 20% Equivalentes de efectivo, 10% Acciones internacionales, 7% Acciones de pequeña y mediana capitalización">
            <a:extLst>
              <a:ext uri="{FF2B5EF4-FFF2-40B4-BE49-F238E27FC236}">
                <a16:creationId xmlns:a16="http://schemas.microsoft.com/office/drawing/2014/main" id="{13B8CFE2-3D68-E04E-98BC-DFC7128279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61727086"/>
              </p:ext>
            </p:extLst>
          </p:nvPr>
        </p:nvGraphicFramePr>
        <p:xfrm>
          <a:off x="7469318" y="1702182"/>
          <a:ext cx="5491262" cy="3660841"/>
        </p:xfrm>
        <a:graphic>
          <a:graphicData uri="http://schemas.openxmlformats.org/drawingml/2006/chart">
            <c:chart xmlns:c="http://schemas.openxmlformats.org/drawingml/2006/chart" xmlns:r="http://schemas.openxmlformats.org/officeDocument/2006/relationships" r:id="rId6"/>
          </a:graphicData>
        </a:graphic>
      </p:graphicFrame>
      <p:cxnSp>
        <p:nvCxnSpPr>
          <p:cNvPr id="67" name="Straight Connector 66">
            <a:extLst>
              <a:ext uri="{FF2B5EF4-FFF2-40B4-BE49-F238E27FC236}">
                <a16:creationId xmlns:a16="http://schemas.microsoft.com/office/drawing/2014/main" id="{ECFDD9BE-DE01-824E-BF56-71E1735074E3}"/>
              </a:ext>
              <a:ext uri="{C183D7F6-B498-43B3-948B-1728B52AA6E4}">
                <adec:decorative xmlns:adec="http://schemas.microsoft.com/office/drawing/2017/decorative" val="1"/>
              </a:ext>
            </a:extLst>
          </p:cNvPr>
          <p:cNvCxnSpPr>
            <a:cxnSpLocks/>
          </p:cNvCxnSpPr>
          <p:nvPr/>
        </p:nvCxnSpPr>
        <p:spPr>
          <a:xfrm>
            <a:off x="8966988" y="2178343"/>
            <a:ext cx="211553" cy="211356"/>
          </a:xfrm>
          <a:prstGeom prst="line">
            <a:avLst/>
          </a:prstGeom>
          <a:ln>
            <a:solidFill>
              <a:srgbClr val="FFD106"/>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0AD184D-93AD-5544-A663-80256AD08B2C}"/>
              </a:ext>
              <a:ext uri="{C183D7F6-B498-43B3-948B-1728B52AA6E4}">
                <adec:decorative xmlns:adec="http://schemas.microsoft.com/office/drawing/2017/decorative" val="1"/>
              </a:ext>
            </a:extLst>
          </p:cNvPr>
          <p:cNvCxnSpPr>
            <a:cxnSpLocks/>
          </p:cNvCxnSpPr>
          <p:nvPr/>
        </p:nvCxnSpPr>
        <p:spPr>
          <a:xfrm>
            <a:off x="9769628" y="1741463"/>
            <a:ext cx="118126" cy="277987"/>
          </a:xfrm>
          <a:prstGeom prst="line">
            <a:avLst/>
          </a:prstGeom>
          <a:ln>
            <a:solidFill>
              <a:srgbClr val="FFD106"/>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4A64D8BB-8705-6D48-8AF2-949A271DD377}"/>
              </a:ext>
              <a:ext uri="{C183D7F6-B498-43B3-948B-1728B52AA6E4}">
                <adec:decorative xmlns:adec="http://schemas.microsoft.com/office/drawing/2017/decorative" val="1"/>
              </a:ext>
            </a:extLst>
          </p:cNvPr>
          <p:cNvSpPr txBox="1"/>
          <p:nvPr/>
        </p:nvSpPr>
        <p:spPr>
          <a:xfrm>
            <a:off x="7675578" y="1402888"/>
            <a:ext cx="1618885" cy="715581"/>
          </a:xfrm>
          <a:prstGeom prst="rect">
            <a:avLst/>
          </a:prstGeom>
          <a:noFill/>
        </p:spPr>
        <p:txBody>
          <a:bodyPr wrap="square" rtlCol="0">
            <a:spAutoFit/>
          </a:bodyPr>
          <a:lstStyle/>
          <a:p>
            <a:pPr algn="ctr" rtl="0"/>
            <a:r>
              <a:rPr lang="x-none" sz="1350" b="1" i="0" u="none" baseline="0" dirty="0">
                <a:solidFill>
                  <a:srgbClr val="FFD106"/>
                </a:solidFill>
                <a:latin typeface="HelveticaNeueLT Std" charset="0"/>
                <a:ea typeface="HelveticaNeueLT Std" charset="0"/>
                <a:cs typeface="HelveticaNeueLT Std" charset="0"/>
                <a:sym typeface="Helvetica Neue LT Std 75" charset="0"/>
              </a:rPr>
              <a:t>10%</a:t>
            </a:r>
          </a:p>
          <a:p>
            <a:pPr algn="ctr" rtl="0"/>
            <a:r>
              <a:rPr lang="x-none" sz="1350" b="1" i="0" u="none" baseline="0" dirty="0">
                <a:solidFill>
                  <a:srgbClr val="FFD106"/>
                </a:solidFill>
                <a:latin typeface="HelveticaNeueLT Std" charset="0"/>
                <a:ea typeface="HelveticaNeueLT Std" charset="0"/>
                <a:cs typeface="HelveticaNeueLT Std" charset="0"/>
                <a:sym typeface="Helvetica Neue LT Std 75" charset="0"/>
              </a:rPr>
              <a:t>Acciones</a:t>
            </a:r>
            <a:br>
              <a:rPr lang="x-none" sz="1350" b="1" dirty="0">
                <a:solidFill>
                  <a:srgbClr val="0093D1"/>
                </a:solidFill>
                <a:latin typeface="HelveticaNeueLT Std" charset="0"/>
                <a:ea typeface="HelveticaNeueLT Std" charset="0"/>
                <a:cs typeface="HelveticaNeueLT Std" charset="0"/>
              </a:rPr>
            </a:br>
            <a:r>
              <a:rPr lang="x-none" sz="1350" b="1" i="0" u="none" baseline="0" dirty="0">
                <a:solidFill>
                  <a:srgbClr val="FFD106"/>
                </a:solidFill>
                <a:latin typeface="HelveticaNeueLT Std" charset="0"/>
                <a:ea typeface="HelveticaNeueLT Std" charset="0"/>
                <a:cs typeface="HelveticaNeueLT Std" charset="0"/>
                <a:sym typeface="Helvetica Neue LT Std 75" charset="0"/>
              </a:rPr>
              <a:t>internacionales</a:t>
            </a:r>
          </a:p>
        </p:txBody>
      </p:sp>
      <p:sp>
        <p:nvSpPr>
          <p:cNvPr id="69" name="TextBox 68">
            <a:extLst>
              <a:ext uri="{FF2B5EF4-FFF2-40B4-BE49-F238E27FC236}">
                <a16:creationId xmlns:a16="http://schemas.microsoft.com/office/drawing/2014/main" id="{B35B0C91-754E-A94A-9116-BF1A20E2AA77}"/>
              </a:ext>
              <a:ext uri="{C183D7F6-B498-43B3-948B-1728B52AA6E4}">
                <adec:decorative xmlns:adec="http://schemas.microsoft.com/office/drawing/2017/decorative" val="1"/>
              </a:ext>
            </a:extLst>
          </p:cNvPr>
          <p:cNvSpPr txBox="1"/>
          <p:nvPr/>
        </p:nvSpPr>
        <p:spPr>
          <a:xfrm>
            <a:off x="8897578" y="778852"/>
            <a:ext cx="1618885" cy="923330"/>
          </a:xfrm>
          <a:prstGeom prst="rect">
            <a:avLst/>
          </a:prstGeom>
          <a:noFill/>
        </p:spPr>
        <p:txBody>
          <a:bodyPr wrap="square" rtlCol="0">
            <a:spAutoFit/>
          </a:bodyPr>
          <a:lstStyle/>
          <a:p>
            <a:pPr algn="ctr" rtl="0"/>
            <a:r>
              <a:rPr lang="x-none" sz="1350" b="1" i="0" u="none" baseline="0" dirty="0">
                <a:solidFill>
                  <a:srgbClr val="FFD106"/>
                </a:solidFill>
                <a:latin typeface="HelveticaNeueLT Std" charset="0"/>
                <a:ea typeface="HelveticaNeueLT Std" charset="0"/>
                <a:cs typeface="HelveticaNeueLT Std" charset="0"/>
                <a:sym typeface="Helvetica Neue LT Std 75" charset="0"/>
              </a:rPr>
              <a:t>7%</a:t>
            </a:r>
          </a:p>
          <a:p>
            <a:pPr algn="ctr" rtl="0"/>
            <a:r>
              <a:rPr lang="x-none" sz="1350" b="1" i="0" u="none" baseline="0" dirty="0">
                <a:solidFill>
                  <a:srgbClr val="FFD106"/>
                </a:solidFill>
                <a:latin typeface="HelveticaNeueLT Std" charset="0"/>
                <a:ea typeface="HelveticaNeueLT Std" charset="0"/>
                <a:cs typeface="HelveticaNeueLT Std" charset="0"/>
                <a:sym typeface="Helvetica Neue LT Std 75" charset="0"/>
              </a:rPr>
              <a:t>Acciones de</a:t>
            </a:r>
            <a:br>
              <a:rPr lang="x-none" sz="1350" b="1" dirty="0">
                <a:solidFill>
                  <a:srgbClr val="0093D1"/>
                </a:solidFill>
                <a:latin typeface="HelveticaNeueLT Std" charset="0"/>
                <a:ea typeface="HelveticaNeueLT Std" charset="0"/>
                <a:cs typeface="HelveticaNeueLT Std" charset="0"/>
              </a:rPr>
            </a:br>
            <a:r>
              <a:rPr lang="x-none" sz="1350" b="1" i="0" u="none" baseline="0" dirty="0">
                <a:solidFill>
                  <a:srgbClr val="FFD106"/>
                </a:solidFill>
                <a:latin typeface="HelveticaNeueLT Std" charset="0"/>
                <a:ea typeface="HelveticaNeueLT Std" charset="0"/>
                <a:cs typeface="HelveticaNeueLT Std" charset="0"/>
                <a:sym typeface="Helvetica Neue LT Std 75" charset="0"/>
              </a:rPr>
              <a:t>capitalización baja/media</a:t>
            </a:r>
          </a:p>
        </p:txBody>
      </p:sp>
      <p:sp>
        <p:nvSpPr>
          <p:cNvPr id="62" name="TextBox 61">
            <a:extLst>
              <a:ext uri="{FF2B5EF4-FFF2-40B4-BE49-F238E27FC236}">
                <a16:creationId xmlns:a16="http://schemas.microsoft.com/office/drawing/2014/main" id="{0B10B075-7AB7-9947-B48B-ADFDF7390AB2}"/>
              </a:ext>
              <a:ext uri="{C183D7F6-B498-43B3-948B-1728B52AA6E4}">
                <adec:decorative xmlns:adec="http://schemas.microsoft.com/office/drawing/2017/decorative" val="1"/>
              </a:ext>
            </a:extLst>
          </p:cNvPr>
          <p:cNvSpPr txBox="1"/>
          <p:nvPr/>
        </p:nvSpPr>
        <p:spPr>
          <a:xfrm>
            <a:off x="8472446" y="3178624"/>
            <a:ext cx="1618885" cy="923330"/>
          </a:xfrm>
          <a:prstGeom prst="rect">
            <a:avLst/>
          </a:prstGeom>
          <a:noFill/>
        </p:spPr>
        <p:txBody>
          <a:bodyPr wrap="square" rtlCol="0">
            <a:spAutoFit/>
          </a:bodyPr>
          <a:lstStyle/>
          <a:p>
            <a:pPr algn="ctr" rtl="0"/>
            <a:r>
              <a:rPr lang="x-none" sz="1350" b="1" i="0" u="none" baseline="0" dirty="0">
                <a:solidFill>
                  <a:srgbClr val="F7962A"/>
                </a:solidFill>
                <a:latin typeface="HelveticaNeueLT Std" charset="0"/>
                <a:ea typeface="HelveticaNeueLT Std" charset="0"/>
                <a:cs typeface="HelveticaNeueLT Std" charset="0"/>
                <a:sym typeface="Helvetica Neue LT Std 75" charset="0"/>
              </a:rPr>
              <a:t>23%</a:t>
            </a:r>
          </a:p>
          <a:p>
            <a:pPr algn="ctr" rtl="0"/>
            <a:r>
              <a:rPr lang="x-none" sz="1350" b="1" i="0" u="none" baseline="0" dirty="0">
                <a:solidFill>
                  <a:srgbClr val="F7962A"/>
                </a:solidFill>
                <a:latin typeface="HelveticaNeueLT Std" charset="0"/>
                <a:ea typeface="HelveticaNeueLT Std" charset="0"/>
                <a:cs typeface="HelveticaNeueLT Std" charset="0"/>
                <a:sym typeface="Helvetica Neue LT Std 75" charset="0"/>
              </a:rPr>
              <a:t>Acciones</a:t>
            </a:r>
          </a:p>
          <a:p>
            <a:pPr algn="ctr" rtl="0"/>
            <a:r>
              <a:rPr lang="x-none" sz="1350" b="1" i="0" u="none" baseline="0" dirty="0">
                <a:solidFill>
                  <a:srgbClr val="F7962A"/>
                </a:solidFill>
                <a:latin typeface="HelveticaNeueLT Std" charset="0"/>
                <a:ea typeface="HelveticaNeueLT Std" charset="0"/>
                <a:cs typeface="HelveticaNeueLT Std" charset="0"/>
                <a:sym typeface="Helvetica Neue LT Std 75" charset="0"/>
              </a:rPr>
              <a:t>de capitalización alta</a:t>
            </a:r>
          </a:p>
        </p:txBody>
      </p:sp>
      <p:sp>
        <p:nvSpPr>
          <p:cNvPr id="63" name="TextBox 62">
            <a:extLst>
              <a:ext uri="{FF2B5EF4-FFF2-40B4-BE49-F238E27FC236}">
                <a16:creationId xmlns:a16="http://schemas.microsoft.com/office/drawing/2014/main" id="{AE8956ED-9D13-414F-B6EA-FA7E272007CA}"/>
              </a:ext>
              <a:ext uri="{C183D7F6-B498-43B3-948B-1728B52AA6E4}">
                <adec:decorative xmlns:adec="http://schemas.microsoft.com/office/drawing/2017/decorative" val="1"/>
              </a:ext>
            </a:extLst>
          </p:cNvPr>
          <p:cNvSpPr txBox="1"/>
          <p:nvPr/>
        </p:nvSpPr>
        <p:spPr>
          <a:xfrm>
            <a:off x="10247817" y="3022943"/>
            <a:ext cx="1618885" cy="520142"/>
          </a:xfrm>
          <a:prstGeom prst="rect">
            <a:avLst/>
          </a:prstGeom>
          <a:noFill/>
        </p:spPr>
        <p:txBody>
          <a:bodyPr wrap="square" rtlCol="0">
            <a:spAutoFit/>
          </a:bodyPr>
          <a:lstStyle/>
          <a:p>
            <a:pPr algn="ctr" rtl="0"/>
            <a:r>
              <a:rPr lang="x-none" sz="1390" b="1" i="0" u="none" baseline="0" dirty="0">
                <a:solidFill>
                  <a:schemeClr val="bg1"/>
                </a:solidFill>
                <a:latin typeface="HelveticaNeueLT Std" charset="0"/>
                <a:ea typeface="HelveticaNeueLT Std" charset="0"/>
                <a:cs typeface="HelveticaNeueLT Std" charset="0"/>
                <a:sym typeface="Helvetica Neue LT Std 75" charset="0"/>
              </a:rPr>
              <a:t>40%</a:t>
            </a:r>
          </a:p>
          <a:p>
            <a:pPr algn="ctr" rtl="0"/>
            <a:r>
              <a:rPr lang="x-none" sz="1390" b="1" i="0" u="none" baseline="0" dirty="0">
                <a:solidFill>
                  <a:schemeClr val="bg1"/>
                </a:solidFill>
                <a:latin typeface="HelveticaNeueLT Std" charset="0"/>
                <a:ea typeface="HelveticaNeueLT Std" charset="0"/>
                <a:cs typeface="HelveticaNeueLT Std" charset="0"/>
                <a:sym typeface="Helvetica Neue LT Std 75" charset="0"/>
              </a:rPr>
              <a:t>Bonos</a:t>
            </a:r>
          </a:p>
        </p:txBody>
      </p:sp>
      <p:sp>
        <p:nvSpPr>
          <p:cNvPr id="64" name="TextBox 63">
            <a:extLst>
              <a:ext uri="{FF2B5EF4-FFF2-40B4-BE49-F238E27FC236}">
                <a16:creationId xmlns:a16="http://schemas.microsoft.com/office/drawing/2014/main" id="{46C40957-A6B4-F947-ADDD-D8A0C0A705BC}"/>
              </a:ext>
              <a:ext uri="{C183D7F6-B498-43B3-948B-1728B52AA6E4}">
                <adec:decorative xmlns:adec="http://schemas.microsoft.com/office/drawing/2017/decorative" val="1"/>
              </a:ext>
            </a:extLst>
          </p:cNvPr>
          <p:cNvSpPr txBox="1"/>
          <p:nvPr/>
        </p:nvSpPr>
        <p:spPr>
          <a:xfrm>
            <a:off x="9504483" y="4024231"/>
            <a:ext cx="1471714" cy="923330"/>
          </a:xfrm>
          <a:prstGeom prst="rect">
            <a:avLst/>
          </a:prstGeom>
          <a:noFill/>
        </p:spPr>
        <p:txBody>
          <a:bodyPr wrap="square" rtlCol="0">
            <a:spAutoFit/>
          </a:bodyPr>
          <a:lstStyle/>
          <a:p>
            <a:pPr algn="ctr" rtl="0"/>
            <a:r>
              <a:rPr lang="x-none" sz="1350" b="1" i="0" u="none" baseline="0" dirty="0">
                <a:solidFill>
                  <a:schemeClr val="bg1"/>
                </a:solidFill>
                <a:latin typeface="HelveticaNeueLT Std" charset="0"/>
                <a:ea typeface="HelveticaNeueLT Std" charset="0"/>
                <a:cs typeface="HelveticaNeueLT Std" charset="0"/>
                <a:sym typeface="Helvetica Neue LT Std 75" charset="0"/>
              </a:rPr>
              <a:t>20%</a:t>
            </a:r>
          </a:p>
          <a:p>
            <a:pPr algn="ctr" rtl="0"/>
            <a:r>
              <a:rPr lang="x-none" sz="1350" b="1" i="0" u="none" baseline="0" dirty="0">
                <a:solidFill>
                  <a:schemeClr val="bg1"/>
                </a:solidFill>
                <a:latin typeface="HelveticaNeueLT Std" charset="0"/>
                <a:ea typeface="HelveticaNeueLT Std" charset="0"/>
                <a:cs typeface="HelveticaNeueLT Std" charset="0"/>
                <a:sym typeface="Helvetica Neue LT Std 75" charset="0"/>
              </a:rPr>
              <a:t>Equivalentes en </a:t>
            </a:r>
            <a:br>
              <a:rPr lang="x-none" sz="1350" b="1" dirty="0">
                <a:solidFill>
                  <a:schemeClr val="bg1"/>
                </a:solidFill>
                <a:latin typeface="HelveticaNeueLT Std" charset="0"/>
                <a:ea typeface="HelveticaNeueLT Std" charset="0"/>
                <a:cs typeface="HelveticaNeueLT Std" charset="0"/>
              </a:rPr>
            </a:br>
            <a:r>
              <a:rPr lang="x-none" sz="1350" b="1" i="0" u="none" baseline="0" dirty="0">
                <a:solidFill>
                  <a:schemeClr val="bg1"/>
                </a:solidFill>
                <a:latin typeface="HelveticaNeueLT Std" charset="0"/>
                <a:ea typeface="HelveticaNeueLT Std" charset="0"/>
                <a:cs typeface="HelveticaNeueLT Std" charset="0"/>
                <a:sym typeface="Helvetica Neue LT Std 75" charset="0"/>
              </a:rPr>
              <a:t>efectivo</a:t>
            </a:r>
          </a:p>
        </p:txBody>
      </p:sp>
      <p:sp>
        <p:nvSpPr>
          <p:cNvPr id="29" name="TextBox 28">
            <a:extLst>
              <a:ext uri="{FF2B5EF4-FFF2-40B4-BE49-F238E27FC236}">
                <a16:creationId xmlns:a16="http://schemas.microsoft.com/office/drawing/2014/main" id="{92906F8F-A9DB-E24B-8682-3B62E38D7940}"/>
              </a:ext>
            </a:extLst>
          </p:cNvPr>
          <p:cNvSpPr txBox="1"/>
          <p:nvPr/>
        </p:nvSpPr>
        <p:spPr>
          <a:xfrm>
            <a:off x="587932" y="5626513"/>
            <a:ext cx="8618960" cy="461665"/>
          </a:xfrm>
          <a:prstGeom prst="rect">
            <a:avLst/>
          </a:prstGeom>
          <a:noFill/>
        </p:spPr>
        <p:txBody>
          <a:bodyPr wrap="square" rtlCol="0">
            <a:spAutoFit/>
          </a:bodyPr>
          <a:lstStyle/>
          <a:p>
            <a:pPr algn="l" rtl="0"/>
            <a:r>
              <a:rPr lang="x-none" sz="2400" b="0" i="0" u="none" baseline="0">
                <a:solidFill>
                  <a:srgbClr val="232E84"/>
                </a:solidFill>
                <a:latin typeface="HelveticaNeueLT Std Lt" charset="0"/>
                <a:ea typeface="HelveticaNeueLT Std Lt" charset="0"/>
                <a:cs typeface="HelveticaNeueLT Std Lt" charset="0"/>
                <a:sym typeface="Helvetica Neue LT Std 45 Light" charset="0"/>
              </a:rPr>
              <a:t>Escoja una combinación de inversiones que se ajusten a su:</a:t>
            </a:r>
          </a:p>
        </p:txBody>
      </p:sp>
      <p:sp>
        <p:nvSpPr>
          <p:cNvPr id="30" name="TextBox 29">
            <a:extLst>
              <a:ext uri="{FF2B5EF4-FFF2-40B4-BE49-F238E27FC236}">
                <a16:creationId xmlns:a16="http://schemas.microsoft.com/office/drawing/2014/main" id="{6283FEBB-6A8F-AC4D-B542-19DEFF46BFFB}"/>
              </a:ext>
            </a:extLst>
          </p:cNvPr>
          <p:cNvSpPr txBox="1"/>
          <p:nvPr/>
        </p:nvSpPr>
        <p:spPr>
          <a:xfrm>
            <a:off x="587932" y="6209244"/>
            <a:ext cx="3428147" cy="461665"/>
          </a:xfrm>
          <a:prstGeom prst="rect">
            <a:avLst/>
          </a:prstGeom>
          <a:noFill/>
        </p:spPr>
        <p:txBody>
          <a:bodyPr wrap="square" rtlCol="0">
            <a:spAutoFit/>
          </a:bodyPr>
          <a:lstStyle/>
          <a:p>
            <a:pPr algn="l" rtl="0"/>
            <a:r>
              <a:rPr lang="x-none" sz="2400" b="1" i="0" u="none" baseline="0">
                <a:solidFill>
                  <a:srgbClr val="232E84"/>
                </a:solidFill>
                <a:latin typeface="HelveticaNeueLT Std" charset="0"/>
                <a:ea typeface="HelveticaNeueLT Std" charset="0"/>
                <a:cs typeface="HelveticaNeueLT Std" charset="0"/>
                <a:sym typeface="Helvetica Neue LT Std 75" charset="0"/>
              </a:rPr>
              <a:t>•  Edad de jubilación</a:t>
            </a:r>
          </a:p>
        </p:txBody>
      </p:sp>
      <p:sp>
        <p:nvSpPr>
          <p:cNvPr id="31" name="TextBox 30">
            <a:extLst>
              <a:ext uri="{FF2B5EF4-FFF2-40B4-BE49-F238E27FC236}">
                <a16:creationId xmlns:a16="http://schemas.microsoft.com/office/drawing/2014/main" id="{6E4732F5-A056-FA49-B611-C5C0ADEBEACD}"/>
              </a:ext>
            </a:extLst>
          </p:cNvPr>
          <p:cNvSpPr txBox="1"/>
          <p:nvPr/>
        </p:nvSpPr>
        <p:spPr>
          <a:xfrm>
            <a:off x="2942339" y="6209244"/>
            <a:ext cx="4105987" cy="461665"/>
          </a:xfrm>
          <a:prstGeom prst="rect">
            <a:avLst/>
          </a:prstGeom>
          <a:noFill/>
        </p:spPr>
        <p:txBody>
          <a:bodyPr wrap="square" rtlCol="0">
            <a:spAutoFit/>
          </a:bodyPr>
          <a:lstStyle/>
          <a:p>
            <a:pPr algn="ctr" rtl="0"/>
            <a:r>
              <a:rPr lang="x-none" sz="2400" b="1" i="0" u="none" baseline="0">
                <a:solidFill>
                  <a:srgbClr val="232E84"/>
                </a:solidFill>
                <a:latin typeface="HelveticaNeueLT Std" charset="0"/>
                <a:ea typeface="HelveticaNeueLT Std" charset="0"/>
                <a:cs typeface="HelveticaNeueLT Std" charset="0"/>
                <a:sym typeface="Helvetica Neue LT Std 75" charset="0"/>
              </a:rPr>
              <a:t>•  Situación</a:t>
            </a:r>
          </a:p>
        </p:txBody>
      </p:sp>
      <p:sp>
        <p:nvSpPr>
          <p:cNvPr id="32" name="TextBox 31">
            <a:extLst>
              <a:ext uri="{FF2B5EF4-FFF2-40B4-BE49-F238E27FC236}">
                <a16:creationId xmlns:a16="http://schemas.microsoft.com/office/drawing/2014/main" id="{BD1D4EC0-FCB7-724C-BDFF-DC96D2551F3B}"/>
              </a:ext>
            </a:extLst>
          </p:cNvPr>
          <p:cNvSpPr txBox="1"/>
          <p:nvPr/>
        </p:nvSpPr>
        <p:spPr>
          <a:xfrm>
            <a:off x="6557255" y="6209244"/>
            <a:ext cx="5046813" cy="461665"/>
          </a:xfrm>
          <a:prstGeom prst="rect">
            <a:avLst/>
          </a:prstGeom>
          <a:noFill/>
        </p:spPr>
        <p:txBody>
          <a:bodyPr wrap="square" rtlCol="0">
            <a:spAutoFit/>
          </a:bodyPr>
          <a:lstStyle/>
          <a:p>
            <a:pPr algn="l" rtl="0"/>
            <a:r>
              <a:rPr lang="x-none" sz="2400" b="1" i="0" u="none" baseline="0">
                <a:solidFill>
                  <a:srgbClr val="232E84"/>
                </a:solidFill>
                <a:latin typeface="HelveticaNeueLT Std" charset="0"/>
                <a:ea typeface="HelveticaNeueLT Std" charset="0"/>
                <a:cs typeface="HelveticaNeueLT Std" charset="0"/>
                <a:sym typeface="Helvetica Neue LT Std 75" charset="0"/>
              </a:rPr>
              <a:t>•  Comodidad con el riesgo</a:t>
            </a:r>
          </a:p>
        </p:txBody>
      </p:sp>
    </p:spTree>
    <p:extLst>
      <p:ext uri="{BB962C8B-B14F-4D97-AF65-F5344CB8AC3E}">
        <p14:creationId xmlns:p14="http://schemas.microsoft.com/office/powerpoint/2010/main" val="1335237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a:xfrm>
            <a:off x="0" y="0"/>
            <a:ext cx="12192000" cy="2106146"/>
          </a:xfrm>
          <a:prstGeom prst="rect">
            <a:avLst/>
          </a:prstGeom>
          <a:solidFill>
            <a:srgbClr val="FFE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9" name="Rectangle 8">
            <a:extLst>
              <a:ext uri="{C183D7F6-B498-43B3-948B-1728B52AA6E4}">
                <adec:decorative xmlns:adec="http://schemas.microsoft.com/office/drawing/2017/decorative" val="1"/>
              </a:ext>
            </a:extLst>
          </p:cNvPr>
          <p:cNvSpPr/>
          <p:nvPr/>
        </p:nvSpPr>
        <p:spPr>
          <a:xfrm>
            <a:off x="0" y="2106146"/>
            <a:ext cx="12192000" cy="1173502"/>
          </a:xfrm>
          <a:prstGeom prst="rect">
            <a:avLst/>
          </a:prstGeom>
          <a:solidFill>
            <a:srgbClr val="FFE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10" name="Rectangle 9">
            <a:extLst>
              <a:ext uri="{C183D7F6-B498-43B3-948B-1728B52AA6E4}">
                <adec:decorative xmlns:adec="http://schemas.microsoft.com/office/drawing/2017/decorative" val="1"/>
              </a:ext>
            </a:extLst>
          </p:cNvPr>
          <p:cNvSpPr/>
          <p:nvPr/>
        </p:nvSpPr>
        <p:spPr>
          <a:xfrm>
            <a:off x="0" y="3279648"/>
            <a:ext cx="12192000" cy="3578352"/>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solidFill>
                <a:srgbClr val="FFD200"/>
              </a:solidFill>
            </a:endParaRPr>
          </a:p>
        </p:txBody>
      </p:sp>
      <p:pic>
        <p:nvPicPr>
          <p:cNvPr id="11" name="Picture 10">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1296" y="3288052"/>
            <a:ext cx="7912608" cy="3590631"/>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9253" y="483873"/>
            <a:ext cx="5624207" cy="2809512"/>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83460" y="2893038"/>
            <a:ext cx="1414608" cy="2581357"/>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565855" y="2647188"/>
            <a:ext cx="947964" cy="1729833"/>
          </a:xfrm>
          <a:prstGeom prst="rect">
            <a:avLst/>
          </a:prstGeom>
        </p:spPr>
      </p:pic>
      <p:pic>
        <p:nvPicPr>
          <p:cNvPr id="21" name="Picture 20">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0187" y="5343939"/>
            <a:ext cx="2006777" cy="1660780"/>
          </a:xfrm>
          <a:prstGeom prst="rect">
            <a:avLst/>
          </a:prstGeom>
        </p:spPr>
      </p:pic>
      <p:pic>
        <p:nvPicPr>
          <p:cNvPr id="22" name="Picture 21">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364868" y="2470268"/>
            <a:ext cx="463365" cy="845541"/>
          </a:xfrm>
          <a:prstGeom prst="rect">
            <a:avLst/>
          </a:prstGeom>
        </p:spPr>
      </p:pic>
      <p:sp>
        <p:nvSpPr>
          <p:cNvPr id="2" name="Rounded Rectangle 20">
            <a:extLst>
              <a:ext uri="{FF2B5EF4-FFF2-40B4-BE49-F238E27FC236}">
                <a16:creationId xmlns:a16="http://schemas.microsoft.com/office/drawing/2014/main" id="{6E8EF808-CE94-3F26-29AE-406092D196E6}"/>
              </a:ext>
              <a:ext uri="{C183D7F6-B498-43B3-948B-1728B52AA6E4}">
                <adec:decorative xmlns:adec="http://schemas.microsoft.com/office/drawing/2017/decorative" val="1"/>
              </a:ext>
            </a:extLst>
          </p:cNvPr>
          <p:cNvSpPr/>
          <p:nvPr/>
        </p:nvSpPr>
        <p:spPr>
          <a:xfrm>
            <a:off x="417152" y="-182881"/>
            <a:ext cx="5002014" cy="853441"/>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3" name="Title 2">
            <a:extLst>
              <a:ext uri="{FF2B5EF4-FFF2-40B4-BE49-F238E27FC236}">
                <a16:creationId xmlns:a16="http://schemas.microsoft.com/office/drawing/2014/main" id="{112EC161-6020-92C2-A369-2C08A74B66A8}"/>
              </a:ext>
            </a:extLst>
          </p:cNvPr>
          <p:cNvSpPr txBox="1">
            <a:spLocks noGrp="1"/>
          </p:cNvSpPr>
          <p:nvPr>
            <p:ph type="title" idx="4294967295"/>
          </p:nvPr>
        </p:nvSpPr>
        <p:spPr>
          <a:xfrm>
            <a:off x="-237271" y="170551"/>
            <a:ext cx="6319824"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2000" b="1" i="0" u="none" strike="noStrike" kern="1200" cap="none" spc="0" normalizeH="0" baseline="0" noProof="0" dirty="0">
                <a:ln>
                  <a:noFill/>
                </a:ln>
                <a:solidFill>
                  <a:srgbClr val="004EA8"/>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Maneras de hacer que</a:t>
            </a:r>
            <a:r>
              <a:rPr kumimoji="0" lang="en-US" sz="2000" b="1" i="0" u="none" strike="noStrike" kern="1200" cap="none" spc="0" normalizeH="0" baseline="0" noProof="0" dirty="0">
                <a:ln>
                  <a:noFill/>
                </a:ln>
                <a:solidFill>
                  <a:srgbClr val="004EA8"/>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a:t>
            </a:r>
            <a:r>
              <a:rPr kumimoji="0" lang="x-none" sz="2000" b="1" i="0" u="none" strike="noStrike" kern="1200" cap="none" spc="0" normalizeH="0" baseline="0" noProof="0" dirty="0">
                <a:ln>
                  <a:noFill/>
                </a:ln>
                <a:solidFill>
                  <a:srgbClr val="004EA8"/>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su dinero dure</a:t>
            </a:r>
            <a:endParaRPr kumimoji="0" lang="x-none" sz="1800" b="1" i="0" u="none" strike="noStrike" kern="1200" cap="none" spc="0" normalizeH="0" baseline="0" noProof="0" dirty="0">
              <a:ln>
                <a:noFill/>
              </a:ln>
              <a:solidFill>
                <a:schemeClr val="tx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2" name="TextBox 11"/>
          <p:cNvSpPr txBox="1"/>
          <p:nvPr/>
        </p:nvSpPr>
        <p:spPr>
          <a:xfrm>
            <a:off x="417153" y="1506920"/>
            <a:ext cx="4548842" cy="461665"/>
          </a:xfrm>
          <a:prstGeom prst="rect">
            <a:avLst/>
          </a:prstGeom>
          <a:noFill/>
        </p:spPr>
        <p:txBody>
          <a:bodyPr wrap="square" rtlCol="0">
            <a:spAutoFit/>
          </a:bodyPr>
          <a:lstStyle/>
          <a:p>
            <a:pPr marL="342900" indent="-342900" algn="l" rtl="0">
              <a:buFont typeface="Arial" charset="0"/>
              <a:buChar char="•"/>
            </a:pPr>
            <a:r>
              <a:rPr lang="x-none" sz="2400" b="1" i="0" u="none" baseline="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Extender sus subsidios</a:t>
            </a:r>
          </a:p>
        </p:txBody>
      </p:sp>
      <p:sp>
        <p:nvSpPr>
          <p:cNvPr id="13" name="TextBox 12"/>
          <p:cNvSpPr txBox="1"/>
          <p:nvPr/>
        </p:nvSpPr>
        <p:spPr>
          <a:xfrm>
            <a:off x="417153" y="2151466"/>
            <a:ext cx="5205532" cy="461665"/>
          </a:xfrm>
          <a:prstGeom prst="rect">
            <a:avLst/>
          </a:prstGeom>
          <a:noFill/>
        </p:spPr>
        <p:txBody>
          <a:bodyPr wrap="square" rtlCol="0">
            <a:spAutoFit/>
          </a:bodyPr>
          <a:lstStyle/>
          <a:p>
            <a:pPr marL="342900" indent="-342900" algn="l" rtl="0">
              <a:buFont typeface="Arial" charset="0"/>
              <a:buChar char="•"/>
            </a:pPr>
            <a:r>
              <a:rPr lang="x-none" sz="2400" b="1" i="0" u="none" baseline="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Trabajar durante la jubilación</a:t>
            </a:r>
          </a:p>
        </p:txBody>
      </p:sp>
      <p:sp>
        <p:nvSpPr>
          <p:cNvPr id="14" name="TextBox 13"/>
          <p:cNvSpPr txBox="1"/>
          <p:nvPr/>
        </p:nvSpPr>
        <p:spPr>
          <a:xfrm>
            <a:off x="417153" y="2795558"/>
            <a:ext cx="4548842" cy="461665"/>
          </a:xfrm>
          <a:prstGeom prst="rect">
            <a:avLst/>
          </a:prstGeom>
          <a:noFill/>
        </p:spPr>
        <p:txBody>
          <a:bodyPr wrap="square" rtlCol="0">
            <a:spAutoFit/>
          </a:bodyPr>
          <a:lstStyle/>
          <a:p>
            <a:pPr marL="342900" indent="-342900" algn="l" rtl="0">
              <a:buFont typeface="Arial" charset="0"/>
              <a:buChar char="•"/>
            </a:pPr>
            <a:r>
              <a:rPr lang="x-none" sz="2400" b="1" i="0" u="none" baseline="0"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Tener un colchón financiero</a:t>
            </a:r>
          </a:p>
        </p:txBody>
      </p:sp>
      <p:sp>
        <p:nvSpPr>
          <p:cNvPr id="15" name="TextBox 14"/>
          <p:cNvSpPr txBox="1"/>
          <p:nvPr/>
        </p:nvSpPr>
        <p:spPr>
          <a:xfrm>
            <a:off x="417153" y="3691110"/>
            <a:ext cx="5205532" cy="830997"/>
          </a:xfrm>
          <a:prstGeom prst="rect">
            <a:avLst/>
          </a:prstGeom>
          <a:noFill/>
        </p:spPr>
        <p:txBody>
          <a:bodyPr wrap="square" rtlCol="0">
            <a:spAutoFit/>
          </a:bodyPr>
          <a:lstStyle/>
          <a:p>
            <a:pPr marL="342900" indent="-342900" algn="l" rtl="0">
              <a:buFont typeface="Arial" charset="0"/>
              <a:buChar char="•"/>
            </a:pPr>
            <a:r>
              <a:rPr lang="x-none" sz="2400" b="1" i="0" u="none" baseline="0"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Hacer retiros a una </a:t>
            </a:r>
            <a:br>
              <a:rPr lang="es-MX" sz="2400" b="1" i="0" u="none" baseline="0"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br>
            <a:r>
              <a:rPr lang="x-none" sz="2400" b="1" i="0" u="none" baseline="0"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tasa sostenible</a:t>
            </a:r>
            <a:r>
              <a:rPr lang="es-MX" sz="2400" b="1" i="0" u="none" baseline="0"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a:t>
            </a:r>
            <a:r>
              <a:rPr lang="x-none" sz="2400" b="1" i="0" u="none" baseline="0"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4%</a:t>
            </a:r>
            <a:r>
              <a:rPr lang="es-ES" sz="2400" b="1" i="0" u="none" baseline="0"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a:t>
            </a:r>
            <a:endParaRPr lang="x-none" sz="2400" b="1" i="0" u="none" baseline="0"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Tree>
    <p:extLst>
      <p:ext uri="{BB962C8B-B14F-4D97-AF65-F5344CB8AC3E}">
        <p14:creationId xmlns:p14="http://schemas.microsoft.com/office/powerpoint/2010/main" val="502478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733" y="3088987"/>
            <a:ext cx="10058400" cy="805679"/>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5199" y="2918973"/>
            <a:ext cx="10058400" cy="896093"/>
          </a:xfrm>
          <a:prstGeom prst="rect">
            <a:avLst/>
          </a:prstGeom>
        </p:spPr>
      </p:pic>
      <p:sp>
        <p:nvSpPr>
          <p:cNvPr id="20" name="Rectangle 19">
            <a:extLst>
              <a:ext uri="{C183D7F6-B498-43B3-948B-1728B52AA6E4}">
                <adec:decorative xmlns:adec="http://schemas.microsoft.com/office/drawing/2017/decorative" val="1"/>
              </a:ext>
            </a:extLst>
          </p:cNvPr>
          <p:cNvSpPr/>
          <p:nvPr/>
        </p:nvSpPr>
        <p:spPr>
          <a:xfrm>
            <a:off x="1" y="2782819"/>
            <a:ext cx="7543802" cy="1168400"/>
          </a:xfrm>
          <a:prstGeom prst="rect">
            <a:avLst/>
          </a:prstGeom>
          <a:solidFill>
            <a:srgbClr val="756E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pic>
        <p:nvPicPr>
          <p:cNvPr id="11" name="Picture 10">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38072" y="398115"/>
            <a:ext cx="1338028" cy="482418"/>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0921" y="2099149"/>
            <a:ext cx="1436311" cy="402167"/>
          </a:xfrm>
          <a:prstGeom prst="rect">
            <a:avLst/>
          </a:prstGeom>
        </p:spPr>
      </p:pic>
      <p:pic>
        <p:nvPicPr>
          <p:cNvPr id="13" name="Picture 12">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1371" y="1575903"/>
            <a:ext cx="1584456" cy="647700"/>
          </a:xfrm>
          <a:prstGeom prst="rect">
            <a:avLst/>
          </a:prstGeom>
        </p:spPr>
      </p:pic>
      <p:cxnSp>
        <p:nvCxnSpPr>
          <p:cNvPr id="19" name="Straight Connector 18">
            <a:extLst>
              <a:ext uri="{C183D7F6-B498-43B3-948B-1728B52AA6E4}">
                <adec:decorative xmlns:adec="http://schemas.microsoft.com/office/drawing/2017/decorative" val="1"/>
              </a:ext>
            </a:extLst>
          </p:cNvPr>
          <p:cNvCxnSpPr/>
          <p:nvPr/>
        </p:nvCxnSpPr>
        <p:spPr>
          <a:xfrm>
            <a:off x="698460" y="1977499"/>
            <a:ext cx="69642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ounded Rectangle 20">
            <a:extLst>
              <a:ext uri="{FF2B5EF4-FFF2-40B4-BE49-F238E27FC236}">
                <a16:creationId xmlns:a16="http://schemas.microsoft.com/office/drawing/2014/main" id="{BE3EB3A6-FE5C-E155-2040-09CDDDA55E25}"/>
              </a:ext>
              <a:ext uri="{C183D7F6-B498-43B3-948B-1728B52AA6E4}">
                <adec:decorative xmlns:adec="http://schemas.microsoft.com/office/drawing/2017/decorative" val="1"/>
              </a:ext>
            </a:extLst>
          </p:cNvPr>
          <p:cNvSpPr/>
          <p:nvPr/>
        </p:nvSpPr>
        <p:spPr>
          <a:xfrm>
            <a:off x="417152" y="-182881"/>
            <a:ext cx="6360034" cy="853441"/>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6" name="Title 5"/>
          <p:cNvSpPr txBox="1">
            <a:spLocks noGrp="1"/>
          </p:cNvSpPr>
          <p:nvPr>
            <p:ph type="title" idx="4294967295"/>
          </p:nvPr>
        </p:nvSpPr>
        <p:spPr>
          <a:xfrm>
            <a:off x="571791" y="168348"/>
            <a:ext cx="5990373"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2000" b="1" i="0" u="none" strike="noStrike" kern="1200" cap="none" spc="0" normalizeH="0" baseline="0" noProof="0" dirty="0">
                <a:ln>
                  <a:noFill/>
                </a:ln>
                <a:solidFill>
                  <a:srgbClr val="004EA8"/>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Aprovechar al máximo las cuentas de jubilación</a:t>
            </a:r>
            <a:endParaRPr kumimoji="0" lang="x-none" sz="1800" b="1" i="0" u="none" strike="noStrike" kern="1200" cap="none" spc="0" normalizeH="0" baseline="0" noProof="0" dirty="0">
              <a:ln>
                <a:noFill/>
              </a:ln>
              <a:solidFill>
                <a:schemeClr val="tx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4" name="TextBox 13"/>
          <p:cNvSpPr txBox="1"/>
          <p:nvPr/>
        </p:nvSpPr>
        <p:spPr>
          <a:xfrm>
            <a:off x="587932" y="1212383"/>
            <a:ext cx="6189254" cy="646331"/>
          </a:xfrm>
          <a:prstGeom prst="rect">
            <a:avLst/>
          </a:prstGeom>
          <a:noFill/>
        </p:spPr>
        <p:txBody>
          <a:bodyPr wrap="square" rtlCol="0">
            <a:spAutoFit/>
          </a:bodyPr>
          <a:lstStyle/>
          <a:p>
            <a:pPr algn="l" rtl="0"/>
            <a:r>
              <a:rPr lang="x-none" sz="3600" b="0" i="0" u="none" baseline="0">
                <a:solidFill>
                  <a:schemeClr val="bg1"/>
                </a:solidFill>
                <a:latin typeface="HelveticaNeueLT Std Lt" charset="0"/>
                <a:ea typeface="HelveticaNeueLT Std Lt" charset="0"/>
                <a:cs typeface="HelveticaNeueLT Std Lt" charset="0"/>
                <a:sym typeface="Helvetica Neue LT Std 45 Light" charset="0"/>
              </a:rPr>
              <a:t>Reglas sobre los retiros:</a:t>
            </a:r>
          </a:p>
        </p:txBody>
      </p:sp>
      <p:sp>
        <p:nvSpPr>
          <p:cNvPr id="15" name="TextBox 14"/>
          <p:cNvSpPr txBox="1"/>
          <p:nvPr/>
        </p:nvSpPr>
        <p:spPr>
          <a:xfrm>
            <a:off x="566843" y="2223603"/>
            <a:ext cx="5671911" cy="1200329"/>
          </a:xfrm>
          <a:prstGeom prst="rect">
            <a:avLst/>
          </a:prstGeom>
          <a:noFill/>
        </p:spPr>
        <p:txBody>
          <a:bodyPr wrap="square" rtlCol="0">
            <a:spAutoFit/>
          </a:bodyPr>
          <a:lstStyle/>
          <a:p>
            <a:pPr marL="342900" indent="-342900" algn="l" rtl="0">
              <a:buFont typeface="Arial" charset="0"/>
              <a:buChar char="•"/>
            </a:pPr>
            <a:r>
              <a:rPr lang="x-none" sz="2400" b="1" i="0" u="none" baseline="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De los 55 a los 59 años y 6 meses: retire dinero de su plan 401(k) </a:t>
            </a:r>
            <a:br>
              <a:rPr lang="es-ES" sz="2400" b="1" i="0" u="none" baseline="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br>
            <a:r>
              <a:rPr lang="x-none" sz="2400" b="1" i="0" u="none" baseline="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o 403(b) sin multa</a:t>
            </a:r>
          </a:p>
        </p:txBody>
      </p:sp>
      <p:sp>
        <p:nvSpPr>
          <p:cNvPr id="16" name="TextBox 15"/>
          <p:cNvSpPr txBox="1"/>
          <p:nvPr/>
        </p:nvSpPr>
        <p:spPr>
          <a:xfrm>
            <a:off x="560415" y="3613016"/>
            <a:ext cx="6375824" cy="1938992"/>
          </a:xfrm>
          <a:prstGeom prst="rect">
            <a:avLst/>
          </a:prstGeom>
          <a:noFill/>
        </p:spPr>
        <p:txBody>
          <a:bodyPr wrap="square" rtlCol="0">
            <a:spAutoFit/>
          </a:bodyPr>
          <a:lstStyle/>
          <a:p>
            <a:pPr marL="342900" indent="-342900" algn="l" rtl="0">
              <a:buFont typeface="Arial" charset="0"/>
              <a:buChar char="•"/>
            </a:pPr>
            <a:r>
              <a:rPr lang="x-none" sz="2400" b="1" i="0" u="none" baseline="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A los 59 años y 6 meses: retire de su Cuenta de jubilación individual (Individual Retirement Account </a:t>
            </a:r>
            <a:br>
              <a:rPr lang="es-ES" sz="2400" b="1" i="0" u="none" baseline="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br>
            <a:r>
              <a:rPr lang="x-none" sz="2400" b="1" i="0" u="none" baseline="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(IRA, por sus siglas en inglés)) y su </a:t>
            </a:r>
            <a:br>
              <a:rPr lang="es-ES" sz="2400" b="1" i="0" u="none" baseline="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br>
            <a:r>
              <a:rPr lang="x-none" sz="2400" b="1" i="0" u="none" baseline="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plan de jubilación sin pagar una mult</a:t>
            </a:r>
            <a:r>
              <a:rPr lang="es-BO" sz="2400" b="1" i="0" u="none" baseline="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a</a:t>
            </a:r>
            <a:endParaRPr lang="x-none" sz="2400" b="1" i="0" u="none" baseline="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17" name="TextBox 16"/>
          <p:cNvSpPr txBox="1"/>
          <p:nvPr/>
        </p:nvSpPr>
        <p:spPr>
          <a:xfrm>
            <a:off x="587932" y="5628273"/>
            <a:ext cx="6375824" cy="830997"/>
          </a:xfrm>
          <a:prstGeom prst="rect">
            <a:avLst/>
          </a:prstGeom>
          <a:noFill/>
        </p:spPr>
        <p:txBody>
          <a:bodyPr wrap="square" rtlCol="0">
            <a:spAutoFit/>
          </a:bodyPr>
          <a:lstStyle/>
          <a:p>
            <a:pPr marL="342900" indent="-342900" algn="l" rtl="0">
              <a:buFont typeface="Arial" charset="0"/>
              <a:buChar char="•"/>
            </a:pPr>
            <a:r>
              <a:rPr lang="x-none" sz="2400" b="1" i="0" u="none" baseline="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A </a:t>
            </a:r>
            <a:r>
              <a:rPr lang="x-none" sz="2400" b="1" i="0" u="none" baseline="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los 7</a:t>
            </a:r>
            <a:r>
              <a:rPr lang="es-ES" sz="2400" b="1" i="0" u="none" baseline="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3</a:t>
            </a:r>
            <a:r>
              <a:rPr lang="x-none" sz="2400" b="1" i="0" u="none" baseline="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a:t>
            </a:r>
            <a:r>
              <a:rPr lang="x-none" sz="2400" b="1" i="0" u="none" baseline="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años: se le solicita que retire una cantidad mínima.</a:t>
            </a:r>
          </a:p>
        </p:txBody>
      </p:sp>
    </p:spTree>
    <p:extLst>
      <p:ext uri="{BB962C8B-B14F-4D97-AF65-F5344CB8AC3E}">
        <p14:creationId xmlns:p14="http://schemas.microsoft.com/office/powerpoint/2010/main" val="913388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6"/>
            <a:ext cx="12192000" cy="68580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5873" y="3088987"/>
            <a:ext cx="10058400" cy="805679"/>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3223" y="2923151"/>
            <a:ext cx="10058400" cy="896093"/>
          </a:xfrm>
          <a:prstGeom prst="rect">
            <a:avLst/>
          </a:prstGeom>
        </p:spPr>
      </p:pic>
      <p:sp>
        <p:nvSpPr>
          <p:cNvPr id="8" name="Rectangle 7">
            <a:extLst>
              <a:ext uri="{C183D7F6-B498-43B3-948B-1728B52AA6E4}">
                <adec:decorative xmlns:adec="http://schemas.microsoft.com/office/drawing/2017/decorative" val="1"/>
              </a:ext>
            </a:extLst>
          </p:cNvPr>
          <p:cNvSpPr/>
          <p:nvPr/>
        </p:nvSpPr>
        <p:spPr>
          <a:xfrm>
            <a:off x="8856134" y="2844800"/>
            <a:ext cx="3344334" cy="1168400"/>
          </a:xfrm>
          <a:prstGeom prst="rect">
            <a:avLst/>
          </a:prstGeom>
          <a:solidFill>
            <a:srgbClr val="756E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pic>
        <p:nvPicPr>
          <p:cNvPr id="11" name="Picture 10">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8798" y="4774457"/>
            <a:ext cx="1004797" cy="362274"/>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37485" y="397469"/>
            <a:ext cx="1436311" cy="402167"/>
          </a:xfrm>
          <a:prstGeom prst="rect">
            <a:avLst/>
          </a:prstGeom>
        </p:spPr>
      </p:pic>
      <p:pic>
        <p:nvPicPr>
          <p:cNvPr id="13" name="Picture 12">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23645" y="1170506"/>
            <a:ext cx="1584456" cy="647700"/>
          </a:xfrm>
          <a:prstGeom prst="rect">
            <a:avLst/>
          </a:prstGeom>
        </p:spPr>
      </p:pic>
      <p:pic>
        <p:nvPicPr>
          <p:cNvPr id="22" name="Picture 21">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704" y="5414685"/>
            <a:ext cx="790456" cy="284994"/>
          </a:xfrm>
          <a:prstGeom prst="rect">
            <a:avLst/>
          </a:prstGeom>
        </p:spPr>
      </p:pic>
      <p:sp>
        <p:nvSpPr>
          <p:cNvPr id="2" name="Rounded Rectangle 20">
            <a:extLst>
              <a:ext uri="{FF2B5EF4-FFF2-40B4-BE49-F238E27FC236}">
                <a16:creationId xmlns:a16="http://schemas.microsoft.com/office/drawing/2014/main" id="{9B554F5D-92AC-C3DF-9F21-21E8FD2B0F0B}"/>
              </a:ext>
              <a:ext uri="{C183D7F6-B498-43B3-948B-1728B52AA6E4}">
                <adec:decorative xmlns:adec="http://schemas.microsoft.com/office/drawing/2017/decorative" val="1"/>
              </a:ext>
            </a:extLst>
          </p:cNvPr>
          <p:cNvSpPr/>
          <p:nvPr/>
        </p:nvSpPr>
        <p:spPr>
          <a:xfrm>
            <a:off x="780075" y="-182881"/>
            <a:ext cx="2993420" cy="853441"/>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6" name="Title 5"/>
          <p:cNvSpPr txBox="1">
            <a:spLocks noGrp="1"/>
          </p:cNvSpPr>
          <p:nvPr>
            <p:ph type="title" idx="4294967295"/>
          </p:nvPr>
        </p:nvSpPr>
        <p:spPr>
          <a:xfrm>
            <a:off x="968333" y="195947"/>
            <a:ext cx="2805162"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2000" b="1" i="0" u="none" strike="noStrike" kern="1200" cap="none" spc="0" normalizeH="0" baseline="0" noProof="0" dirty="0">
                <a:ln>
                  <a:noFill/>
                </a:ln>
                <a:solidFill>
                  <a:srgbClr val="004EA8"/>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Lista de verificación</a:t>
            </a:r>
            <a:endParaRPr kumimoji="0" lang="x-none" sz="1800" b="1" i="0" u="none" strike="noStrike" kern="1200" cap="none" spc="0" normalizeH="0" baseline="0" noProof="0" dirty="0">
              <a:ln>
                <a:noFill/>
              </a:ln>
              <a:solidFill>
                <a:schemeClr val="tx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 name="TextBox 14"/>
          <p:cNvSpPr txBox="1"/>
          <p:nvPr/>
        </p:nvSpPr>
        <p:spPr>
          <a:xfrm>
            <a:off x="417152" y="836629"/>
            <a:ext cx="6290949" cy="400110"/>
          </a:xfrm>
          <a:prstGeom prst="rect">
            <a:avLst/>
          </a:prstGeom>
          <a:noFill/>
        </p:spPr>
        <p:txBody>
          <a:bodyPr wrap="square" rtlCol="0">
            <a:spAutoFit/>
          </a:bodyPr>
          <a:lstStyle/>
          <a:p>
            <a:pPr marL="342900" indent="-342900" algn="l" rtl="0">
              <a:buFont typeface="Arial" charset="0"/>
              <a:buChar char="•"/>
            </a:pPr>
            <a:r>
              <a:rPr lang="x-none" sz="2000" b="1" i="0" u="none" baseline="0"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Establecer un objetivo de edad de jubilación</a:t>
            </a:r>
          </a:p>
        </p:txBody>
      </p:sp>
      <p:sp>
        <p:nvSpPr>
          <p:cNvPr id="18" name="TextBox 17"/>
          <p:cNvSpPr txBox="1"/>
          <p:nvPr/>
        </p:nvSpPr>
        <p:spPr>
          <a:xfrm>
            <a:off x="417152" y="1222694"/>
            <a:ext cx="5427557" cy="415498"/>
          </a:xfrm>
          <a:prstGeom prst="rect">
            <a:avLst/>
          </a:prstGeom>
          <a:noFill/>
        </p:spPr>
        <p:txBody>
          <a:bodyPr wrap="square" rtlCol="0">
            <a:spAutoFit/>
          </a:bodyPr>
          <a:lstStyle/>
          <a:p>
            <a:pPr marL="342900" indent="-342900" algn="l" rtl="0">
              <a:buFont typeface="Arial" charset="0"/>
              <a:buChar char="•"/>
            </a:pPr>
            <a:r>
              <a:rPr lang="x-none" sz="2000" b="1" i="0" u="none" baseline="0"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Ponerse al día con los ahorros </a:t>
            </a:r>
          </a:p>
        </p:txBody>
      </p:sp>
      <p:sp>
        <p:nvSpPr>
          <p:cNvPr id="19" name="TextBox 18"/>
          <p:cNvSpPr txBox="1"/>
          <p:nvPr/>
        </p:nvSpPr>
        <p:spPr>
          <a:xfrm>
            <a:off x="417152" y="1638961"/>
            <a:ext cx="5678848" cy="415498"/>
          </a:xfrm>
          <a:prstGeom prst="rect">
            <a:avLst/>
          </a:prstGeom>
          <a:noFill/>
        </p:spPr>
        <p:txBody>
          <a:bodyPr wrap="square" rtlCol="0">
            <a:spAutoFit/>
          </a:bodyPr>
          <a:lstStyle/>
          <a:p>
            <a:pPr marL="342900" indent="-342900" algn="l" rtl="0">
              <a:buFont typeface="Arial" charset="0"/>
              <a:buChar char="•"/>
            </a:pPr>
            <a:r>
              <a:rPr lang="x-none" sz="2000" b="1" i="0" u="none" baseline="0"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Consulte los subsidios del Seguro Social </a:t>
            </a:r>
          </a:p>
        </p:txBody>
      </p:sp>
      <p:sp>
        <p:nvSpPr>
          <p:cNvPr id="20" name="TextBox 19"/>
          <p:cNvSpPr txBox="1"/>
          <p:nvPr/>
        </p:nvSpPr>
        <p:spPr>
          <a:xfrm>
            <a:off x="417152" y="2043470"/>
            <a:ext cx="9113605" cy="707886"/>
          </a:xfrm>
          <a:prstGeom prst="rect">
            <a:avLst/>
          </a:prstGeom>
          <a:noFill/>
        </p:spPr>
        <p:txBody>
          <a:bodyPr wrap="square" rtlCol="0">
            <a:spAutoFit/>
          </a:bodyPr>
          <a:lstStyle/>
          <a:p>
            <a:pPr marL="342900" indent="-342900" algn="l" rtl="0">
              <a:buFont typeface="Arial" charset="0"/>
              <a:buChar char="•"/>
            </a:pPr>
            <a:r>
              <a:rPr lang="x-none" sz="2000" b="1" i="0" u="none" baseline="0"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Considerar la duración máxima de vida, </a:t>
            </a:r>
            <a:br>
              <a:rPr lang="es-BO" sz="2000" b="1" i="0" u="none" baseline="0"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br>
            <a:r>
              <a:rPr lang="x-none" sz="2000" b="1" i="0" u="none" baseline="0"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la inflación y los gastos médicos</a:t>
            </a:r>
            <a:endParaRPr lang="x-none" sz="2000" b="1"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1" name="TextBox 20"/>
          <p:cNvSpPr txBox="1"/>
          <p:nvPr/>
        </p:nvSpPr>
        <p:spPr>
          <a:xfrm>
            <a:off x="417152" y="2777030"/>
            <a:ext cx="6059735" cy="1015663"/>
          </a:xfrm>
          <a:prstGeom prst="rect">
            <a:avLst/>
          </a:prstGeom>
          <a:noFill/>
        </p:spPr>
        <p:txBody>
          <a:bodyPr wrap="square" rtlCol="0">
            <a:spAutoFit/>
          </a:bodyPr>
          <a:lstStyle/>
          <a:p>
            <a:pPr marL="342900" indent="-342900" algn="l" rtl="0">
              <a:buFont typeface="Arial" charset="0"/>
              <a:buChar char="•"/>
            </a:pPr>
            <a:r>
              <a:rPr lang="x-none" sz="2000" b="1" i="0" u="none" baseline="0"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Visite el Personal Savings Center </a:t>
            </a:r>
            <a:br>
              <a:rPr lang="en-US" sz="2000" b="1" i="0" u="none" baseline="0"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br>
            <a:r>
              <a:rPr lang="x-none" sz="2000" b="1" i="0" u="none" baseline="0"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[Centro de ahorros personales] </a:t>
            </a:r>
            <a:br>
              <a:rPr lang="es-ES" sz="2000" b="1" i="0" u="none" baseline="0"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br>
            <a:r>
              <a:rPr lang="x-none" sz="2000" b="1" i="0" u="none" baseline="0"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en </a:t>
            </a:r>
            <a:r>
              <a:rPr lang="x-none" sz="2000" b="1" i="0" u="none" baseline="0"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9" tooltip="http://www.standard.com/login">
                  <a:extLst>
                    <a:ext uri="{A12FA001-AC4F-418D-AE19-62706E023703}">
                      <ahyp:hlinkClr xmlns:ahyp="http://schemas.microsoft.com/office/drawing/2018/hyperlinkcolor" val="tx"/>
                    </a:ext>
                  </a:extLst>
                </a:hlinkClick>
              </a:rPr>
              <a:t>www.standard.com/login</a:t>
            </a:r>
            <a:r>
              <a:rPr lang="es-ES" sz="2000" b="1" i="0" u="none" baseline="0"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a:t>
            </a:r>
            <a:endParaRPr lang="x-none" sz="2000" b="1"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059170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794" y="5208363"/>
            <a:ext cx="10058400" cy="805679"/>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060" y="4957183"/>
            <a:ext cx="10058400" cy="896093"/>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9616" y="121866"/>
            <a:ext cx="3304032" cy="945383"/>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25731" y="121866"/>
            <a:ext cx="2227750" cy="2231136"/>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3513734" y="1300243"/>
            <a:ext cx="5998442" cy="336361"/>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67761" y="1593975"/>
            <a:ext cx="5306032" cy="336400"/>
          </a:xfrm>
          <a:prstGeom prst="rect">
            <a:avLst/>
          </a:prstGeom>
        </p:spPr>
      </p:pic>
      <p:sp>
        <p:nvSpPr>
          <p:cNvPr id="11" name="Title 10"/>
          <p:cNvSpPr txBox="1">
            <a:spLocks noGrp="1"/>
          </p:cNvSpPr>
          <p:nvPr>
            <p:ph type="title" idx="4294967295"/>
          </p:nvPr>
        </p:nvSpPr>
        <p:spPr>
          <a:xfrm>
            <a:off x="2451629" y="1929523"/>
            <a:ext cx="7288742"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4800" b="1" i="0" u="none" strike="noStrike" kern="1200" cap="none" spc="0" normalizeH="0" baseline="0" noProof="0" dirty="0">
                <a:ln>
                  <a:noFill/>
                </a:ln>
                <a:solidFill>
                  <a:srgbClr val="F89728"/>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Preguntas</a:t>
            </a:r>
          </a:p>
        </p:txBody>
      </p:sp>
      <p:cxnSp>
        <p:nvCxnSpPr>
          <p:cNvPr id="12" name="Straight Connector 11">
            <a:extLst>
              <a:ext uri="{C183D7F6-B498-43B3-948B-1728B52AA6E4}">
                <adec:decorative xmlns:adec="http://schemas.microsoft.com/office/drawing/2017/decorative" val="1"/>
              </a:ext>
            </a:extLst>
          </p:cNvPr>
          <p:cNvCxnSpPr/>
          <p:nvPr/>
        </p:nvCxnSpPr>
        <p:spPr>
          <a:xfrm>
            <a:off x="5747787" y="2845864"/>
            <a:ext cx="696426" cy="0"/>
          </a:xfrm>
          <a:prstGeom prst="line">
            <a:avLst/>
          </a:prstGeom>
          <a:ln w="12700">
            <a:solidFill>
              <a:srgbClr val="F897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155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a:xfrm>
            <a:off x="0" y="4114800"/>
            <a:ext cx="12192000" cy="2743200"/>
          </a:xfrm>
          <a:prstGeom prst="rect">
            <a:avLst/>
          </a:prstGeom>
          <a:solidFill>
            <a:srgbClr val="232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2" name="Title 1">
            <a:extLst>
              <a:ext uri="{FF2B5EF4-FFF2-40B4-BE49-F238E27FC236}">
                <a16:creationId xmlns:a16="http://schemas.microsoft.com/office/drawing/2014/main" id="{D13C9045-F4C7-9DBB-0386-3D01ACD17CEC}"/>
              </a:ext>
              <a:ext uri="{C183D7F6-B498-43B3-948B-1728B52AA6E4}">
                <adec:decorative xmlns:adec="http://schemas.microsoft.com/office/drawing/2017/decorative" val="1"/>
              </a:ext>
            </a:extLst>
          </p:cNvPr>
          <p:cNvSpPr>
            <a:spLocks noGrp="1"/>
          </p:cNvSpPr>
          <p:nvPr>
            <p:ph type="title"/>
          </p:nvPr>
        </p:nvSpPr>
        <p:spPr>
          <a:xfrm>
            <a:off x="838200" y="-261257"/>
            <a:ext cx="10515600" cy="261257"/>
          </a:xfrm>
        </p:spPr>
        <p:txBody>
          <a:bodyPr vert="horz" lIns="91440" tIns="45720" rIns="91440" bIns="45720" rtlCol="0" anchor="b">
            <a:normAutofit/>
          </a:bodyPr>
          <a:lstStyle/>
          <a:p>
            <a:r>
              <a:rPr lang="en-US" sz="800" dirty="0"/>
              <a:t>Conclusion</a:t>
            </a:r>
            <a:endParaRPr lang="es-US" sz="800" dirty="0"/>
          </a:p>
        </p:txBody>
      </p:sp>
      <p:pic>
        <p:nvPicPr>
          <p:cNvPr id="5" name="Picture 4" descr="The Standard Logo">
            <a:extLs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8374" y="1328407"/>
            <a:ext cx="2635251" cy="1707098"/>
          </a:xfrm>
          <a:prstGeom prst="rect">
            <a:avLst/>
          </a:prstGeom>
        </p:spPr>
      </p:pic>
      <p:sp>
        <p:nvSpPr>
          <p:cNvPr id="6" name="TextBox 5"/>
          <p:cNvSpPr txBox="1"/>
          <p:nvPr/>
        </p:nvSpPr>
        <p:spPr>
          <a:xfrm>
            <a:off x="500063" y="4401487"/>
            <a:ext cx="11201400" cy="1323439"/>
          </a:xfrm>
          <a:prstGeom prst="rect">
            <a:avLst/>
          </a:prstGeom>
          <a:noFill/>
        </p:spPr>
        <p:txBody>
          <a:bodyPr wrap="square" rtlCol="0">
            <a:spAutoFit/>
          </a:bodyPr>
          <a:lstStyle/>
          <a:p>
            <a:pPr algn="l" rtl="0">
              <a:lnSpc>
                <a:spcPct val="150000"/>
              </a:lnSpc>
            </a:pPr>
            <a:r>
              <a:rPr lang="x-none" sz="1600" b="1" i="0" u="none" baseline="0" dirty="0">
                <a:solidFill>
                  <a:schemeClr val="bg1"/>
                </a:solidFill>
                <a:latin typeface="HelveticaNeueLT Std" charset="0"/>
                <a:ea typeface="HelveticaNeueLT Std" charset="0"/>
                <a:cs typeface="HelveticaNeueLT Std" charset="0"/>
                <a:sym typeface="Helvetica Neue LT Std 75" charset="0"/>
              </a:rPr>
              <a:t>The Standard, 1100 SW Sixth Avenue, Portland, OR 97204 | </a:t>
            </a:r>
            <a:r>
              <a:rPr lang="x-none" sz="1600" b="1" i="0" u="none" baseline="0" dirty="0">
                <a:solidFill>
                  <a:schemeClr val="bg1"/>
                </a:solidFill>
                <a:latin typeface="HelveticaNeueLT Std" charset="0"/>
                <a:ea typeface="HelveticaNeueLT Std" charset="0"/>
                <a:cs typeface="HelveticaNeueLT Std" charset="0"/>
                <a:sym typeface="Helvetica Neue LT Std 75" charset="0"/>
                <a:hlinkClick r:id="rId4" tooltip="http://www.standard.com/retirement">
                  <a:extLst>
                    <a:ext uri="{A12FA001-AC4F-418D-AE19-62706E023703}">
                      <ahyp:hlinkClr xmlns:ahyp="http://schemas.microsoft.com/office/drawing/2018/hyperlinkcolor" val="tx"/>
                    </a:ext>
                  </a:extLst>
                </a:hlinkClick>
              </a:rPr>
              <a:t>standard.com/retirement</a:t>
            </a:r>
            <a:endParaRPr lang="x-none" sz="1600" b="1" dirty="0">
              <a:solidFill>
                <a:schemeClr val="bg1"/>
              </a:solidFill>
              <a:latin typeface="HelveticaNeueLT Std" charset="0"/>
              <a:ea typeface="HelveticaNeueLT Std" charset="0"/>
              <a:cs typeface="HelveticaNeueLT Std" charset="0"/>
            </a:endParaRPr>
          </a:p>
          <a:p>
            <a:pPr algn="l" rtl="0"/>
            <a:r>
              <a:rPr lang="x-none" sz="1400" b="0" i="0" u="none" baseline="0" dirty="0">
                <a:solidFill>
                  <a:schemeClr val="bg1"/>
                </a:solidFill>
                <a:latin typeface="HelveticaNeueLT Std" charset="0"/>
                <a:ea typeface="HelveticaNeueLT Std" charset="0"/>
                <a:cs typeface="HelveticaNeueLT Std" charset="0"/>
                <a:sym typeface="Helvetica Neue LT Std 55 Roman" charset="0"/>
              </a:rPr>
              <a:t>El rendimiento pasado no es garantía de resultados futuros. El rendimiento actual puede ser mayor o menor. El rendimiento de las inversiones incluye la apreciación de capital, si lo hubiera, más los dividendos reinvertidos y ganancias de capital. La rentabilidad de inversión y el valor principal fluctuarán, y sus acciones, cuando se redima, podrían valer más o menos que la inversión original. </a:t>
            </a:r>
            <a:br>
              <a:rPr lang="es-ES" sz="1400" b="0" i="0" u="none" baseline="0" dirty="0">
                <a:solidFill>
                  <a:schemeClr val="bg1"/>
                </a:solidFill>
                <a:latin typeface="HelveticaNeueLT Std" charset="0"/>
                <a:ea typeface="HelveticaNeueLT Std" charset="0"/>
                <a:cs typeface="HelveticaNeueLT Std" charset="0"/>
                <a:sym typeface="Helvetica Neue LT Std 55 Roman" charset="0"/>
              </a:rPr>
            </a:br>
            <a:r>
              <a:rPr lang="x-none" sz="1400" b="0" i="0" u="none" baseline="0" dirty="0">
                <a:solidFill>
                  <a:schemeClr val="bg1"/>
                </a:solidFill>
                <a:latin typeface="HelveticaNeueLT Std" charset="0"/>
                <a:ea typeface="HelveticaNeueLT Std" charset="0"/>
                <a:cs typeface="HelveticaNeueLT Std" charset="0"/>
                <a:sym typeface="Helvetica Neue LT Std 55 Roman" charset="0"/>
              </a:rPr>
              <a:t>El rendimiento más actualizado, vigente al último día del mes calendario anterior, pueden obtenerse llamando al 877.805.1127.</a:t>
            </a:r>
          </a:p>
        </p:txBody>
      </p:sp>
      <p:sp>
        <p:nvSpPr>
          <p:cNvPr id="7" name="TextBox 6"/>
          <p:cNvSpPr txBox="1"/>
          <p:nvPr/>
        </p:nvSpPr>
        <p:spPr>
          <a:xfrm>
            <a:off x="9172575" y="6140425"/>
            <a:ext cx="2528888" cy="430887"/>
          </a:xfrm>
          <a:prstGeom prst="rect">
            <a:avLst/>
          </a:prstGeom>
          <a:noFill/>
        </p:spPr>
        <p:txBody>
          <a:bodyPr wrap="square" rtlCol="0">
            <a:spAutoFit/>
          </a:bodyPr>
          <a:lstStyle/>
          <a:p>
            <a:pPr algn="r" rtl="0">
              <a:lnSpc>
                <a:spcPct val="150000"/>
              </a:lnSpc>
            </a:pPr>
            <a:r>
              <a:rPr lang="x-none" sz="1600" b="0" i="0" u="none" baseline="0" dirty="0">
                <a:solidFill>
                  <a:schemeClr val="bg1"/>
                </a:solidFill>
                <a:latin typeface="HelveticaNeueLT Std" charset="0"/>
                <a:ea typeface="HelveticaNeueLT Std" charset="0"/>
                <a:cs typeface="HelveticaNeueLT Std" charset="0"/>
                <a:sym typeface="Helvetica Neue LT Std 55 Roman" charset="0"/>
              </a:rPr>
              <a:t>RP </a:t>
            </a:r>
            <a:r>
              <a:rPr lang="x-none" sz="1600" b="1" i="0" u="none" baseline="0" dirty="0">
                <a:solidFill>
                  <a:schemeClr val="bg1"/>
                </a:solidFill>
                <a:latin typeface="HelveticaNeueLT Std" charset="0"/>
                <a:ea typeface="HelveticaNeueLT Std" charset="0"/>
                <a:cs typeface="HelveticaNeueLT Std" charset="0"/>
                <a:sym typeface="Helvetica Neue LT Std 55 Roman" charset="0"/>
              </a:rPr>
              <a:t>21437</a:t>
            </a:r>
            <a:r>
              <a:rPr lang="en-US" sz="1600" b="1" i="0" u="none" baseline="0" dirty="0">
                <a:solidFill>
                  <a:schemeClr val="bg1"/>
                </a:solidFill>
                <a:latin typeface="HelveticaNeueLT Std" charset="0"/>
                <a:ea typeface="HelveticaNeueLT Std" charset="0"/>
                <a:cs typeface="HelveticaNeueLT Std" charset="0"/>
                <a:sym typeface="Helvetica Neue LT Std 55 Roman" charset="0"/>
              </a:rPr>
              <a:t>-SPU</a:t>
            </a:r>
            <a:r>
              <a:rPr lang="x-none" sz="1600" b="0" i="0" u="none" baseline="0" dirty="0">
                <a:solidFill>
                  <a:schemeClr val="bg1"/>
                </a:solidFill>
                <a:latin typeface="HelveticaNeueLT Std" charset="0"/>
                <a:ea typeface="HelveticaNeueLT Std" charset="0"/>
                <a:cs typeface="HelveticaNeueLT Std" charset="0"/>
                <a:sym typeface="Helvetica Neue LT Std 55 Roman" charset="0"/>
              </a:rPr>
              <a:t>   (</a:t>
            </a:r>
            <a:r>
              <a:rPr lang="es-ES" sz="1600" b="0" i="0" u="none" baseline="0" dirty="0">
                <a:solidFill>
                  <a:schemeClr val="bg1"/>
                </a:solidFill>
                <a:latin typeface="HelveticaNeueLT Std" charset="0"/>
                <a:ea typeface="HelveticaNeueLT Std" charset="0"/>
                <a:cs typeface="HelveticaNeueLT Std" charset="0"/>
                <a:sym typeface="Helvetica Neue LT Std 55 Roman" charset="0"/>
              </a:rPr>
              <a:t>9/23</a:t>
            </a:r>
            <a:r>
              <a:rPr lang="x-none" sz="1600" b="0" i="0" u="none" baseline="0" dirty="0">
                <a:solidFill>
                  <a:schemeClr val="bg1"/>
                </a:solidFill>
                <a:latin typeface="HelveticaNeueLT Std" charset="0"/>
                <a:ea typeface="HelveticaNeueLT Std" charset="0"/>
                <a:cs typeface="HelveticaNeueLT Std" charset="0"/>
                <a:sym typeface="Helvetica Neue LT Std 55 Roman" charset="0"/>
              </a:rPr>
              <a:t>)</a:t>
            </a:r>
            <a:endParaRPr lang="x-none" dirty="0">
              <a:solidFill>
                <a:schemeClr val="bg1"/>
              </a:solidFill>
              <a:latin typeface="HelveticaNeueLT Std" charset="0"/>
              <a:ea typeface="HelveticaNeueLT Std" charset="0"/>
              <a:cs typeface="HelveticaNeueLT Std" charset="0"/>
            </a:endParaRPr>
          </a:p>
        </p:txBody>
      </p:sp>
    </p:spTree>
    <p:extLst>
      <p:ext uri="{BB962C8B-B14F-4D97-AF65-F5344CB8AC3E}">
        <p14:creationId xmlns:p14="http://schemas.microsoft.com/office/powerpoint/2010/main" val="1714248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ounded Rectangle 14">
            <a:extLst>
              <a:ext uri="{C183D7F6-B498-43B3-948B-1728B52AA6E4}">
                <adec:decorative xmlns:adec="http://schemas.microsoft.com/office/drawing/2017/decorative" val="1"/>
              </a:ext>
            </a:extLst>
          </p:cNvPr>
          <p:cNvSpPr/>
          <p:nvPr/>
        </p:nvSpPr>
        <p:spPr>
          <a:xfrm>
            <a:off x="417152" y="-182881"/>
            <a:ext cx="2156715" cy="853441"/>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6" name="Title 5"/>
          <p:cNvSpPr txBox="1">
            <a:spLocks noGrp="1"/>
          </p:cNvSpPr>
          <p:nvPr>
            <p:ph type="title" idx="4294967295"/>
          </p:nvPr>
        </p:nvSpPr>
        <p:spPr>
          <a:xfrm>
            <a:off x="417152" y="164141"/>
            <a:ext cx="2156715" cy="6771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2000" b="1" i="0" u="none" strike="noStrike" kern="1200" cap="none" spc="0" normalizeH="0" baseline="0" noProof="0" dirty="0">
                <a:ln>
                  <a:noFill/>
                </a:ln>
                <a:solidFill>
                  <a:srgbClr val="004EA8"/>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Presentaciones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587933" y="5277737"/>
            <a:ext cx="6256620" cy="1354217"/>
          </a:xfrm>
          <a:prstGeom prst="rect">
            <a:avLst/>
          </a:prstGeom>
          <a:noFill/>
        </p:spPr>
        <p:txBody>
          <a:bodyPr wrap="square" rtlCol="0">
            <a:spAutoFit/>
          </a:bodyPr>
          <a:lstStyle/>
          <a:p>
            <a:pPr algn="l" rtl="0"/>
            <a:r>
              <a:rPr lang="x-none" sz="2400" b="0" i="0" u="none" baseline="0" dirty="0">
                <a:solidFill>
                  <a:srgbClr val="004EA8"/>
                </a:solidFill>
                <a:latin typeface="HelveticaNeueLT Std Lt" charset="0"/>
                <a:ea typeface="HelveticaNeueLT Std Lt" charset="0"/>
                <a:cs typeface="HelveticaNeueLT Std Lt" charset="0"/>
                <a:sym typeface="Helvetica Neue LT Std 45 Light" charset="0"/>
              </a:rPr>
              <a:t>NOMBRE DEL</a:t>
            </a:r>
          </a:p>
          <a:p>
            <a:pPr algn="l" rtl="0"/>
            <a:r>
              <a:rPr lang="x-none" sz="4000" b="1" i="0" u="none" baseline="0" dirty="0">
                <a:solidFill>
                  <a:srgbClr val="004EA8"/>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GERENTE COMERCIAL</a:t>
            </a:r>
            <a:endParaRPr lang="x-none" sz="4000" dirty="0">
              <a:solidFill>
                <a:srgbClr val="004EA8"/>
              </a:solidFill>
              <a:latin typeface="HelveticaNeueLT Std" charset="0"/>
              <a:ea typeface="HelveticaNeueLT Std" charset="0"/>
              <a:cs typeface="HelveticaNeueLT Std" charset="0"/>
            </a:endParaRPr>
          </a:p>
          <a:p>
            <a:endParaRPr lang="x-none" dirty="0"/>
          </a:p>
        </p:txBody>
      </p:sp>
      <p:sp>
        <p:nvSpPr>
          <p:cNvPr id="9" name="TextBox 8"/>
          <p:cNvSpPr txBox="1"/>
          <p:nvPr/>
        </p:nvSpPr>
        <p:spPr>
          <a:xfrm>
            <a:off x="8056876" y="5539348"/>
            <a:ext cx="3537716" cy="830997"/>
          </a:xfrm>
          <a:prstGeom prst="rect">
            <a:avLst/>
          </a:prstGeom>
          <a:noFill/>
        </p:spPr>
        <p:txBody>
          <a:bodyPr wrap="square" rtlCol="0">
            <a:spAutoFit/>
          </a:bodyPr>
          <a:lstStyle/>
          <a:p>
            <a:pPr algn="r" rtl="0"/>
            <a:r>
              <a:rPr lang="x-none" sz="2400" b="1" i="0" u="none" baseline="0">
                <a:solidFill>
                  <a:srgbClr val="004EA8"/>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Gerente comercial</a:t>
            </a:r>
          </a:p>
          <a:p>
            <a:pPr algn="r" rtl="0"/>
            <a:endParaRPr lang="x-none" sz="2400" dirty="0">
              <a:solidFill>
                <a:srgbClr val="004EA8"/>
              </a:solidFill>
            </a:endParaRP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8003" y="3734790"/>
            <a:ext cx="2379020" cy="1089189"/>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5154" y="3809661"/>
            <a:ext cx="2181475" cy="1008380"/>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1800" y="2691789"/>
            <a:ext cx="1168400" cy="1809701"/>
          </a:xfrm>
          <a:prstGeom prst="rect">
            <a:avLst/>
          </a:prstGeom>
        </p:spPr>
      </p:pic>
      <p:cxnSp>
        <p:nvCxnSpPr>
          <p:cNvPr id="13" name="Straight Connector 12">
            <a:extLst>
              <a:ext uri="{C183D7F6-B498-43B3-948B-1728B52AA6E4}">
                <adec:decorative xmlns:adec="http://schemas.microsoft.com/office/drawing/2017/decorative" val="1"/>
              </a:ext>
            </a:extLst>
          </p:cNvPr>
          <p:cNvCxnSpPr/>
          <p:nvPr/>
        </p:nvCxnSpPr>
        <p:spPr>
          <a:xfrm>
            <a:off x="8819400" y="6079959"/>
            <a:ext cx="696426" cy="0"/>
          </a:xfrm>
          <a:prstGeom prst="line">
            <a:avLst/>
          </a:prstGeom>
          <a:ln w="12700">
            <a:solidFill>
              <a:srgbClr val="004EA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9655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3762375"/>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5267" y="2089308"/>
            <a:ext cx="10058400" cy="805679"/>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3762375"/>
          </a:xfrm>
          <a:prstGeom prst="rect">
            <a:avLst/>
          </a:prstGeom>
        </p:spPr>
      </p:pic>
      <p:sp>
        <p:nvSpPr>
          <p:cNvPr id="7" name="Rounded Rectangle 6">
            <a:extLst>
              <a:ext uri="{C183D7F6-B498-43B3-948B-1728B52AA6E4}">
                <adec:decorative xmlns:adec="http://schemas.microsoft.com/office/drawing/2017/decorative" val="1"/>
              </a:ext>
            </a:extLst>
          </p:cNvPr>
          <p:cNvSpPr/>
          <p:nvPr/>
        </p:nvSpPr>
        <p:spPr>
          <a:xfrm>
            <a:off x="417154" y="-182881"/>
            <a:ext cx="4239514" cy="853441"/>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pic>
        <p:nvPicPr>
          <p:cNvPr id="9" name="Picture 8">
            <a:extLs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t="43503" r="56186" b="18"/>
          <a:stretch/>
        </p:blipFill>
        <p:spPr>
          <a:xfrm>
            <a:off x="1178011" y="1299600"/>
            <a:ext cx="721127" cy="398640"/>
          </a:xfrm>
          <a:prstGeom prst="rect">
            <a:avLst/>
          </a:prstGeom>
        </p:spPr>
      </p:pic>
      <p:sp>
        <p:nvSpPr>
          <p:cNvPr id="18" name="Rectangle 17">
            <a:extLst>
              <a:ext uri="{C183D7F6-B498-43B3-948B-1728B52AA6E4}">
                <adec:decorative xmlns:adec="http://schemas.microsoft.com/office/drawing/2017/decorative" val="1"/>
              </a:ext>
            </a:extLst>
          </p:cNvPr>
          <p:cNvSpPr/>
          <p:nvPr/>
        </p:nvSpPr>
        <p:spPr>
          <a:xfrm>
            <a:off x="5246223" y="4976927"/>
            <a:ext cx="5486400" cy="564776"/>
          </a:xfrm>
          <a:prstGeom prst="rect">
            <a:avLst/>
          </a:prstGeom>
          <a:solidFill>
            <a:srgbClr val="004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grpSp>
        <p:nvGrpSpPr>
          <p:cNvPr id="5" name="Group 4">
            <a:extLst>
              <a:ext uri="{FF2B5EF4-FFF2-40B4-BE49-F238E27FC236}">
                <a16:creationId xmlns:a16="http://schemas.microsoft.com/office/drawing/2014/main" id="{84968A32-8144-3C46-BC22-765001D69BEC}"/>
              </a:ext>
              <a:ext uri="{C183D7F6-B498-43B3-948B-1728B52AA6E4}">
                <adec:decorative xmlns:adec="http://schemas.microsoft.com/office/drawing/2017/decorative" val="1"/>
              </a:ext>
            </a:extLst>
          </p:cNvPr>
          <p:cNvGrpSpPr/>
          <p:nvPr/>
        </p:nvGrpSpPr>
        <p:grpSpPr>
          <a:xfrm>
            <a:off x="5225160" y="4976927"/>
            <a:ext cx="5063708" cy="564776"/>
            <a:chOff x="5225160" y="4976927"/>
            <a:chExt cx="5063708" cy="564776"/>
          </a:xfrm>
        </p:grpSpPr>
        <p:sp>
          <p:nvSpPr>
            <p:cNvPr id="20" name="Rectangle 19"/>
            <p:cNvSpPr/>
            <p:nvPr/>
          </p:nvSpPr>
          <p:spPr>
            <a:xfrm>
              <a:off x="9361021" y="4976927"/>
              <a:ext cx="927847" cy="564776"/>
            </a:xfrm>
            <a:prstGeom prst="rect">
              <a:avLst/>
            </a:prstGeom>
            <a:solidFill>
              <a:srgbClr val="F89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29" name="Rectangle 28"/>
            <p:cNvSpPr/>
            <p:nvPr/>
          </p:nvSpPr>
          <p:spPr>
            <a:xfrm>
              <a:off x="5225160" y="4976927"/>
              <a:ext cx="4135861" cy="564776"/>
            </a:xfrm>
            <a:prstGeom prst="rect">
              <a:avLst/>
            </a:prstGeom>
            <a:solidFill>
              <a:srgbClr val="FDBB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grpSp>
      <p:cxnSp>
        <p:nvCxnSpPr>
          <p:cNvPr id="31" name="Straight Connector 30">
            <a:extLst>
              <a:ext uri="{C183D7F6-B498-43B3-948B-1728B52AA6E4}">
                <adec:decorative xmlns:adec="http://schemas.microsoft.com/office/drawing/2017/decorative" val="1"/>
              </a:ext>
            </a:extLst>
          </p:cNvPr>
          <p:cNvCxnSpPr/>
          <p:nvPr/>
        </p:nvCxnSpPr>
        <p:spPr>
          <a:xfrm>
            <a:off x="5225160" y="4543792"/>
            <a:ext cx="696426" cy="0"/>
          </a:xfrm>
          <a:prstGeom prst="line">
            <a:avLst/>
          </a:prstGeom>
          <a:ln w="12700">
            <a:solidFill>
              <a:srgbClr val="004EA8"/>
            </a:solidFill>
          </a:ln>
        </p:spPr>
        <p:style>
          <a:lnRef idx="1">
            <a:schemeClr val="accent1"/>
          </a:lnRef>
          <a:fillRef idx="0">
            <a:schemeClr val="accent1"/>
          </a:fillRef>
          <a:effectRef idx="0">
            <a:schemeClr val="accent1"/>
          </a:effectRef>
          <a:fontRef idx="minor">
            <a:schemeClr val="tx1"/>
          </a:fontRef>
        </p:style>
      </p:cxnSp>
      <p:pic>
        <p:nvPicPr>
          <p:cNvPr id="35" name="Picture 8">
            <a:extLst>
              <a:ext uri="{FF2B5EF4-FFF2-40B4-BE49-F238E27FC236}">
                <a16:creationId xmlns:a16="http://schemas.microsoft.com/office/drawing/2014/main" id="{229F4E34-4151-2E4F-B67C-08ECD0ACF5B5}"/>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t="43503" r="56186" b="18"/>
          <a:stretch/>
        </p:blipFill>
        <p:spPr>
          <a:xfrm>
            <a:off x="5263947" y="1320825"/>
            <a:ext cx="721127" cy="398640"/>
          </a:xfrm>
          <a:prstGeom prst="rect">
            <a:avLst/>
          </a:prstGeom>
        </p:spPr>
      </p:pic>
      <p:pic>
        <p:nvPicPr>
          <p:cNvPr id="37" name="Picture 8">
            <a:extLst>
              <a:ext uri="{FF2B5EF4-FFF2-40B4-BE49-F238E27FC236}">
                <a16:creationId xmlns:a16="http://schemas.microsoft.com/office/drawing/2014/main" id="{129FA0CB-DE31-DE47-80D2-EA04651E3FC1}"/>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t="43503" r="56186" b="18"/>
          <a:stretch/>
        </p:blipFill>
        <p:spPr>
          <a:xfrm>
            <a:off x="9380423" y="1320825"/>
            <a:ext cx="721127" cy="398640"/>
          </a:xfrm>
          <a:prstGeom prst="rect">
            <a:avLst/>
          </a:prstGeom>
        </p:spPr>
      </p:pic>
      <p:sp>
        <p:nvSpPr>
          <p:cNvPr id="8" name="Title 7"/>
          <p:cNvSpPr txBox="1">
            <a:spLocks noGrp="1"/>
          </p:cNvSpPr>
          <p:nvPr>
            <p:ph type="title" idx="4294967295"/>
          </p:nvPr>
        </p:nvSpPr>
        <p:spPr>
          <a:xfrm>
            <a:off x="587933" y="164141"/>
            <a:ext cx="3943726" cy="6771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2000" b="1" i="0" u="none" strike="noStrike" kern="1200" cap="none" spc="0" normalizeH="0" baseline="0" noProof="0" dirty="0">
                <a:ln>
                  <a:noFill/>
                </a:ln>
                <a:solidFill>
                  <a:srgbClr val="004EA8"/>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Su itinerario para la jubilación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Rectángulo 1">
            <a:extLst>
              <a:ext uri="{FF2B5EF4-FFF2-40B4-BE49-F238E27FC236}">
                <a16:creationId xmlns:a16="http://schemas.microsoft.com/office/drawing/2014/main" id="{4F8E9D2D-6715-974A-9A82-9CF3F3AD36EF}"/>
              </a:ext>
            </a:extLst>
          </p:cNvPr>
          <p:cNvSpPr/>
          <p:nvPr/>
        </p:nvSpPr>
        <p:spPr>
          <a:xfrm>
            <a:off x="1865434" y="983765"/>
            <a:ext cx="907648" cy="677108"/>
          </a:xfrm>
          <a:prstGeom prst="rect">
            <a:avLst/>
          </a:prstGeom>
        </p:spPr>
        <p:txBody>
          <a:bodyPr wrap="square">
            <a:spAutoFit/>
          </a:bodyPr>
          <a:lstStyle/>
          <a:p>
            <a:pPr algn="ctr"/>
            <a:r>
              <a:rPr lang="es-ES" sz="2000" b="1" dirty="0">
                <a:solidFill>
                  <a:schemeClr val="bg1"/>
                </a:solidFill>
                <a:latin typeface="HelveticaNeu"/>
                <a:ea typeface="Helvetica Neue" panose="02000503000000020004" pitchFamily="2" charset="0"/>
                <a:cs typeface="Helvetica Neue" panose="02000503000000020004" pitchFamily="2" charset="0"/>
                <a:sym typeface="Helvetica Neue" panose="02000503000000020004" pitchFamily="2" charset="0"/>
              </a:rPr>
              <a:t>65</a:t>
            </a:r>
            <a:br>
              <a:rPr lang="es-ES" b="1" dirty="0">
                <a:solidFill>
                  <a:schemeClr val="bg1"/>
                </a:solidFill>
                <a:latin typeface="HelveticaNeu"/>
                <a:ea typeface="Helvetica Neue" panose="02000503000000020004" pitchFamily="2" charset="0"/>
                <a:cs typeface="Helvetica Neue" panose="02000503000000020004" pitchFamily="2" charset="0"/>
                <a:sym typeface="Helvetica Neue" panose="02000503000000020004" pitchFamily="2" charset="0"/>
              </a:rPr>
            </a:br>
            <a:r>
              <a:rPr lang="es-ES" b="1" dirty="0">
                <a:solidFill>
                  <a:schemeClr val="bg1"/>
                </a:solidFill>
                <a:latin typeface="HelveticaNeu"/>
                <a:ea typeface="Helvetica Neue" panose="02000503000000020004" pitchFamily="2" charset="0"/>
                <a:cs typeface="Helvetica Neue" panose="02000503000000020004" pitchFamily="2" charset="0"/>
                <a:sym typeface="Helvetica Neue" panose="02000503000000020004" pitchFamily="2" charset="0"/>
              </a:rPr>
              <a:t>AÑOS</a:t>
            </a:r>
            <a:endParaRPr lang="es-GT" dirty="0">
              <a:solidFill>
                <a:schemeClr val="bg1"/>
              </a:solidFill>
              <a:latin typeface="HelveticaNeu"/>
            </a:endParaRPr>
          </a:p>
        </p:txBody>
      </p:sp>
      <p:sp>
        <p:nvSpPr>
          <p:cNvPr id="36" name="Rectángulo 35">
            <a:extLst>
              <a:ext uri="{FF2B5EF4-FFF2-40B4-BE49-F238E27FC236}">
                <a16:creationId xmlns:a16="http://schemas.microsoft.com/office/drawing/2014/main" id="{75167AA2-7E5B-3044-96EC-D2A1A1066BBD}"/>
              </a:ext>
            </a:extLst>
          </p:cNvPr>
          <p:cNvSpPr/>
          <p:nvPr/>
        </p:nvSpPr>
        <p:spPr>
          <a:xfrm>
            <a:off x="5856989" y="978096"/>
            <a:ext cx="1096158" cy="707886"/>
          </a:xfrm>
          <a:prstGeom prst="rect">
            <a:avLst/>
          </a:prstGeom>
        </p:spPr>
        <p:txBody>
          <a:bodyPr wrap="square">
            <a:spAutoFit/>
          </a:bodyPr>
          <a:lstStyle/>
          <a:p>
            <a:pPr algn="ctr"/>
            <a:r>
              <a:rPr lang="es-ES" sz="2000" b="1" dirty="0">
                <a:solidFill>
                  <a:schemeClr val="bg1"/>
                </a:solidFill>
                <a:latin typeface="HelveticaNeu"/>
                <a:ea typeface="Helvetica Neue" panose="02000503000000020004" pitchFamily="2" charset="0"/>
                <a:cs typeface="Helvetica Neue" panose="02000503000000020004" pitchFamily="2" charset="0"/>
                <a:sym typeface="Helvetica Neue" panose="02000503000000020004" pitchFamily="2" charset="0"/>
              </a:rPr>
              <a:t>66</a:t>
            </a:r>
            <a:br>
              <a:rPr lang="es-ES" sz="2000" b="1" dirty="0">
                <a:solidFill>
                  <a:schemeClr val="bg1"/>
                </a:solidFill>
                <a:latin typeface="HelveticaNeu"/>
                <a:ea typeface="Helvetica Neue" panose="02000503000000020004" pitchFamily="2" charset="0"/>
                <a:cs typeface="Helvetica Neue" panose="02000503000000020004" pitchFamily="2" charset="0"/>
                <a:sym typeface="Helvetica Neue" panose="02000503000000020004" pitchFamily="2" charset="0"/>
              </a:rPr>
            </a:br>
            <a:r>
              <a:rPr lang="es-ES" sz="2000" b="1" dirty="0">
                <a:solidFill>
                  <a:schemeClr val="bg1"/>
                </a:solidFill>
                <a:latin typeface="HelveticaNeu"/>
                <a:ea typeface="Helvetica Neue" panose="02000503000000020004" pitchFamily="2" charset="0"/>
                <a:cs typeface="Helvetica Neue" panose="02000503000000020004" pitchFamily="2" charset="0"/>
                <a:sym typeface="Helvetica Neue" panose="02000503000000020004" pitchFamily="2" charset="0"/>
              </a:rPr>
              <a:t>AÑOS</a:t>
            </a:r>
            <a:endParaRPr lang="es-GT" sz="2000" dirty="0">
              <a:solidFill>
                <a:schemeClr val="bg1"/>
              </a:solidFill>
              <a:latin typeface="HelveticaNeu"/>
            </a:endParaRPr>
          </a:p>
        </p:txBody>
      </p:sp>
      <p:sp>
        <p:nvSpPr>
          <p:cNvPr id="38" name="Rectángulo 37">
            <a:extLst>
              <a:ext uri="{FF2B5EF4-FFF2-40B4-BE49-F238E27FC236}">
                <a16:creationId xmlns:a16="http://schemas.microsoft.com/office/drawing/2014/main" id="{84D29ADB-D0BA-744B-A06B-75CB7D0AA607}"/>
              </a:ext>
            </a:extLst>
          </p:cNvPr>
          <p:cNvSpPr/>
          <p:nvPr/>
        </p:nvSpPr>
        <p:spPr>
          <a:xfrm>
            <a:off x="9973717" y="978096"/>
            <a:ext cx="1096158" cy="707886"/>
          </a:xfrm>
          <a:prstGeom prst="rect">
            <a:avLst/>
          </a:prstGeom>
        </p:spPr>
        <p:txBody>
          <a:bodyPr wrap="square">
            <a:spAutoFit/>
          </a:bodyPr>
          <a:lstStyle/>
          <a:p>
            <a:pPr algn="ctr"/>
            <a:r>
              <a:rPr lang="es-ES" sz="2000" b="1" dirty="0">
                <a:solidFill>
                  <a:schemeClr val="bg1"/>
                </a:solidFill>
                <a:latin typeface="HelveticaNeu"/>
                <a:ea typeface="Helvetica Neue" panose="02000503000000020004" pitchFamily="2" charset="0"/>
                <a:cs typeface="Helvetica Neue" panose="02000503000000020004" pitchFamily="2" charset="0"/>
                <a:sym typeface="Helvetica Neue" panose="02000503000000020004" pitchFamily="2" charset="0"/>
              </a:rPr>
              <a:t>67</a:t>
            </a:r>
            <a:br>
              <a:rPr lang="es-ES" sz="2000" b="1" dirty="0">
                <a:solidFill>
                  <a:schemeClr val="bg1"/>
                </a:solidFill>
                <a:latin typeface="HelveticaNeu"/>
                <a:ea typeface="Helvetica Neue" panose="02000503000000020004" pitchFamily="2" charset="0"/>
                <a:cs typeface="Helvetica Neue" panose="02000503000000020004" pitchFamily="2" charset="0"/>
                <a:sym typeface="Helvetica Neue" panose="02000503000000020004" pitchFamily="2" charset="0"/>
              </a:rPr>
            </a:br>
            <a:r>
              <a:rPr lang="es-ES" sz="2000" b="1" dirty="0">
                <a:solidFill>
                  <a:schemeClr val="bg1"/>
                </a:solidFill>
                <a:latin typeface="HelveticaNeu"/>
                <a:ea typeface="Helvetica Neue" panose="02000503000000020004" pitchFamily="2" charset="0"/>
                <a:cs typeface="Helvetica Neue" panose="02000503000000020004" pitchFamily="2" charset="0"/>
                <a:sym typeface="Helvetica Neue" panose="02000503000000020004" pitchFamily="2" charset="0"/>
              </a:rPr>
              <a:t>AÑOS</a:t>
            </a:r>
            <a:endParaRPr lang="es-GT" sz="2000" dirty="0">
              <a:solidFill>
                <a:schemeClr val="bg1"/>
              </a:solidFill>
              <a:latin typeface="HelveticaNeu"/>
            </a:endParaRPr>
          </a:p>
        </p:txBody>
      </p:sp>
      <p:sp>
        <p:nvSpPr>
          <p:cNvPr id="12" name="TextBox 11"/>
          <p:cNvSpPr txBox="1"/>
          <p:nvPr/>
        </p:nvSpPr>
        <p:spPr>
          <a:xfrm>
            <a:off x="587933" y="3123853"/>
            <a:ext cx="7586868" cy="461665"/>
          </a:xfrm>
          <a:prstGeom prst="rect">
            <a:avLst/>
          </a:prstGeom>
          <a:noFill/>
        </p:spPr>
        <p:txBody>
          <a:bodyPr wrap="square" rtlCol="0">
            <a:spAutoFit/>
          </a:bodyPr>
          <a:lstStyle/>
          <a:p>
            <a:pPr algn="l" rtl="0"/>
            <a:r>
              <a:rPr lang="x-none" sz="2400" b="1" i="0" u="none" baseline="0" dirty="0">
                <a:solidFill>
                  <a:srgbClr val="004EA8"/>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¿Cuánto dinero gastará en la jubilación?</a:t>
            </a:r>
          </a:p>
        </p:txBody>
      </p:sp>
      <p:sp>
        <p:nvSpPr>
          <p:cNvPr id="16" name="TextBox 15"/>
          <p:cNvSpPr txBox="1"/>
          <p:nvPr/>
        </p:nvSpPr>
        <p:spPr>
          <a:xfrm>
            <a:off x="587933" y="4674540"/>
            <a:ext cx="4572000" cy="1569660"/>
          </a:xfrm>
          <a:prstGeom prst="rect">
            <a:avLst/>
          </a:prstGeom>
          <a:noFill/>
        </p:spPr>
        <p:txBody>
          <a:bodyPr wrap="square" rtlCol="0">
            <a:spAutoFit/>
          </a:bodyPr>
          <a:lstStyle/>
          <a:p>
            <a:pPr algn="l" rtl="0"/>
            <a:r>
              <a:rPr lang="x-none" sz="5400" b="1" i="0" u="none" baseline="0" dirty="0">
                <a:solidFill>
                  <a:srgbClr val="F89728"/>
                </a:solidFill>
                <a:latin typeface="HelveticaNeueLT Std" charset="0"/>
                <a:ea typeface="HelveticaNeueLT Std" charset="0"/>
                <a:cs typeface="HelveticaNeueLT Std" charset="0"/>
                <a:sym typeface="Helvetica Neue LT Std 75" charset="0"/>
              </a:rPr>
              <a:t>75% - 85%</a:t>
            </a:r>
          </a:p>
          <a:p>
            <a:pPr algn="l" rtl="0"/>
            <a:r>
              <a:rPr lang="x-none" sz="2100" b="0" i="0" u="none" baseline="0" dirty="0">
                <a:solidFill>
                  <a:srgbClr val="004EA8"/>
                </a:solidFill>
                <a:latin typeface="HelveticaNeueLT Std Lt" charset="0"/>
                <a:ea typeface="HelveticaNeueLT Std Lt" charset="0"/>
                <a:cs typeface="HelveticaNeueLT Std Lt" charset="0"/>
                <a:sym typeface="Helvetica Neue LT Std 45 Light" charset="0"/>
              </a:rPr>
              <a:t>DE SUS INGRESOS ACTUALES</a:t>
            </a:r>
            <a:endParaRPr lang="x-none" sz="2100" dirty="0">
              <a:solidFill>
                <a:srgbClr val="004EA8"/>
              </a:solidFill>
              <a:latin typeface="HelveticaNeueLT Std" charset="0"/>
              <a:ea typeface="HelveticaNeueLT Std" charset="0"/>
              <a:cs typeface="HelveticaNeueLT Std" charset="0"/>
            </a:endParaRPr>
          </a:p>
          <a:p>
            <a:endParaRPr lang="x-none" dirty="0"/>
          </a:p>
        </p:txBody>
      </p:sp>
      <p:sp>
        <p:nvSpPr>
          <p:cNvPr id="19" name="TextBox 18"/>
          <p:cNvSpPr txBox="1"/>
          <p:nvPr/>
        </p:nvSpPr>
        <p:spPr>
          <a:xfrm>
            <a:off x="5136776" y="4108319"/>
            <a:ext cx="6162491" cy="646331"/>
          </a:xfrm>
          <a:prstGeom prst="rect">
            <a:avLst/>
          </a:prstGeom>
          <a:noFill/>
        </p:spPr>
        <p:txBody>
          <a:bodyPr wrap="square" rtlCol="0">
            <a:spAutoFit/>
          </a:bodyPr>
          <a:lstStyle/>
          <a:p>
            <a:pPr algn="l" rtl="0"/>
            <a:r>
              <a:rPr lang="x-none" b="1" i="0" u="none" baseline="0" dirty="0">
                <a:solidFill>
                  <a:srgbClr val="004EA8"/>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EJEMPLO PARA UN INGRESO ANUAL DE $60,000</a:t>
            </a:r>
          </a:p>
          <a:p>
            <a:endParaRPr lang="x-none"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2" name="TextBox 31"/>
          <p:cNvSpPr txBox="1"/>
          <p:nvPr/>
        </p:nvSpPr>
        <p:spPr>
          <a:xfrm>
            <a:off x="8831373" y="4681269"/>
            <a:ext cx="2166971" cy="523220"/>
          </a:xfrm>
          <a:prstGeom prst="rect">
            <a:avLst/>
          </a:prstGeom>
          <a:noFill/>
        </p:spPr>
        <p:txBody>
          <a:bodyPr wrap="square" rtlCol="0">
            <a:spAutoFit/>
          </a:bodyPr>
          <a:lstStyle/>
          <a:p>
            <a:pPr algn="l" rtl="0"/>
            <a:r>
              <a:rPr lang="x-none" sz="1400" b="1" i="0" u="none" baseline="0"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$45,000 </a:t>
            </a:r>
            <a:r>
              <a:rPr lang="x-none" sz="1400" b="1" i="0" u="none" baseline="0" dirty="0">
                <a:solidFill>
                  <a:srgbClr val="F89728"/>
                </a:solidFill>
                <a:latin typeface="Helvetica Neue" panose="02000503000000020004" pitchFamily="2" charset="0"/>
                <a:ea typeface="Helvetica Neue" panose="02000503000000020004" pitchFamily="2" charset="0"/>
                <a:cs typeface="HelveticaNeueLT Std" charset="0"/>
              </a:rPr>
              <a:t>a</a:t>
            </a:r>
            <a:r>
              <a:rPr lang="x-none" sz="1400" b="1" i="0" u="none" baseline="0"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$50,000</a:t>
            </a:r>
          </a:p>
          <a:p>
            <a:endParaRPr lang="x-none" sz="1400" b="1"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4" name="TextBox 23"/>
          <p:cNvSpPr txBox="1"/>
          <p:nvPr/>
        </p:nvSpPr>
        <p:spPr>
          <a:xfrm>
            <a:off x="5136776" y="5623258"/>
            <a:ext cx="284257" cy="584775"/>
          </a:xfrm>
          <a:prstGeom prst="rect">
            <a:avLst/>
          </a:prstGeom>
          <a:noFill/>
        </p:spPr>
        <p:txBody>
          <a:bodyPr wrap="square" rtlCol="0">
            <a:spAutoFit/>
          </a:bodyPr>
          <a:lstStyle/>
          <a:p>
            <a:pPr algn="l" rtl="0"/>
            <a:r>
              <a:rPr lang="x-none" sz="1400" b="0" i="0" u="none" baseline="0">
                <a:solidFill>
                  <a:srgbClr val="004EA8"/>
                </a:solidFill>
                <a:latin typeface="HelveticaNeueLT Std" charset="0"/>
                <a:ea typeface="HelveticaNeueLT Std" charset="0"/>
                <a:cs typeface="HelveticaNeueLT Std" charset="0"/>
                <a:sym typeface="Helvetica Neue LT Std 55 Roman" charset="0"/>
              </a:rPr>
              <a:t>0</a:t>
            </a:r>
          </a:p>
          <a:p>
            <a:endParaRPr lang="x-none" dirty="0"/>
          </a:p>
        </p:txBody>
      </p:sp>
      <p:sp>
        <p:nvSpPr>
          <p:cNvPr id="27" name="TextBox 26"/>
          <p:cNvSpPr txBox="1"/>
          <p:nvPr/>
        </p:nvSpPr>
        <p:spPr>
          <a:xfrm>
            <a:off x="6210389" y="5623258"/>
            <a:ext cx="862763" cy="584775"/>
          </a:xfrm>
          <a:prstGeom prst="rect">
            <a:avLst/>
          </a:prstGeom>
          <a:noFill/>
        </p:spPr>
        <p:txBody>
          <a:bodyPr wrap="square" rtlCol="0">
            <a:spAutoFit/>
          </a:bodyPr>
          <a:lstStyle/>
          <a:p>
            <a:pPr algn="ctr" rtl="0"/>
            <a:r>
              <a:rPr lang="x-none" sz="1400" b="0" i="0" u="none" baseline="0">
                <a:solidFill>
                  <a:srgbClr val="004EA8"/>
                </a:solidFill>
                <a:latin typeface="HelveticaNeueLT Std" charset="0"/>
                <a:ea typeface="HelveticaNeueLT Std" charset="0"/>
                <a:cs typeface="HelveticaNeueLT Std" charset="0"/>
                <a:sym typeface="Helvetica Neue LT Std 55 Roman" charset="0"/>
              </a:rPr>
              <a:t>25%</a:t>
            </a:r>
          </a:p>
          <a:p>
            <a:endParaRPr lang="x-none" dirty="0"/>
          </a:p>
        </p:txBody>
      </p:sp>
      <p:sp>
        <p:nvSpPr>
          <p:cNvPr id="26" name="TextBox 25"/>
          <p:cNvSpPr txBox="1"/>
          <p:nvPr/>
        </p:nvSpPr>
        <p:spPr>
          <a:xfrm>
            <a:off x="7558037" y="5623258"/>
            <a:ext cx="862763" cy="584775"/>
          </a:xfrm>
          <a:prstGeom prst="rect">
            <a:avLst/>
          </a:prstGeom>
          <a:noFill/>
        </p:spPr>
        <p:txBody>
          <a:bodyPr wrap="square" rtlCol="0">
            <a:spAutoFit/>
          </a:bodyPr>
          <a:lstStyle/>
          <a:p>
            <a:pPr algn="ctr" rtl="0"/>
            <a:r>
              <a:rPr lang="x-none" sz="1400" b="0" i="0" u="none" baseline="0">
                <a:solidFill>
                  <a:srgbClr val="004EA8"/>
                </a:solidFill>
                <a:latin typeface="HelveticaNeueLT Std" charset="0"/>
                <a:ea typeface="HelveticaNeueLT Std" charset="0"/>
                <a:cs typeface="HelveticaNeueLT Std" charset="0"/>
                <a:sym typeface="Helvetica Neue LT Std 55 Roman" charset="0"/>
              </a:rPr>
              <a:t>50%</a:t>
            </a:r>
          </a:p>
          <a:p>
            <a:endParaRPr lang="x-none" dirty="0"/>
          </a:p>
        </p:txBody>
      </p:sp>
      <p:sp>
        <p:nvSpPr>
          <p:cNvPr id="28" name="TextBox 27"/>
          <p:cNvSpPr txBox="1"/>
          <p:nvPr/>
        </p:nvSpPr>
        <p:spPr>
          <a:xfrm>
            <a:off x="8929639" y="5623258"/>
            <a:ext cx="862763" cy="584775"/>
          </a:xfrm>
          <a:prstGeom prst="rect">
            <a:avLst/>
          </a:prstGeom>
          <a:noFill/>
        </p:spPr>
        <p:txBody>
          <a:bodyPr wrap="square" rtlCol="0">
            <a:spAutoFit/>
          </a:bodyPr>
          <a:lstStyle/>
          <a:p>
            <a:pPr algn="ctr" rtl="0"/>
            <a:r>
              <a:rPr lang="x-none" sz="1400" b="0" i="0" u="none" baseline="0">
                <a:solidFill>
                  <a:srgbClr val="004EA8"/>
                </a:solidFill>
                <a:latin typeface="HelveticaNeueLT Std" charset="0"/>
                <a:ea typeface="HelveticaNeueLT Std" charset="0"/>
                <a:cs typeface="HelveticaNeueLT Std" charset="0"/>
                <a:sym typeface="Helvetica Neue LT Std 55 Roman" charset="0"/>
              </a:rPr>
              <a:t>75%</a:t>
            </a:r>
          </a:p>
          <a:p>
            <a:endParaRPr lang="x-none" dirty="0"/>
          </a:p>
        </p:txBody>
      </p:sp>
      <p:sp>
        <p:nvSpPr>
          <p:cNvPr id="25" name="TextBox 24"/>
          <p:cNvSpPr txBox="1"/>
          <p:nvPr/>
        </p:nvSpPr>
        <p:spPr>
          <a:xfrm>
            <a:off x="10301241" y="5623258"/>
            <a:ext cx="862763" cy="584775"/>
          </a:xfrm>
          <a:prstGeom prst="rect">
            <a:avLst/>
          </a:prstGeom>
          <a:noFill/>
        </p:spPr>
        <p:txBody>
          <a:bodyPr wrap="square" rtlCol="0">
            <a:spAutoFit/>
          </a:bodyPr>
          <a:lstStyle/>
          <a:p>
            <a:pPr algn="ctr" rtl="0"/>
            <a:r>
              <a:rPr lang="x-none" sz="1400" b="0" i="0" u="none" baseline="0">
                <a:solidFill>
                  <a:srgbClr val="004EA8"/>
                </a:solidFill>
                <a:latin typeface="HelveticaNeueLT Std" charset="0"/>
                <a:ea typeface="HelveticaNeueLT Std" charset="0"/>
                <a:cs typeface="HelveticaNeueLT Std" charset="0"/>
                <a:sym typeface="Helvetica Neue LT Std 55 Roman" charset="0"/>
              </a:rPr>
              <a:t>100%</a:t>
            </a:r>
            <a:endParaRPr lang="x-none" sz="1400" dirty="0">
              <a:solidFill>
                <a:srgbClr val="004EA8"/>
              </a:solidFill>
              <a:latin typeface="HelveticaNeueLT Std" charset="0"/>
              <a:ea typeface="HelveticaNeueLT Std" charset="0"/>
              <a:cs typeface="HelveticaNeueLT Std" charset="0"/>
            </a:endParaRPr>
          </a:p>
          <a:p>
            <a:endParaRPr lang="x-none" dirty="0"/>
          </a:p>
        </p:txBody>
      </p:sp>
      <p:sp>
        <p:nvSpPr>
          <p:cNvPr id="23" name="TextBox 22"/>
          <p:cNvSpPr txBox="1"/>
          <p:nvPr/>
        </p:nvSpPr>
        <p:spPr>
          <a:xfrm>
            <a:off x="10797707" y="5129714"/>
            <a:ext cx="6162491" cy="369332"/>
          </a:xfrm>
          <a:prstGeom prst="rect">
            <a:avLst/>
          </a:prstGeom>
          <a:noFill/>
        </p:spPr>
        <p:txBody>
          <a:bodyPr wrap="square" rtlCol="0">
            <a:spAutoFit/>
          </a:bodyPr>
          <a:lstStyle/>
          <a:p>
            <a:pPr algn="l" rtl="0"/>
            <a:r>
              <a:rPr lang="x-none" b="1" i="0" u="none" baseline="0" dirty="0">
                <a:solidFill>
                  <a:srgbClr val="004EA8"/>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$60,000</a:t>
            </a:r>
            <a:endParaRPr lang="en-US" b="1" i="0" u="none" baseline="0" dirty="0">
              <a:solidFill>
                <a:srgbClr val="004EA8"/>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22" name="TextBox 21"/>
          <p:cNvSpPr txBox="1"/>
          <p:nvPr/>
        </p:nvSpPr>
        <p:spPr>
          <a:xfrm>
            <a:off x="5136776" y="6099511"/>
            <a:ext cx="6806081" cy="646331"/>
          </a:xfrm>
          <a:prstGeom prst="rect">
            <a:avLst/>
          </a:prstGeom>
          <a:noFill/>
        </p:spPr>
        <p:txBody>
          <a:bodyPr wrap="square" rtlCol="0">
            <a:spAutoFit/>
          </a:bodyPr>
          <a:lstStyle/>
          <a:p>
            <a:pPr algn="l" rtl="0"/>
            <a:r>
              <a:rPr lang="x-none" b="0" i="0" u="none" baseline="0" dirty="0">
                <a:solidFill>
                  <a:srgbClr val="004EA8"/>
                </a:solidFill>
                <a:latin typeface="HelveticaNeueLT Std" charset="0"/>
                <a:ea typeface="HelveticaNeueLT Std" charset="0"/>
                <a:cs typeface="HelveticaNeueLT Std" charset="0"/>
                <a:sym typeface="Helvetica Neue LT Std 55 Roman" charset="0"/>
              </a:rPr>
              <a:t>Espere gastar de </a:t>
            </a:r>
            <a:r>
              <a:rPr lang="x-none" b="1" i="0" u="none" baseline="0" dirty="0">
                <a:solidFill>
                  <a:srgbClr val="004EA8"/>
                </a:solidFill>
                <a:latin typeface="HelveticaNeueLT Std" charset="0"/>
                <a:ea typeface="HelveticaNeueLT Std" charset="0"/>
                <a:cs typeface="HelveticaNeueLT Std" charset="0"/>
                <a:sym typeface="Helvetica Neue LT Std 75" charset="0"/>
              </a:rPr>
              <a:t>$45,000 </a:t>
            </a:r>
            <a:r>
              <a:rPr lang="x-none" b="0" i="0" u="none" baseline="0" dirty="0">
                <a:solidFill>
                  <a:srgbClr val="004EA8"/>
                </a:solidFill>
                <a:latin typeface="HelveticaNeueLT Std" charset="0"/>
                <a:ea typeface="HelveticaNeueLT Std" charset="0"/>
                <a:cs typeface="HelveticaNeueLT Std" charset="0"/>
                <a:sym typeface="Helvetica Neue LT Std 55 Roman" charset="0"/>
              </a:rPr>
              <a:t>a </a:t>
            </a:r>
            <a:r>
              <a:rPr lang="x-none" b="1" i="0" u="none" baseline="0" dirty="0">
                <a:solidFill>
                  <a:srgbClr val="004EA8"/>
                </a:solidFill>
                <a:latin typeface="HelveticaNeueLT Std" charset="0"/>
                <a:ea typeface="HelveticaNeueLT Std" charset="0"/>
                <a:cs typeface="HelveticaNeueLT Std" charset="0"/>
                <a:sym typeface="Helvetica Neue LT Std 75" charset="0"/>
              </a:rPr>
              <a:t>$50,000 </a:t>
            </a:r>
            <a:r>
              <a:rPr lang="x-none" b="0" i="0" u="none" baseline="0" dirty="0">
                <a:solidFill>
                  <a:srgbClr val="004EA8"/>
                </a:solidFill>
                <a:latin typeface="HelveticaNeueLT Std" charset="0"/>
                <a:ea typeface="HelveticaNeueLT Std" charset="0"/>
                <a:cs typeface="HelveticaNeueLT Std" charset="0"/>
                <a:sym typeface="Helvetica Neue LT Std 55 Roman" charset="0"/>
              </a:rPr>
              <a:t>por año de jubilación.</a:t>
            </a:r>
          </a:p>
          <a:p>
            <a:endParaRPr lang="x-none" dirty="0"/>
          </a:p>
        </p:txBody>
      </p:sp>
    </p:spTree>
    <p:extLst>
      <p:ext uri="{BB962C8B-B14F-4D97-AF65-F5344CB8AC3E}">
        <p14:creationId xmlns:p14="http://schemas.microsoft.com/office/powerpoint/2010/main" val="48363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39"/>
            <a:ext cx="12192000" cy="3762375"/>
          </a:xfrm>
          <a:prstGeom prst="rect">
            <a:avLst/>
          </a:prstGeom>
        </p:spPr>
      </p:pic>
      <p:pic>
        <p:nvPicPr>
          <p:cNvPr id="34" name="Picture 33">
            <a:extLst>
              <a:ext uri="{FF2B5EF4-FFF2-40B4-BE49-F238E27FC236}">
                <a16:creationId xmlns:a16="http://schemas.microsoft.com/office/drawing/2014/main" id="{D95A477C-1C3B-C24C-9F59-72A71722114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5267" y="2089308"/>
            <a:ext cx="10058400" cy="805679"/>
          </a:xfrm>
          <a:prstGeom prst="rect">
            <a:avLst/>
          </a:prstGeom>
        </p:spPr>
      </p:pic>
      <p:pic>
        <p:nvPicPr>
          <p:cNvPr id="23" name="Picture 22">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3762375"/>
          </a:xfrm>
          <a:prstGeom prst="rect">
            <a:avLst/>
          </a:prstGeom>
        </p:spPr>
      </p:pic>
      <p:sp>
        <p:nvSpPr>
          <p:cNvPr id="21" name="Rounded Rectangle 20">
            <a:extLst>
              <a:ext uri="{C183D7F6-B498-43B3-948B-1728B52AA6E4}">
                <adec:decorative xmlns:adec="http://schemas.microsoft.com/office/drawing/2017/decorative" val="1"/>
              </a:ext>
            </a:extLst>
          </p:cNvPr>
          <p:cNvSpPr/>
          <p:nvPr/>
        </p:nvSpPr>
        <p:spPr>
          <a:xfrm>
            <a:off x="417152" y="-182881"/>
            <a:ext cx="4239515" cy="853441"/>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0164" y="3834202"/>
            <a:ext cx="2932737" cy="3003711"/>
          </a:xfrm>
          <a:prstGeom prst="rect">
            <a:avLst/>
          </a:prstGeom>
        </p:spPr>
      </p:pic>
      <p:cxnSp>
        <p:nvCxnSpPr>
          <p:cNvPr id="22" name="Straight Connector 21">
            <a:extLst>
              <a:ext uri="{C183D7F6-B498-43B3-948B-1728B52AA6E4}">
                <adec:decorative xmlns:adec="http://schemas.microsoft.com/office/drawing/2017/decorative" val="1"/>
              </a:ext>
            </a:extLst>
          </p:cNvPr>
          <p:cNvCxnSpPr/>
          <p:nvPr/>
        </p:nvCxnSpPr>
        <p:spPr>
          <a:xfrm>
            <a:off x="3941157" y="6141288"/>
            <a:ext cx="696426" cy="0"/>
          </a:xfrm>
          <a:prstGeom prst="line">
            <a:avLst/>
          </a:prstGeom>
          <a:ln w="12700">
            <a:solidFill>
              <a:srgbClr val="004EA8"/>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4444536B-2CA5-6B40-A958-0EBFB70CA468}"/>
              </a:ext>
              <a:ext uri="{C183D7F6-B498-43B3-948B-1728B52AA6E4}">
                <adec:decorative xmlns:adec="http://schemas.microsoft.com/office/drawing/2017/decorative" val="1"/>
              </a:ext>
            </a:extLst>
          </p:cNvPr>
          <p:cNvGrpSpPr/>
          <p:nvPr/>
        </p:nvGrpSpPr>
        <p:grpSpPr>
          <a:xfrm>
            <a:off x="6259573" y="4143375"/>
            <a:ext cx="2078671" cy="1818623"/>
            <a:chOff x="6259573" y="4143375"/>
            <a:chExt cx="2078671" cy="1818623"/>
          </a:xfrm>
        </p:grpSpPr>
        <p:cxnSp>
          <p:nvCxnSpPr>
            <p:cNvPr id="28" name="Straight Connector 27">
              <a:extLst>
                <a:ext uri="{FF2B5EF4-FFF2-40B4-BE49-F238E27FC236}">
                  <a16:creationId xmlns:a16="http://schemas.microsoft.com/office/drawing/2014/main" id="{4521475B-A552-334B-92FC-6FC1AF0BFB2F}"/>
                </a:ext>
              </a:extLst>
            </p:cNvPr>
            <p:cNvCxnSpPr/>
            <p:nvPr/>
          </p:nvCxnSpPr>
          <p:spPr>
            <a:xfrm flipV="1">
              <a:off x="7298908" y="4143375"/>
              <a:ext cx="159167" cy="833203"/>
            </a:xfrm>
            <a:prstGeom prst="line">
              <a:avLst/>
            </a:prstGeom>
            <a:ln w="12700">
              <a:solidFill>
                <a:srgbClr val="F89728"/>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1B4B286-1B73-5748-A622-BB1359AB0618}"/>
                </a:ext>
              </a:extLst>
            </p:cNvPr>
            <p:cNvSpPr txBox="1"/>
            <p:nvPr/>
          </p:nvSpPr>
          <p:spPr>
            <a:xfrm>
              <a:off x="6259573" y="5069446"/>
              <a:ext cx="2078671" cy="892552"/>
            </a:xfrm>
            <a:prstGeom prst="rect">
              <a:avLst/>
            </a:prstGeom>
            <a:noFill/>
          </p:spPr>
          <p:txBody>
            <a:bodyPr wrap="square" rtlCol="0">
              <a:spAutoFit/>
            </a:bodyPr>
            <a:lstStyle/>
            <a:p>
              <a:pPr algn="ctr" rtl="0"/>
              <a:r>
                <a:rPr lang="x-none" sz="1400" b="1" i="0" u="none" baseline="0">
                  <a:solidFill>
                    <a:srgbClr val="F89728"/>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RETIRAR DE MANERA SEGURA </a:t>
              </a:r>
              <a:r>
                <a:rPr lang="x-none" sz="2400" b="1" i="0" u="none" baseline="0">
                  <a:solidFill>
                    <a:srgbClr val="F89728"/>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$40,000 POR AÑO</a:t>
              </a:r>
            </a:p>
            <a:p>
              <a:endParaRPr lang="x-none" sz="1400" b="1"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endParaRPr>
            </a:p>
          </p:txBody>
        </p:sp>
      </p:grpSp>
      <p:pic>
        <p:nvPicPr>
          <p:cNvPr id="27" name="Picture 8">
            <a:extLst>
              <a:ext uri="{FF2B5EF4-FFF2-40B4-BE49-F238E27FC236}">
                <a16:creationId xmlns:a16="http://schemas.microsoft.com/office/drawing/2014/main" id="{88C7411C-DC82-A44E-AE69-182418C26F15}"/>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t="43503" r="56186" b="18"/>
          <a:stretch/>
        </p:blipFill>
        <p:spPr>
          <a:xfrm>
            <a:off x="9380423" y="1320825"/>
            <a:ext cx="721127" cy="398640"/>
          </a:xfrm>
          <a:prstGeom prst="rect">
            <a:avLst/>
          </a:prstGeom>
        </p:spPr>
      </p:pic>
      <p:pic>
        <p:nvPicPr>
          <p:cNvPr id="37" name="Picture 8">
            <a:extLst>
              <a:ext uri="{FF2B5EF4-FFF2-40B4-BE49-F238E27FC236}">
                <a16:creationId xmlns:a16="http://schemas.microsoft.com/office/drawing/2014/main" id="{6BE73FBB-5DEA-BF42-8B7C-21F2ADB4E235}"/>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t="43503" r="56186" b="18"/>
          <a:stretch/>
        </p:blipFill>
        <p:spPr>
          <a:xfrm>
            <a:off x="1178011" y="1299600"/>
            <a:ext cx="721127" cy="398640"/>
          </a:xfrm>
          <a:prstGeom prst="rect">
            <a:avLst/>
          </a:prstGeom>
        </p:spPr>
      </p:pic>
      <p:pic>
        <p:nvPicPr>
          <p:cNvPr id="39" name="Picture 8">
            <a:extLst>
              <a:ext uri="{FF2B5EF4-FFF2-40B4-BE49-F238E27FC236}">
                <a16:creationId xmlns:a16="http://schemas.microsoft.com/office/drawing/2014/main" id="{B629F27A-B909-F745-9201-BBE8DCD56C08}"/>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t="43503" r="56186" b="18"/>
          <a:stretch/>
        </p:blipFill>
        <p:spPr>
          <a:xfrm>
            <a:off x="5263947" y="1320825"/>
            <a:ext cx="721127" cy="398640"/>
          </a:xfrm>
          <a:prstGeom prst="rect">
            <a:avLst/>
          </a:prstGeom>
        </p:spPr>
      </p:pic>
      <p:sp>
        <p:nvSpPr>
          <p:cNvPr id="8" name="Title 7"/>
          <p:cNvSpPr txBox="1">
            <a:spLocks noGrp="1"/>
          </p:cNvSpPr>
          <p:nvPr>
            <p:ph type="title" idx="4294967295"/>
          </p:nvPr>
        </p:nvSpPr>
        <p:spPr>
          <a:xfrm>
            <a:off x="587933" y="164141"/>
            <a:ext cx="3943726"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2000" b="1" i="0" u="none" strike="noStrike" kern="1200" cap="none" spc="0" normalizeH="0" baseline="0" noProof="0" dirty="0">
                <a:ln>
                  <a:noFill/>
                </a:ln>
                <a:solidFill>
                  <a:srgbClr val="004EA8"/>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Su itinerario para la jubilación</a:t>
            </a:r>
          </a:p>
        </p:txBody>
      </p:sp>
      <p:sp>
        <p:nvSpPr>
          <p:cNvPr id="38" name="Rectángulo 37">
            <a:extLst>
              <a:ext uri="{FF2B5EF4-FFF2-40B4-BE49-F238E27FC236}">
                <a16:creationId xmlns:a16="http://schemas.microsoft.com/office/drawing/2014/main" id="{4A071362-A962-C542-A40F-53E7148DF96F}"/>
              </a:ext>
            </a:extLst>
          </p:cNvPr>
          <p:cNvSpPr/>
          <p:nvPr/>
        </p:nvSpPr>
        <p:spPr>
          <a:xfrm>
            <a:off x="1771305" y="970318"/>
            <a:ext cx="1106366" cy="707886"/>
          </a:xfrm>
          <a:prstGeom prst="rect">
            <a:avLst/>
          </a:prstGeom>
        </p:spPr>
        <p:txBody>
          <a:bodyPr wrap="square">
            <a:spAutoFit/>
          </a:bodyPr>
          <a:lstStyle/>
          <a:p>
            <a:pPr algn="ctr"/>
            <a:r>
              <a:rPr lang="es-ES" sz="2000" b="1" dirty="0">
                <a:solidFill>
                  <a:schemeClr val="bg1"/>
                </a:solidFill>
                <a:latin typeface="HelveticaNeu"/>
                <a:ea typeface="Helvetica Neue" panose="02000503000000020004" pitchFamily="2" charset="0"/>
                <a:cs typeface="Helvetica Neue" panose="02000503000000020004" pitchFamily="2" charset="0"/>
                <a:sym typeface="Helvetica Neue" panose="02000503000000020004" pitchFamily="2" charset="0"/>
              </a:rPr>
              <a:t>65</a:t>
            </a:r>
            <a:br>
              <a:rPr lang="es-ES" sz="2000" b="1" dirty="0">
                <a:solidFill>
                  <a:schemeClr val="bg1"/>
                </a:solidFill>
                <a:latin typeface="HelveticaNeu"/>
                <a:ea typeface="Helvetica Neue" panose="02000503000000020004" pitchFamily="2" charset="0"/>
                <a:cs typeface="Helvetica Neue" panose="02000503000000020004" pitchFamily="2" charset="0"/>
                <a:sym typeface="Helvetica Neue" panose="02000503000000020004" pitchFamily="2" charset="0"/>
              </a:rPr>
            </a:br>
            <a:r>
              <a:rPr lang="es-ES" sz="2000" b="1" dirty="0">
                <a:solidFill>
                  <a:schemeClr val="bg1"/>
                </a:solidFill>
                <a:latin typeface="HelveticaNeu"/>
                <a:ea typeface="Helvetica Neue" panose="02000503000000020004" pitchFamily="2" charset="0"/>
                <a:cs typeface="Helvetica Neue" panose="02000503000000020004" pitchFamily="2" charset="0"/>
                <a:sym typeface="Helvetica Neue" panose="02000503000000020004" pitchFamily="2" charset="0"/>
              </a:rPr>
              <a:t>AÑOS</a:t>
            </a:r>
            <a:endParaRPr lang="es-GT" sz="2000" dirty="0">
              <a:solidFill>
                <a:schemeClr val="bg1"/>
              </a:solidFill>
              <a:latin typeface="HelveticaNeu"/>
            </a:endParaRPr>
          </a:p>
        </p:txBody>
      </p:sp>
      <p:sp>
        <p:nvSpPr>
          <p:cNvPr id="40" name="Rectángulo 39">
            <a:extLst>
              <a:ext uri="{FF2B5EF4-FFF2-40B4-BE49-F238E27FC236}">
                <a16:creationId xmlns:a16="http://schemas.microsoft.com/office/drawing/2014/main" id="{B69556BA-6C92-BF49-B884-CC1603569A1A}"/>
              </a:ext>
            </a:extLst>
          </p:cNvPr>
          <p:cNvSpPr/>
          <p:nvPr/>
        </p:nvSpPr>
        <p:spPr>
          <a:xfrm>
            <a:off x="5857241" y="991543"/>
            <a:ext cx="1106366" cy="707886"/>
          </a:xfrm>
          <a:prstGeom prst="rect">
            <a:avLst/>
          </a:prstGeom>
        </p:spPr>
        <p:txBody>
          <a:bodyPr wrap="square">
            <a:spAutoFit/>
          </a:bodyPr>
          <a:lstStyle/>
          <a:p>
            <a:pPr algn="ctr"/>
            <a:r>
              <a:rPr lang="es-ES" sz="2000" b="1" dirty="0">
                <a:solidFill>
                  <a:schemeClr val="bg1"/>
                </a:solidFill>
                <a:latin typeface="HelveticaNeu"/>
                <a:ea typeface="Helvetica Neue" panose="02000503000000020004" pitchFamily="2" charset="0"/>
                <a:cs typeface="Helvetica Neue" panose="02000503000000020004" pitchFamily="2" charset="0"/>
                <a:sym typeface="Helvetica Neue" panose="02000503000000020004" pitchFamily="2" charset="0"/>
              </a:rPr>
              <a:t>66</a:t>
            </a:r>
            <a:br>
              <a:rPr lang="es-ES" sz="2000" b="1" dirty="0">
                <a:solidFill>
                  <a:schemeClr val="bg1"/>
                </a:solidFill>
                <a:latin typeface="HelveticaNeu"/>
                <a:ea typeface="Helvetica Neue" panose="02000503000000020004" pitchFamily="2" charset="0"/>
                <a:cs typeface="Helvetica Neue" panose="02000503000000020004" pitchFamily="2" charset="0"/>
                <a:sym typeface="Helvetica Neue" panose="02000503000000020004" pitchFamily="2" charset="0"/>
              </a:rPr>
            </a:br>
            <a:r>
              <a:rPr lang="es-ES" sz="2000" b="1" dirty="0">
                <a:solidFill>
                  <a:schemeClr val="bg1"/>
                </a:solidFill>
                <a:latin typeface="HelveticaNeu"/>
                <a:ea typeface="Helvetica Neue" panose="02000503000000020004" pitchFamily="2" charset="0"/>
                <a:cs typeface="Helvetica Neue" panose="02000503000000020004" pitchFamily="2" charset="0"/>
                <a:sym typeface="Helvetica Neue" panose="02000503000000020004" pitchFamily="2" charset="0"/>
              </a:rPr>
              <a:t>AÑOS</a:t>
            </a:r>
            <a:endParaRPr lang="es-GT" sz="2000" dirty="0">
              <a:solidFill>
                <a:schemeClr val="bg1"/>
              </a:solidFill>
              <a:latin typeface="HelveticaNeu"/>
            </a:endParaRPr>
          </a:p>
        </p:txBody>
      </p:sp>
      <p:sp>
        <p:nvSpPr>
          <p:cNvPr id="35" name="Rectángulo 34">
            <a:extLst>
              <a:ext uri="{FF2B5EF4-FFF2-40B4-BE49-F238E27FC236}">
                <a16:creationId xmlns:a16="http://schemas.microsoft.com/office/drawing/2014/main" id="{4568FA3A-ACBD-E440-946A-172EE11DDEAE}"/>
              </a:ext>
            </a:extLst>
          </p:cNvPr>
          <p:cNvSpPr/>
          <p:nvPr/>
        </p:nvSpPr>
        <p:spPr>
          <a:xfrm>
            <a:off x="9973717" y="991543"/>
            <a:ext cx="1106366" cy="707886"/>
          </a:xfrm>
          <a:prstGeom prst="rect">
            <a:avLst/>
          </a:prstGeom>
        </p:spPr>
        <p:txBody>
          <a:bodyPr wrap="square">
            <a:spAutoFit/>
          </a:bodyPr>
          <a:lstStyle/>
          <a:p>
            <a:pPr algn="ctr"/>
            <a:r>
              <a:rPr lang="es-ES" sz="2000" b="1" dirty="0">
                <a:solidFill>
                  <a:schemeClr val="bg1"/>
                </a:solidFill>
                <a:latin typeface="HelveticaNeu"/>
                <a:ea typeface="Helvetica Neue" panose="02000503000000020004" pitchFamily="2" charset="0"/>
                <a:cs typeface="Helvetica Neue" panose="02000503000000020004" pitchFamily="2" charset="0"/>
                <a:sym typeface="Helvetica Neue" panose="02000503000000020004" pitchFamily="2" charset="0"/>
              </a:rPr>
              <a:t>67</a:t>
            </a:r>
            <a:br>
              <a:rPr lang="es-ES" sz="2000" b="1" dirty="0">
                <a:solidFill>
                  <a:schemeClr val="bg1"/>
                </a:solidFill>
                <a:latin typeface="HelveticaNeu"/>
                <a:ea typeface="Helvetica Neue" panose="02000503000000020004" pitchFamily="2" charset="0"/>
                <a:cs typeface="Helvetica Neue" panose="02000503000000020004" pitchFamily="2" charset="0"/>
                <a:sym typeface="Helvetica Neue" panose="02000503000000020004" pitchFamily="2" charset="0"/>
              </a:rPr>
            </a:br>
            <a:r>
              <a:rPr lang="es-ES" sz="2000" b="1" dirty="0">
                <a:solidFill>
                  <a:schemeClr val="bg1"/>
                </a:solidFill>
                <a:latin typeface="HelveticaNeu"/>
                <a:ea typeface="Helvetica Neue" panose="02000503000000020004" pitchFamily="2" charset="0"/>
                <a:cs typeface="Helvetica Neue" panose="02000503000000020004" pitchFamily="2" charset="0"/>
                <a:sym typeface="Helvetica Neue" panose="02000503000000020004" pitchFamily="2" charset="0"/>
              </a:rPr>
              <a:t>AÑOS</a:t>
            </a:r>
            <a:endParaRPr lang="es-GT" sz="2000" dirty="0">
              <a:solidFill>
                <a:schemeClr val="bg1"/>
              </a:solidFill>
              <a:latin typeface="HelveticaNeu"/>
            </a:endParaRPr>
          </a:p>
        </p:txBody>
      </p:sp>
      <p:sp>
        <p:nvSpPr>
          <p:cNvPr id="12" name="TextBox 11"/>
          <p:cNvSpPr txBox="1"/>
          <p:nvPr/>
        </p:nvSpPr>
        <p:spPr>
          <a:xfrm>
            <a:off x="587933" y="3123853"/>
            <a:ext cx="7586868" cy="461665"/>
          </a:xfrm>
          <a:prstGeom prst="rect">
            <a:avLst/>
          </a:prstGeom>
          <a:noFill/>
        </p:spPr>
        <p:txBody>
          <a:bodyPr wrap="square" rtlCol="0">
            <a:spAutoFit/>
          </a:bodyPr>
          <a:lstStyle/>
          <a:p>
            <a:pPr algn="l" rtl="0"/>
            <a:r>
              <a:rPr lang="x-none" sz="2400" b="1" i="0" u="none" baseline="0" dirty="0">
                <a:solidFill>
                  <a:srgbClr val="004EA8"/>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¿Qué cantidad de ingresos puede esperar?</a:t>
            </a:r>
          </a:p>
        </p:txBody>
      </p:sp>
      <p:sp>
        <p:nvSpPr>
          <p:cNvPr id="16" name="TextBox 15"/>
          <p:cNvSpPr txBox="1"/>
          <p:nvPr/>
        </p:nvSpPr>
        <p:spPr>
          <a:xfrm>
            <a:off x="587933" y="4514912"/>
            <a:ext cx="1566315" cy="923330"/>
          </a:xfrm>
          <a:prstGeom prst="rect">
            <a:avLst/>
          </a:prstGeom>
          <a:noFill/>
        </p:spPr>
        <p:txBody>
          <a:bodyPr wrap="square" rtlCol="0">
            <a:spAutoFit/>
          </a:bodyPr>
          <a:lstStyle/>
          <a:p>
            <a:pPr algn="l" rtl="0"/>
            <a:r>
              <a:rPr lang="x-none" sz="5400" b="1" i="0" u="none" baseline="0">
                <a:solidFill>
                  <a:srgbClr val="F89728"/>
                </a:solidFill>
                <a:latin typeface="HelveticaNeueLT Std" charset="0"/>
                <a:ea typeface="HelveticaNeueLT Std" charset="0"/>
                <a:cs typeface="HelveticaNeueLT Std" charset="0"/>
                <a:sym typeface="Helvetica Neue LT Std 75" charset="0"/>
              </a:rPr>
              <a:t>4%</a:t>
            </a:r>
          </a:p>
        </p:txBody>
      </p:sp>
      <p:sp>
        <p:nvSpPr>
          <p:cNvPr id="31" name="TextBox 30"/>
          <p:cNvSpPr txBox="1"/>
          <p:nvPr/>
        </p:nvSpPr>
        <p:spPr>
          <a:xfrm>
            <a:off x="592403" y="5353250"/>
            <a:ext cx="4572000" cy="707886"/>
          </a:xfrm>
          <a:prstGeom prst="rect">
            <a:avLst/>
          </a:prstGeom>
          <a:noFill/>
        </p:spPr>
        <p:txBody>
          <a:bodyPr wrap="square" rtlCol="0">
            <a:spAutoFit/>
          </a:bodyPr>
          <a:lstStyle/>
          <a:p>
            <a:pPr algn="l" rtl="0"/>
            <a:r>
              <a:rPr lang="x-none" sz="2000" b="1" i="0" u="none" baseline="0" dirty="0">
                <a:solidFill>
                  <a:srgbClr val="F89728"/>
                </a:solidFill>
                <a:latin typeface="HelveticaNeueLT Std" charset="0"/>
                <a:ea typeface="HelveticaNeueLT Std" charset="0"/>
                <a:cs typeface="HelveticaNeueLT Std" charset="0"/>
                <a:sym typeface="Helvetica Neue LT Std 75" charset="0"/>
              </a:rPr>
              <a:t>DE SUS AHORROS</a:t>
            </a:r>
            <a:endParaRPr lang="en-US" sz="2000" b="1" i="0" u="none" baseline="0" dirty="0">
              <a:solidFill>
                <a:srgbClr val="F89728"/>
              </a:solidFill>
              <a:latin typeface="HelveticaNeueLT Std" charset="0"/>
              <a:ea typeface="HelveticaNeueLT Std" charset="0"/>
              <a:cs typeface="HelveticaNeueLT Std" charset="0"/>
              <a:sym typeface="Helvetica Neue LT Std 75" charset="0"/>
            </a:endParaRPr>
          </a:p>
          <a:p>
            <a:pPr algn="l" rtl="0"/>
            <a:r>
              <a:rPr lang="x-none" sz="2000" b="1" i="0" u="none" baseline="0" dirty="0">
                <a:solidFill>
                  <a:srgbClr val="F89728"/>
                </a:solidFill>
                <a:latin typeface="HelveticaNeueLT Std" charset="0"/>
                <a:ea typeface="HelveticaNeueLT Std" charset="0"/>
                <a:cs typeface="HelveticaNeueLT Std" charset="0"/>
                <a:sym typeface="Helvetica Neue LT Std 75" charset="0"/>
              </a:rPr>
              <a:t>CADA AÑO</a:t>
            </a:r>
            <a:endParaRPr lang="x-none" dirty="0"/>
          </a:p>
        </p:txBody>
      </p:sp>
      <p:sp>
        <p:nvSpPr>
          <p:cNvPr id="19" name="TextBox 18"/>
          <p:cNvSpPr txBox="1"/>
          <p:nvPr/>
        </p:nvSpPr>
        <p:spPr>
          <a:xfrm>
            <a:off x="3830215" y="4667009"/>
            <a:ext cx="2202457" cy="1477328"/>
          </a:xfrm>
          <a:prstGeom prst="rect">
            <a:avLst/>
          </a:prstGeom>
          <a:noFill/>
        </p:spPr>
        <p:txBody>
          <a:bodyPr wrap="square" rtlCol="0">
            <a:spAutoFit/>
          </a:bodyPr>
          <a:lstStyle/>
          <a:p>
            <a:pPr algn="l" rtl="0"/>
            <a:r>
              <a:rPr lang="x-none" b="1" i="0" u="none" baseline="0" dirty="0">
                <a:solidFill>
                  <a:srgbClr val="004EA8"/>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EJEMPLO DE UN OBJETIVO DE </a:t>
            </a:r>
            <a:br>
              <a:rPr lang="es-MX" b="1" i="0" u="none" baseline="0" dirty="0">
                <a:solidFill>
                  <a:srgbClr val="004EA8"/>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br>
            <a:r>
              <a:rPr lang="x-none" b="1" i="0" u="none" baseline="0" dirty="0">
                <a:solidFill>
                  <a:srgbClr val="004EA8"/>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$1 MILLÓN EN AHORROS PARA LA JUBILACIÓN</a:t>
            </a:r>
            <a:endParaRPr lang="x-none" b="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2" name="Picture 31" descr="El gráfico circular muestra el Retirar de manera segura $40,000 Por año">
            <a:extLst>
              <a:ext uri="{FF2B5EF4-FFF2-40B4-BE49-F238E27FC236}">
                <a16:creationId xmlns:a16="http://schemas.microsoft.com/office/drawing/2014/main" id="{221FE058-FA37-F443-B41C-526706AA1A3D}"/>
              </a:ext>
              <a:ext uri="{C183D7F6-B498-43B3-948B-1728B52AA6E4}">
                <adec:decorative xmlns:adec="http://schemas.microsoft.com/office/drawing/2017/decorative" val="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32539" y="3880976"/>
            <a:ext cx="2932738" cy="3003713"/>
          </a:xfrm>
          <a:prstGeom prst="rect">
            <a:avLst/>
          </a:prstGeom>
        </p:spPr>
      </p:pic>
      <p:sp>
        <p:nvSpPr>
          <p:cNvPr id="33" name="TextBox 32"/>
          <p:cNvSpPr txBox="1"/>
          <p:nvPr/>
        </p:nvSpPr>
        <p:spPr>
          <a:xfrm>
            <a:off x="8787653" y="4237913"/>
            <a:ext cx="3075645" cy="738664"/>
          </a:xfrm>
          <a:prstGeom prst="rect">
            <a:avLst/>
          </a:prstGeom>
          <a:noFill/>
        </p:spPr>
        <p:txBody>
          <a:bodyPr wrap="square" rtlCol="0">
            <a:spAutoFit/>
          </a:bodyPr>
          <a:lstStyle/>
          <a:p>
            <a:pPr algn="l" rtl="0"/>
            <a:r>
              <a:rPr lang="x-none" sz="2100" b="0" i="0" u="none" baseline="0" dirty="0">
                <a:solidFill>
                  <a:srgbClr val="004EA8"/>
                </a:solidFill>
                <a:latin typeface="HelveticaNeueLT Std Lt" charset="0"/>
                <a:ea typeface="HelveticaNeueLT Std Lt" charset="0"/>
                <a:cs typeface="HelveticaNeueLT Std Lt" charset="0"/>
                <a:sym typeface="Helvetica Neue LT Std 45 Light" charset="0"/>
              </a:rPr>
              <a:t>ESTABLECER UN OBJETIVO DE JUBILACIÓN</a:t>
            </a:r>
            <a:endParaRPr lang="x-none" dirty="0"/>
          </a:p>
        </p:txBody>
      </p:sp>
      <p:sp>
        <p:nvSpPr>
          <p:cNvPr id="36" name="TextBox 35"/>
          <p:cNvSpPr txBox="1"/>
          <p:nvPr/>
        </p:nvSpPr>
        <p:spPr>
          <a:xfrm>
            <a:off x="8841441" y="5255534"/>
            <a:ext cx="2982528" cy="830997"/>
          </a:xfrm>
          <a:prstGeom prst="rect">
            <a:avLst/>
          </a:prstGeom>
          <a:noFill/>
        </p:spPr>
        <p:txBody>
          <a:bodyPr wrap="square" rtlCol="0">
            <a:spAutoFit/>
          </a:bodyPr>
          <a:lstStyle/>
          <a:p>
            <a:pPr algn="l" rtl="0"/>
            <a:r>
              <a:rPr lang="x-none" sz="1600" b="0" i="0" u="none" baseline="0" dirty="0">
                <a:solidFill>
                  <a:srgbClr val="004EA8"/>
                </a:solidFill>
                <a:latin typeface="HelveticaNeueLT Std" charset="0"/>
                <a:ea typeface="HelveticaNeueLT Std" charset="0"/>
                <a:cs typeface="HelveticaNeueLT Std" charset="0"/>
                <a:sym typeface="Helvetica Neue LT Std 55 Roman" charset="0"/>
              </a:rPr>
              <a:t>La edad en la que tendrá suficientes ahorros para cubrir los gastos de jubilación.</a:t>
            </a:r>
            <a:endParaRPr lang="x-none" sz="1600" dirty="0"/>
          </a:p>
        </p:txBody>
      </p:sp>
      <p:sp>
        <p:nvSpPr>
          <p:cNvPr id="3" name="TextBox 2"/>
          <p:cNvSpPr txBox="1"/>
          <p:nvPr/>
        </p:nvSpPr>
        <p:spPr>
          <a:xfrm>
            <a:off x="587933" y="6338135"/>
            <a:ext cx="5412885" cy="276999"/>
          </a:xfrm>
          <a:prstGeom prst="rect">
            <a:avLst/>
          </a:prstGeom>
          <a:noFill/>
        </p:spPr>
        <p:txBody>
          <a:bodyPr wrap="square" rtlCol="0">
            <a:spAutoFit/>
          </a:bodyPr>
          <a:lstStyle/>
          <a:p>
            <a:pPr algn="l" rtl="0"/>
            <a:r>
              <a:rPr lang="x-none" sz="1200" b="0" i="0" u="none" baseline="0">
                <a:solidFill>
                  <a:srgbClr val="004EA8"/>
                </a:solidFill>
                <a:latin typeface="HelveticaNeueLT Std" charset="0"/>
                <a:ea typeface="HelveticaNeueLT Std" charset="0"/>
                <a:cs typeface="HelveticaNeueLT Std" charset="0"/>
                <a:sym typeface="Helvetica Neue LT Std 55 Roman" charset="0"/>
              </a:rPr>
              <a:t>Esto asume una tasa de rentabilidad anual del 4%.</a:t>
            </a:r>
            <a:endParaRPr lang="x-none" sz="1200" dirty="0"/>
          </a:p>
        </p:txBody>
      </p:sp>
    </p:spTree>
    <p:extLst>
      <p:ext uri="{BB962C8B-B14F-4D97-AF65-F5344CB8AC3E}">
        <p14:creationId xmlns:p14="http://schemas.microsoft.com/office/powerpoint/2010/main" val="1028325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C183D7F6-B498-43B3-948B-1728B52AA6E4}">
                <adec:decorative xmlns:adec="http://schemas.microsoft.com/office/drawing/2017/decorative" val="1"/>
              </a:ext>
            </a:extLst>
          </p:cNvPr>
          <p:cNvSpPr/>
          <p:nvPr/>
        </p:nvSpPr>
        <p:spPr>
          <a:xfrm>
            <a:off x="0" y="5734139"/>
            <a:ext cx="12192000" cy="1147011"/>
          </a:xfrm>
          <a:prstGeom prst="rect">
            <a:avLst/>
          </a:prstGeom>
          <a:solidFill>
            <a:srgbClr val="FFE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7678" y="1038981"/>
            <a:ext cx="7862360" cy="4997882"/>
          </a:xfrm>
          <a:prstGeom prst="rect">
            <a:avLst/>
          </a:prstGeom>
        </p:spPr>
      </p:pic>
      <p:sp>
        <p:nvSpPr>
          <p:cNvPr id="6" name="Title 5"/>
          <p:cNvSpPr txBox="1">
            <a:spLocks noGrp="1"/>
          </p:cNvSpPr>
          <p:nvPr>
            <p:ph type="title" idx="4294967295"/>
          </p:nvPr>
        </p:nvSpPr>
        <p:spPr>
          <a:xfrm>
            <a:off x="636059" y="468941"/>
            <a:ext cx="7288742"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3400" b="1" i="0" u="none" strike="noStrike" kern="1200" cap="none" spc="0" normalizeH="0" baseline="0" noProof="0" dirty="0">
                <a:ln>
                  <a:noFill/>
                </a:ln>
                <a:solidFill>
                  <a:srgbClr val="004EA8"/>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¿Está listo para jubilarse?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3200" b="1" i="0" u="none" strike="noStrike" kern="1200" cap="none" spc="0" normalizeH="0" baseline="0" noProof="0" dirty="0">
              <a:ln>
                <a:noFill/>
              </a:ln>
              <a:solidFill>
                <a:schemeClr val="tx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1" name="Picture 10" descr="La imagen muestra una descripción general de la preparación para la jubilación">
            <a:extLs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4199" y="1032311"/>
            <a:ext cx="7865840" cy="5000094"/>
          </a:xfrm>
          <a:prstGeom prst="rect">
            <a:avLst/>
          </a:prstGeom>
        </p:spPr>
      </p:pic>
      <p:sp>
        <p:nvSpPr>
          <p:cNvPr id="9" name="TextBox 8"/>
          <p:cNvSpPr txBox="1"/>
          <p:nvPr/>
        </p:nvSpPr>
        <p:spPr>
          <a:xfrm>
            <a:off x="0" y="6037566"/>
            <a:ext cx="12192000" cy="769441"/>
          </a:xfrm>
          <a:prstGeom prst="rect">
            <a:avLst/>
          </a:prstGeom>
          <a:noFill/>
        </p:spPr>
        <p:txBody>
          <a:bodyPr wrap="square" rtlCol="0">
            <a:spAutoFit/>
          </a:bodyPr>
          <a:lstStyle/>
          <a:p>
            <a:pPr algn="ctr" rtl="0"/>
            <a:r>
              <a:rPr lang="x-none" sz="2200" b="0" i="0" u="none" baseline="0" dirty="0">
                <a:solidFill>
                  <a:srgbClr val="004EA8"/>
                </a:solidFill>
                <a:latin typeface="HelveticaNeueLT Std Lt" charset="0"/>
                <a:ea typeface="HelveticaNeueLT Std Lt" charset="0"/>
                <a:cs typeface="HelveticaNeueLT Std Lt" charset="0"/>
                <a:sym typeface="Helvetica Neue LT Std 45 Light" charset="0"/>
              </a:rPr>
              <a:t>Retirement Readiness Snapshot [Imagen de preparación para la jubilación</a:t>
            </a:r>
            <a:r>
              <a:rPr lang="x-none" sz="2200" b="1" i="0" u="none" baseline="0" dirty="0">
                <a:solidFill>
                  <a:srgbClr val="004EA8"/>
                </a:solidFill>
                <a:latin typeface="HelveticaNeueLT Std Lt" charset="0"/>
                <a:ea typeface="HelveticaNeueLT Std Lt" charset="0"/>
                <a:cs typeface="HelveticaNeueLT Std Lt" charset="0"/>
                <a:sym typeface="Helvetica Neue LT Std 45 Light" charset="0"/>
              </a:rPr>
              <a:t> </a:t>
            </a:r>
            <a:r>
              <a:rPr lang="x-none" sz="2200" b="0" i="0" u="none" baseline="0" dirty="0">
                <a:solidFill>
                  <a:srgbClr val="004EA8"/>
                </a:solidFill>
                <a:latin typeface="HelveticaNeueLT Std Lt" charset="0"/>
                <a:ea typeface="HelveticaNeueLT Std Lt" charset="0"/>
                <a:cs typeface="HelveticaNeueLT Std Lt" charset="0"/>
                <a:sym typeface="Helvetica Neue LT Std 45 Light" charset="0"/>
              </a:rPr>
              <a:t>en</a:t>
            </a:r>
            <a:r>
              <a:rPr lang="es-ES" sz="2200" b="0" i="0" u="none" baseline="0" dirty="0">
                <a:solidFill>
                  <a:srgbClr val="004EA8"/>
                </a:solidFill>
                <a:latin typeface="HelveticaNeueLT Std Lt" charset="0"/>
                <a:ea typeface="HelveticaNeueLT Std Lt" charset="0"/>
                <a:cs typeface="HelveticaNeueLT Std Lt" charset="0"/>
                <a:sym typeface="Helvetica Neue LT Std 45 Light" charset="0"/>
              </a:rPr>
              <a:t>]</a:t>
            </a:r>
            <a:r>
              <a:rPr lang="x-none" sz="2200" b="0" i="0" u="none" baseline="0" dirty="0">
                <a:solidFill>
                  <a:srgbClr val="004EA8"/>
                </a:solidFill>
                <a:latin typeface="HelveticaNeueLT Std Lt" charset="0"/>
                <a:ea typeface="HelveticaNeueLT Std Lt" charset="0"/>
                <a:cs typeface="HelveticaNeueLT Std Lt" charset="0"/>
                <a:sym typeface="Helvetica Neue LT Std 45 Light" charset="0"/>
              </a:rPr>
              <a:t> </a:t>
            </a:r>
            <a:br>
              <a:rPr lang="es-ES" sz="2200" b="0" i="0" u="none" baseline="0" dirty="0">
                <a:solidFill>
                  <a:srgbClr val="004EA8"/>
                </a:solidFill>
                <a:latin typeface="HelveticaNeueLT Std Lt" charset="0"/>
                <a:ea typeface="HelveticaNeueLT Std Lt" charset="0"/>
                <a:cs typeface="HelveticaNeueLT Std Lt" charset="0"/>
                <a:sym typeface="Helvetica Neue LT Std 45 Light" charset="0"/>
              </a:rPr>
            </a:br>
            <a:r>
              <a:rPr lang="x-none" sz="2200" b="1" i="0" u="none" baseline="0" dirty="0">
                <a:solidFill>
                  <a:srgbClr val="004EA8"/>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6" tooltip="http://www.standard.com/login">
                  <a:extLst>
                    <a:ext uri="{A12FA001-AC4F-418D-AE19-62706E023703}">
                      <ahyp:hlinkClr xmlns:ahyp="http://schemas.microsoft.com/office/drawing/2018/hyperlinkcolor" val="tx"/>
                    </a:ext>
                  </a:extLst>
                </a:hlinkClick>
              </a:rPr>
              <a:t>standard.com/login</a:t>
            </a:r>
            <a:r>
              <a:rPr lang="x-none" sz="2200" b="1" i="0" u="none" baseline="0" dirty="0">
                <a:solidFill>
                  <a:srgbClr val="004EA8"/>
                </a:solidFill>
                <a:latin typeface="HelveticaNeueLT Std" charset="0"/>
                <a:ea typeface="HelveticaNeueLT Std" charset="0"/>
                <a:cs typeface="HelveticaNeueLT Std" charset="0"/>
                <a:sym typeface="Helvetica Neue LT Std 55 Roman" charset="0"/>
              </a:rPr>
              <a:t> </a:t>
            </a:r>
            <a:endParaRPr lang="x-none" sz="2200" dirty="0">
              <a:solidFill>
                <a:srgbClr val="004EA8"/>
              </a:solidFill>
            </a:endParaRPr>
          </a:p>
        </p:txBody>
      </p:sp>
    </p:spTree>
    <p:extLst>
      <p:ext uri="{BB962C8B-B14F-4D97-AF65-F5344CB8AC3E}">
        <p14:creationId xmlns:p14="http://schemas.microsoft.com/office/powerpoint/2010/main" val="188222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 name="Rounded Rectangle 39">
            <a:extLst>
              <a:ext uri="{C183D7F6-B498-43B3-948B-1728B52AA6E4}">
                <adec:decorative xmlns:adec="http://schemas.microsoft.com/office/drawing/2017/decorative" val="1"/>
              </a:ext>
            </a:extLst>
          </p:cNvPr>
          <p:cNvSpPr/>
          <p:nvPr/>
        </p:nvSpPr>
        <p:spPr>
          <a:xfrm>
            <a:off x="417152" y="-182881"/>
            <a:ext cx="5283257" cy="853441"/>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7" name="Title 6"/>
          <p:cNvSpPr txBox="1">
            <a:spLocks noGrp="1"/>
          </p:cNvSpPr>
          <p:nvPr>
            <p:ph type="title" idx="4294967295"/>
          </p:nvPr>
        </p:nvSpPr>
        <p:spPr>
          <a:xfrm>
            <a:off x="417152" y="149819"/>
            <a:ext cx="528325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2000" b="1" i="0" u="none" strike="noStrike" kern="1200" cap="none" spc="0" normalizeH="0" baseline="0" noProof="0" dirty="0">
                <a:ln>
                  <a:noFill/>
                </a:ln>
                <a:solidFill>
                  <a:srgbClr val="004EA8"/>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Si necesita ponerse al día con los</a:t>
            </a:r>
            <a:r>
              <a:rPr kumimoji="0" lang="en-US" sz="2000" b="1" i="0" u="none" strike="noStrike" kern="1200" cap="none" spc="0" normalizeH="0" baseline="0" noProof="0" dirty="0">
                <a:ln>
                  <a:noFill/>
                </a:ln>
                <a:solidFill>
                  <a:srgbClr val="004EA8"/>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a:t>
            </a:r>
            <a:r>
              <a:rPr kumimoji="0" lang="x-none" sz="2000" b="1" i="0" u="none" strike="noStrike" kern="1200" cap="none" spc="0" normalizeH="0" baseline="0" noProof="0" dirty="0">
                <a:ln>
                  <a:noFill/>
                </a:ln>
                <a:solidFill>
                  <a:srgbClr val="004EA8"/>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ahorros</a:t>
            </a:r>
            <a:endParaRPr kumimoji="0" lang="x-none" sz="1800" b="1" i="0" u="none" strike="noStrike" kern="1200" cap="none" spc="0" normalizeH="0" baseline="0" noProof="0" dirty="0">
              <a:ln>
                <a:noFill/>
              </a:ln>
              <a:solidFill>
                <a:schemeClr val="tx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7196" y="-2069429"/>
            <a:ext cx="382265" cy="663341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7488" y="5085347"/>
            <a:ext cx="759708" cy="1772653"/>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1685" y="1672836"/>
            <a:ext cx="2441096" cy="2610830"/>
          </a:xfrm>
          <a:prstGeom prst="rect">
            <a:avLst/>
          </a:prstGeom>
        </p:spPr>
      </p:pic>
      <p:sp>
        <p:nvSpPr>
          <p:cNvPr id="11" name="TextBox 10"/>
          <p:cNvSpPr txBox="1"/>
          <p:nvPr/>
        </p:nvSpPr>
        <p:spPr>
          <a:xfrm>
            <a:off x="417153" y="1279173"/>
            <a:ext cx="4548842" cy="461665"/>
          </a:xfrm>
          <a:prstGeom prst="rect">
            <a:avLst/>
          </a:prstGeom>
          <a:noFill/>
        </p:spPr>
        <p:txBody>
          <a:bodyPr wrap="square" rtlCol="0">
            <a:spAutoFit/>
          </a:bodyPr>
          <a:lstStyle/>
          <a:p>
            <a:pPr marL="342900" indent="-342900" algn="l" rtl="0">
              <a:buFont typeface="Arial" charset="0"/>
              <a:buChar char="•"/>
            </a:pPr>
            <a:r>
              <a:rPr lang="x-none" sz="2400" b="1" i="0" u="none" baseline="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Reduzca los gastos</a:t>
            </a:r>
          </a:p>
        </p:txBody>
      </p:sp>
      <p:sp>
        <p:nvSpPr>
          <p:cNvPr id="12" name="TextBox 11"/>
          <p:cNvSpPr txBox="1"/>
          <p:nvPr/>
        </p:nvSpPr>
        <p:spPr>
          <a:xfrm>
            <a:off x="417153" y="1923719"/>
            <a:ext cx="5205532" cy="1200329"/>
          </a:xfrm>
          <a:prstGeom prst="rect">
            <a:avLst/>
          </a:prstGeom>
          <a:noFill/>
        </p:spPr>
        <p:txBody>
          <a:bodyPr wrap="square" rtlCol="0">
            <a:spAutoFit/>
          </a:bodyPr>
          <a:lstStyle/>
          <a:p>
            <a:pPr marL="342900" indent="-342900" algn="l" rtl="0">
              <a:buFont typeface="Arial" charset="0"/>
              <a:buChar char="•"/>
            </a:pPr>
            <a:r>
              <a:rPr lang="x-none" sz="2400" b="1" i="0" u="none" baseline="0"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Pequeño aumento en los ahorros ahora, mayor </a:t>
            </a:r>
            <a:r>
              <a:rPr lang="x-none" sz="2400" b="1" i="0" u="none" baseline="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saldo después</a:t>
            </a:r>
            <a:r>
              <a:rPr lang="es-ES" sz="2400" b="1" i="0" u="none" baseline="0"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a:t>
            </a:r>
            <a:endParaRPr lang="x-none" sz="2400" b="1" i="0" u="none" baseline="0"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14" name="TextBox 13"/>
          <p:cNvSpPr txBox="1"/>
          <p:nvPr/>
        </p:nvSpPr>
        <p:spPr>
          <a:xfrm>
            <a:off x="587932" y="3126858"/>
            <a:ext cx="6162491" cy="646331"/>
          </a:xfrm>
          <a:prstGeom prst="rect">
            <a:avLst/>
          </a:prstGeom>
          <a:noFill/>
        </p:spPr>
        <p:txBody>
          <a:bodyPr wrap="square" rtlCol="0">
            <a:spAutoFit/>
          </a:bodyPr>
          <a:lstStyle/>
          <a:p>
            <a:pPr algn="l" rtl="0"/>
            <a:r>
              <a:rPr lang="x-none" b="1" i="0" u="none" baseline="0">
                <a:solidFill>
                  <a:srgbClr val="004EA8"/>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CRECIMIENTO EXTRA CON EL PASO DEL TIEMPO</a:t>
            </a:r>
          </a:p>
          <a:p>
            <a:endParaRPr lang="x-none" b="1" dirty="0">
              <a:solidFill>
                <a:srgbClr val="004EA8"/>
              </a:solidFill>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47" name="Group 46">
            <a:extLst>
              <a:ext uri="{C183D7F6-B498-43B3-948B-1728B52AA6E4}">
                <adec:decorative xmlns:adec="http://schemas.microsoft.com/office/drawing/2017/decorative" val="1"/>
              </a:ext>
            </a:extLst>
          </p:cNvPr>
          <p:cNvGrpSpPr/>
          <p:nvPr/>
        </p:nvGrpSpPr>
        <p:grpSpPr>
          <a:xfrm>
            <a:off x="417153" y="3547667"/>
            <a:ext cx="7357785" cy="2423170"/>
            <a:chOff x="417153" y="4058653"/>
            <a:chExt cx="7357785" cy="2423170"/>
          </a:xfrm>
        </p:grpSpPr>
        <p:sp>
          <p:nvSpPr>
            <p:cNvPr id="13" name="Rectangle 12"/>
            <p:cNvSpPr/>
            <p:nvPr/>
          </p:nvSpPr>
          <p:spPr>
            <a:xfrm>
              <a:off x="417154" y="4058653"/>
              <a:ext cx="7357784" cy="242317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cxnSp>
          <p:nvCxnSpPr>
            <p:cNvPr id="22" name="Straight Connector 21"/>
            <p:cNvCxnSpPr/>
            <p:nvPr/>
          </p:nvCxnSpPr>
          <p:spPr>
            <a:xfrm flipV="1">
              <a:off x="417153" y="4861183"/>
              <a:ext cx="7357784" cy="24816"/>
            </a:xfrm>
            <a:prstGeom prst="line">
              <a:avLst/>
            </a:prstGeom>
            <a:ln w="12700">
              <a:solidFill>
                <a:srgbClr val="C0BFD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7153" y="5680205"/>
              <a:ext cx="7357784" cy="0"/>
            </a:xfrm>
            <a:prstGeom prst="line">
              <a:avLst/>
            </a:prstGeom>
            <a:ln w="12700">
              <a:solidFill>
                <a:srgbClr val="C0BFDC"/>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2476981" y="4058653"/>
              <a:ext cx="0" cy="2423170"/>
            </a:xfrm>
            <a:prstGeom prst="line">
              <a:avLst/>
            </a:prstGeom>
            <a:ln w="38100">
              <a:solidFill>
                <a:srgbClr val="C0BFDC"/>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800539" y="4058653"/>
              <a:ext cx="0" cy="2423170"/>
            </a:xfrm>
            <a:prstGeom prst="line">
              <a:avLst/>
            </a:prstGeom>
            <a:ln w="12700">
              <a:solidFill>
                <a:srgbClr val="C0BFDC"/>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09155" y="4058653"/>
              <a:ext cx="0" cy="2423170"/>
            </a:xfrm>
            <a:prstGeom prst="line">
              <a:avLst/>
            </a:prstGeom>
            <a:ln w="12700">
              <a:solidFill>
                <a:srgbClr val="C0BFDC"/>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433830" y="4058653"/>
              <a:ext cx="0" cy="2423170"/>
            </a:xfrm>
            <a:prstGeom prst="line">
              <a:avLst/>
            </a:prstGeom>
            <a:ln w="12700">
              <a:solidFill>
                <a:srgbClr val="C0BFDC"/>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587932" y="3659232"/>
            <a:ext cx="1675587" cy="646331"/>
          </a:xfrm>
          <a:prstGeom prst="rect">
            <a:avLst/>
          </a:prstGeom>
          <a:noFill/>
        </p:spPr>
        <p:txBody>
          <a:bodyPr wrap="square" rtlCol="0">
            <a:spAutoFit/>
          </a:bodyPr>
          <a:lstStyle/>
          <a:p>
            <a:pPr algn="l" rtl="0"/>
            <a:r>
              <a:rPr lang="x-none" b="1" i="0" u="none" baseline="0"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Aumento de</a:t>
            </a:r>
          </a:p>
          <a:p>
            <a:pPr algn="l" rtl="0"/>
            <a:r>
              <a:rPr lang="x-none" b="1" i="0" u="none" baseline="0"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la aportación</a:t>
            </a:r>
          </a:p>
        </p:txBody>
      </p:sp>
      <p:sp>
        <p:nvSpPr>
          <p:cNvPr id="16" name="TextBox 15"/>
          <p:cNvSpPr txBox="1"/>
          <p:nvPr/>
        </p:nvSpPr>
        <p:spPr>
          <a:xfrm>
            <a:off x="2318142" y="3693957"/>
            <a:ext cx="1660344" cy="584775"/>
          </a:xfrm>
          <a:prstGeom prst="rect">
            <a:avLst/>
          </a:prstGeom>
          <a:noFill/>
        </p:spPr>
        <p:txBody>
          <a:bodyPr wrap="square" rtlCol="0">
            <a:spAutoFit/>
          </a:bodyPr>
          <a:lstStyle/>
          <a:p>
            <a:pPr algn="ctr" rtl="0"/>
            <a:r>
              <a:rPr lang="x-none" b="1" i="0" u="none" baseline="0"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10</a:t>
            </a:r>
          </a:p>
          <a:p>
            <a:pPr algn="ctr" rtl="0"/>
            <a:r>
              <a:rPr lang="x-none" sz="1400" b="1" i="0" u="none" baseline="0"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AÑOS</a:t>
            </a:r>
          </a:p>
        </p:txBody>
      </p:sp>
      <p:sp>
        <p:nvSpPr>
          <p:cNvPr id="26" name="TextBox 25"/>
          <p:cNvSpPr txBox="1"/>
          <p:nvPr/>
        </p:nvSpPr>
        <p:spPr>
          <a:xfrm>
            <a:off x="3641700" y="3693957"/>
            <a:ext cx="1660344" cy="584775"/>
          </a:xfrm>
          <a:prstGeom prst="rect">
            <a:avLst/>
          </a:prstGeom>
          <a:noFill/>
        </p:spPr>
        <p:txBody>
          <a:bodyPr wrap="square" rtlCol="0">
            <a:spAutoFit/>
          </a:bodyPr>
          <a:lstStyle/>
          <a:p>
            <a:pPr algn="ctr" rtl="0"/>
            <a:r>
              <a:rPr lang="x-none" b="1" i="0" u="none" baseline="0"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20</a:t>
            </a:r>
          </a:p>
          <a:p>
            <a:pPr algn="ctr" rtl="0"/>
            <a:r>
              <a:rPr lang="x-none" sz="1400" b="1" i="0" u="none" baseline="0"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AÑOS</a:t>
            </a:r>
          </a:p>
        </p:txBody>
      </p:sp>
      <p:sp>
        <p:nvSpPr>
          <p:cNvPr id="30" name="TextBox 29"/>
          <p:cNvSpPr txBox="1"/>
          <p:nvPr/>
        </p:nvSpPr>
        <p:spPr>
          <a:xfrm>
            <a:off x="4950316" y="3693957"/>
            <a:ext cx="1660344" cy="584775"/>
          </a:xfrm>
          <a:prstGeom prst="rect">
            <a:avLst/>
          </a:prstGeom>
          <a:noFill/>
        </p:spPr>
        <p:txBody>
          <a:bodyPr wrap="square" rtlCol="0">
            <a:spAutoFit/>
          </a:bodyPr>
          <a:lstStyle/>
          <a:p>
            <a:pPr algn="ctr" rtl="0"/>
            <a:r>
              <a:rPr lang="x-none" b="1" i="0" u="none" baseline="0"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30</a:t>
            </a:r>
          </a:p>
          <a:p>
            <a:pPr algn="ctr" rtl="0"/>
            <a:r>
              <a:rPr lang="x-none" sz="1400" b="1" i="0" u="none" baseline="0"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AÑOS</a:t>
            </a:r>
          </a:p>
        </p:txBody>
      </p:sp>
      <p:sp>
        <p:nvSpPr>
          <p:cNvPr id="34" name="TextBox 33"/>
          <p:cNvSpPr txBox="1"/>
          <p:nvPr/>
        </p:nvSpPr>
        <p:spPr>
          <a:xfrm>
            <a:off x="6274991" y="3693957"/>
            <a:ext cx="1660344" cy="861774"/>
          </a:xfrm>
          <a:prstGeom prst="rect">
            <a:avLst/>
          </a:prstGeom>
          <a:noFill/>
        </p:spPr>
        <p:txBody>
          <a:bodyPr wrap="square" rtlCol="0">
            <a:spAutoFit/>
          </a:bodyPr>
          <a:lstStyle/>
          <a:p>
            <a:pPr algn="ctr" rtl="0"/>
            <a:r>
              <a:rPr lang="x-none" b="1" i="0" u="none" baseline="0"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40</a:t>
            </a:r>
          </a:p>
          <a:p>
            <a:pPr algn="ctr" rtl="0"/>
            <a:r>
              <a:rPr lang="x-none" sz="1400" b="1" i="0" u="none" baseline="0"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AÑOS</a:t>
            </a:r>
          </a:p>
          <a:p>
            <a:pPr algn="ctr" rtl="0"/>
            <a:endParaRPr lang="x-none" b="1"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0" name="TextBox 19"/>
          <p:cNvSpPr txBox="1"/>
          <p:nvPr/>
        </p:nvSpPr>
        <p:spPr>
          <a:xfrm>
            <a:off x="587932" y="4452240"/>
            <a:ext cx="1834426" cy="615553"/>
          </a:xfrm>
          <a:prstGeom prst="rect">
            <a:avLst/>
          </a:prstGeom>
          <a:noFill/>
        </p:spPr>
        <p:txBody>
          <a:bodyPr wrap="square" rtlCol="0">
            <a:spAutoFit/>
          </a:bodyPr>
          <a:lstStyle/>
          <a:p>
            <a:pPr algn="l" rtl="0"/>
            <a:r>
              <a:rPr lang="x-none" b="1" i="0" u="none" baseline="0" dirty="0">
                <a:solidFill>
                  <a:srgbClr val="004EA8"/>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1%</a:t>
            </a:r>
          </a:p>
          <a:p>
            <a:pPr algn="l" rtl="0"/>
            <a:r>
              <a:rPr lang="x-none" sz="1600" b="0" i="0" u="none" baseline="0" dirty="0">
                <a:solidFill>
                  <a:srgbClr val="004EA8"/>
                </a:solidFill>
                <a:latin typeface="HelveticaNeueLT Std" charset="0"/>
                <a:ea typeface="HelveticaNeueLT Std" charset="0"/>
                <a:cs typeface="HelveticaNeueLT Std" charset="0"/>
                <a:sym typeface="Helvetica Neue LT Std 55 Roman" charset="0"/>
              </a:rPr>
              <a:t>($29.17 mensual)</a:t>
            </a:r>
          </a:p>
        </p:txBody>
      </p:sp>
      <p:sp>
        <p:nvSpPr>
          <p:cNvPr id="24" name="TextBox 23"/>
          <p:cNvSpPr txBox="1"/>
          <p:nvPr/>
        </p:nvSpPr>
        <p:spPr>
          <a:xfrm>
            <a:off x="2231101" y="4618649"/>
            <a:ext cx="1834426" cy="369332"/>
          </a:xfrm>
          <a:prstGeom prst="rect">
            <a:avLst/>
          </a:prstGeom>
          <a:noFill/>
        </p:spPr>
        <p:txBody>
          <a:bodyPr wrap="square" rtlCol="0">
            <a:spAutoFit/>
          </a:bodyPr>
          <a:lstStyle/>
          <a:p>
            <a:pPr algn="ctr" rtl="0"/>
            <a:r>
              <a:rPr lang="x-none" b="0" i="0" u="none" baseline="0" dirty="0">
                <a:solidFill>
                  <a:srgbClr val="004EA8"/>
                </a:solidFill>
                <a:latin typeface="HelveticaNeueLT Std" charset="0"/>
                <a:ea typeface="HelveticaNeueLT Std" charset="0"/>
                <a:cs typeface="HelveticaNeueLT Std" charset="0"/>
                <a:sym typeface="Helvetica Neue LT Std 55 Roman" charset="0"/>
              </a:rPr>
              <a:t>$5,049</a:t>
            </a:r>
          </a:p>
        </p:txBody>
      </p:sp>
      <p:sp>
        <p:nvSpPr>
          <p:cNvPr id="28" name="TextBox 27"/>
          <p:cNvSpPr txBox="1"/>
          <p:nvPr/>
        </p:nvSpPr>
        <p:spPr>
          <a:xfrm>
            <a:off x="3554659" y="4618649"/>
            <a:ext cx="1834426" cy="369332"/>
          </a:xfrm>
          <a:prstGeom prst="rect">
            <a:avLst/>
          </a:prstGeom>
          <a:noFill/>
        </p:spPr>
        <p:txBody>
          <a:bodyPr wrap="square" rtlCol="0">
            <a:spAutoFit/>
          </a:bodyPr>
          <a:lstStyle/>
          <a:p>
            <a:pPr algn="ctr" rtl="0"/>
            <a:r>
              <a:rPr lang="x-none" b="0" i="0" u="none" baseline="0" dirty="0">
                <a:solidFill>
                  <a:srgbClr val="004EA8"/>
                </a:solidFill>
                <a:latin typeface="HelveticaNeueLT Std" charset="0"/>
                <a:ea typeface="HelveticaNeueLT Std" charset="0"/>
                <a:cs typeface="HelveticaNeueLT Std" charset="0"/>
                <a:sym typeface="Helvetica Neue LT Std 55 Roman" charset="0"/>
              </a:rPr>
              <a:t>$15,195</a:t>
            </a:r>
          </a:p>
        </p:txBody>
      </p:sp>
      <p:sp>
        <p:nvSpPr>
          <p:cNvPr id="32" name="TextBox 31"/>
          <p:cNvSpPr txBox="1"/>
          <p:nvPr/>
        </p:nvSpPr>
        <p:spPr>
          <a:xfrm>
            <a:off x="4863275" y="4618649"/>
            <a:ext cx="1834426" cy="369332"/>
          </a:xfrm>
          <a:prstGeom prst="rect">
            <a:avLst/>
          </a:prstGeom>
          <a:noFill/>
        </p:spPr>
        <p:txBody>
          <a:bodyPr wrap="square" rtlCol="0">
            <a:spAutoFit/>
          </a:bodyPr>
          <a:lstStyle/>
          <a:p>
            <a:pPr algn="ctr" rtl="0"/>
            <a:r>
              <a:rPr lang="x-none" b="0" i="0" u="none" baseline="0" dirty="0">
                <a:solidFill>
                  <a:srgbClr val="004EA8"/>
                </a:solidFill>
                <a:latin typeface="HelveticaNeueLT Std" charset="0"/>
                <a:ea typeface="HelveticaNeueLT Std" charset="0"/>
                <a:cs typeface="HelveticaNeueLT Std" charset="0"/>
                <a:sym typeface="Helvetica Neue LT Std 55 Roman" charset="0"/>
              </a:rPr>
              <a:t>$35,587</a:t>
            </a:r>
          </a:p>
        </p:txBody>
      </p:sp>
      <p:sp>
        <p:nvSpPr>
          <p:cNvPr id="36" name="TextBox 35"/>
          <p:cNvSpPr txBox="1"/>
          <p:nvPr/>
        </p:nvSpPr>
        <p:spPr>
          <a:xfrm>
            <a:off x="6187950" y="4618649"/>
            <a:ext cx="1834426" cy="369332"/>
          </a:xfrm>
          <a:prstGeom prst="rect">
            <a:avLst/>
          </a:prstGeom>
          <a:noFill/>
        </p:spPr>
        <p:txBody>
          <a:bodyPr wrap="square" rtlCol="0">
            <a:spAutoFit/>
          </a:bodyPr>
          <a:lstStyle/>
          <a:p>
            <a:pPr algn="ctr" rtl="0"/>
            <a:r>
              <a:rPr lang="x-none" b="0" i="0" u="none" baseline="0" dirty="0">
                <a:solidFill>
                  <a:srgbClr val="004EA8"/>
                </a:solidFill>
                <a:latin typeface="HelveticaNeueLT Std" charset="0"/>
                <a:ea typeface="HelveticaNeueLT Std" charset="0"/>
                <a:cs typeface="HelveticaNeueLT Std" charset="0"/>
                <a:sym typeface="Helvetica Neue LT Std 55 Roman" charset="0"/>
              </a:rPr>
              <a:t>$76,566</a:t>
            </a:r>
          </a:p>
        </p:txBody>
      </p:sp>
      <p:sp>
        <p:nvSpPr>
          <p:cNvPr id="23" name="TextBox 22"/>
          <p:cNvSpPr txBox="1"/>
          <p:nvPr/>
        </p:nvSpPr>
        <p:spPr>
          <a:xfrm>
            <a:off x="587932" y="5159570"/>
            <a:ext cx="1904256" cy="615553"/>
          </a:xfrm>
          <a:prstGeom prst="rect">
            <a:avLst/>
          </a:prstGeom>
          <a:noFill/>
        </p:spPr>
        <p:txBody>
          <a:bodyPr wrap="square" rtlCol="0">
            <a:spAutoFit/>
          </a:bodyPr>
          <a:lstStyle/>
          <a:p>
            <a:pPr algn="l" rtl="0"/>
            <a:r>
              <a:rPr lang="x-none" b="1" i="0" u="none" baseline="0" dirty="0">
                <a:solidFill>
                  <a:srgbClr val="004EA8"/>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5%</a:t>
            </a:r>
          </a:p>
          <a:p>
            <a:pPr algn="l" rtl="0"/>
            <a:r>
              <a:rPr lang="x-none" sz="1600" b="0" i="0" u="none" baseline="0" dirty="0">
                <a:solidFill>
                  <a:srgbClr val="004EA8"/>
                </a:solidFill>
                <a:latin typeface="HelveticaNeueLT Std" charset="0"/>
                <a:ea typeface="HelveticaNeueLT Std" charset="0"/>
                <a:cs typeface="HelveticaNeueLT Std" charset="0"/>
                <a:sym typeface="Helvetica Neue LT Std 55 Roman" charset="0"/>
              </a:rPr>
              <a:t>($145.83</a:t>
            </a:r>
            <a:r>
              <a:rPr lang="en-US" sz="1600" b="0" i="0" u="none" baseline="0" dirty="0">
                <a:solidFill>
                  <a:srgbClr val="004EA8"/>
                </a:solidFill>
                <a:latin typeface="HelveticaNeueLT Std" charset="0"/>
                <a:ea typeface="HelveticaNeueLT Std" charset="0"/>
                <a:cs typeface="HelveticaNeueLT Std" charset="0"/>
                <a:sym typeface="Helvetica Neue LT Std 55 Roman" charset="0"/>
              </a:rPr>
              <a:t> </a:t>
            </a:r>
            <a:r>
              <a:rPr lang="x-none" sz="1600" b="0" i="0" u="none" baseline="0" dirty="0">
                <a:solidFill>
                  <a:srgbClr val="004EA8"/>
                </a:solidFill>
                <a:latin typeface="HelveticaNeueLT Std" charset="0"/>
                <a:ea typeface="HelveticaNeueLT Std" charset="0"/>
                <a:cs typeface="HelveticaNeueLT Std" charset="0"/>
                <a:sym typeface="Helvetica Neue LT Std 55 Roman" charset="0"/>
              </a:rPr>
              <a:t>mensual)</a:t>
            </a:r>
          </a:p>
        </p:txBody>
      </p:sp>
      <p:sp>
        <p:nvSpPr>
          <p:cNvPr id="25" name="TextBox 24"/>
          <p:cNvSpPr txBox="1"/>
          <p:nvPr/>
        </p:nvSpPr>
        <p:spPr>
          <a:xfrm>
            <a:off x="2231101" y="5412085"/>
            <a:ext cx="1834426" cy="369332"/>
          </a:xfrm>
          <a:prstGeom prst="rect">
            <a:avLst/>
          </a:prstGeom>
          <a:noFill/>
        </p:spPr>
        <p:txBody>
          <a:bodyPr wrap="square" rtlCol="0">
            <a:spAutoFit/>
          </a:bodyPr>
          <a:lstStyle/>
          <a:p>
            <a:pPr algn="ctr" rtl="0"/>
            <a:r>
              <a:rPr lang="x-none" b="0" i="0" u="none" baseline="0" dirty="0">
                <a:solidFill>
                  <a:srgbClr val="004EA8"/>
                </a:solidFill>
                <a:latin typeface="HelveticaNeueLT Std" charset="0"/>
                <a:ea typeface="HelveticaNeueLT Std" charset="0"/>
                <a:cs typeface="HelveticaNeueLT Std" charset="0"/>
                <a:sym typeface="Helvetica Neue LT Std 55 Roman" charset="0"/>
              </a:rPr>
              <a:t>$25,241</a:t>
            </a:r>
          </a:p>
        </p:txBody>
      </p:sp>
      <p:sp>
        <p:nvSpPr>
          <p:cNvPr id="29" name="TextBox 28"/>
          <p:cNvSpPr txBox="1"/>
          <p:nvPr/>
        </p:nvSpPr>
        <p:spPr>
          <a:xfrm>
            <a:off x="3554659" y="5412085"/>
            <a:ext cx="1834426" cy="369332"/>
          </a:xfrm>
          <a:prstGeom prst="rect">
            <a:avLst/>
          </a:prstGeom>
          <a:noFill/>
        </p:spPr>
        <p:txBody>
          <a:bodyPr wrap="square" rtlCol="0">
            <a:spAutoFit/>
          </a:bodyPr>
          <a:lstStyle/>
          <a:p>
            <a:pPr algn="ctr" rtl="0"/>
            <a:r>
              <a:rPr lang="x-none" b="0" i="0" u="none" baseline="0" dirty="0">
                <a:solidFill>
                  <a:srgbClr val="004EA8"/>
                </a:solidFill>
                <a:latin typeface="HelveticaNeueLT Std" charset="0"/>
                <a:ea typeface="HelveticaNeueLT Std" charset="0"/>
                <a:cs typeface="HelveticaNeueLT Std" charset="0"/>
                <a:sym typeface="Helvetica Neue LT Std 55 Roman" charset="0"/>
              </a:rPr>
              <a:t>$75,967</a:t>
            </a:r>
          </a:p>
        </p:txBody>
      </p:sp>
      <p:sp>
        <p:nvSpPr>
          <p:cNvPr id="33" name="TextBox 32"/>
          <p:cNvSpPr txBox="1"/>
          <p:nvPr/>
        </p:nvSpPr>
        <p:spPr>
          <a:xfrm>
            <a:off x="4863275" y="5412085"/>
            <a:ext cx="1834426" cy="369332"/>
          </a:xfrm>
          <a:prstGeom prst="rect">
            <a:avLst/>
          </a:prstGeom>
          <a:noFill/>
        </p:spPr>
        <p:txBody>
          <a:bodyPr wrap="square" rtlCol="0">
            <a:spAutoFit/>
          </a:bodyPr>
          <a:lstStyle/>
          <a:p>
            <a:pPr algn="ctr" rtl="0"/>
            <a:r>
              <a:rPr lang="x-none" b="0" i="0" u="none" baseline="0">
                <a:solidFill>
                  <a:srgbClr val="004EA8"/>
                </a:solidFill>
                <a:latin typeface="HelveticaNeueLT Std" charset="0"/>
                <a:ea typeface="HelveticaNeueLT Std" charset="0"/>
                <a:cs typeface="HelveticaNeueLT Std" charset="0"/>
                <a:sym typeface="Helvetica Neue LT Std 55 Roman" charset="0"/>
              </a:rPr>
              <a:t>$177,908</a:t>
            </a:r>
          </a:p>
        </p:txBody>
      </p:sp>
      <p:sp>
        <p:nvSpPr>
          <p:cNvPr id="37" name="TextBox 36"/>
          <p:cNvSpPr txBox="1"/>
          <p:nvPr/>
        </p:nvSpPr>
        <p:spPr>
          <a:xfrm>
            <a:off x="6187950" y="5412085"/>
            <a:ext cx="1834426" cy="369332"/>
          </a:xfrm>
          <a:prstGeom prst="rect">
            <a:avLst/>
          </a:prstGeom>
          <a:noFill/>
        </p:spPr>
        <p:txBody>
          <a:bodyPr wrap="square" rtlCol="0">
            <a:spAutoFit/>
          </a:bodyPr>
          <a:lstStyle/>
          <a:p>
            <a:pPr algn="ctr" rtl="0"/>
            <a:r>
              <a:rPr lang="x-none" b="0" i="0" u="none" baseline="0" dirty="0">
                <a:solidFill>
                  <a:srgbClr val="004EA8"/>
                </a:solidFill>
                <a:latin typeface="HelveticaNeueLT Std" charset="0"/>
                <a:ea typeface="HelveticaNeueLT Std" charset="0"/>
                <a:cs typeface="HelveticaNeueLT Std" charset="0"/>
                <a:sym typeface="Helvetica Neue LT Std 55 Roman" charset="0"/>
              </a:rPr>
              <a:t>$382,777</a:t>
            </a:r>
          </a:p>
        </p:txBody>
      </p:sp>
      <p:sp>
        <p:nvSpPr>
          <p:cNvPr id="48" name="TextBox 47"/>
          <p:cNvSpPr txBox="1"/>
          <p:nvPr/>
        </p:nvSpPr>
        <p:spPr>
          <a:xfrm>
            <a:off x="417153" y="6029385"/>
            <a:ext cx="6807736" cy="830997"/>
          </a:xfrm>
          <a:prstGeom prst="rect">
            <a:avLst/>
          </a:prstGeom>
          <a:noFill/>
        </p:spPr>
        <p:txBody>
          <a:bodyPr wrap="square" rtlCol="0">
            <a:spAutoFit/>
          </a:bodyPr>
          <a:lstStyle/>
          <a:p>
            <a:pPr algn="l" rtl="0"/>
            <a:r>
              <a:rPr lang="x-none" sz="1000" b="0" i="0" u="none" baseline="0" dirty="0">
                <a:solidFill>
                  <a:srgbClr val="232E84"/>
                </a:solidFill>
                <a:latin typeface="HelveticaNeueLT Std" charset="0"/>
                <a:ea typeface="HelveticaNeueLT Std" charset="0"/>
                <a:cs typeface="HelveticaNeueLT Std" charset="0"/>
                <a:sym typeface="Helvetica Neue LT Std 55 Roman" charset="0"/>
              </a:rPr>
              <a:t>Este ejemplo es hipotético y tiene únicamente fines ilustrativos, y no representa el rendimiento de ninguna inversión específica. Las inversiones están sujetas al riesgo de mercado y su valor es fluctuante. Todas las aportaciones se basan en un sueldo anual de $35,000 y asumen una tasa de rentabilidad anual del 7% calculado mensualmente.</a:t>
            </a:r>
          </a:p>
          <a:p>
            <a:endParaRPr lang="x-none" dirty="0">
              <a:solidFill>
                <a:srgbClr val="232E84"/>
              </a:solidFill>
            </a:endParaRPr>
          </a:p>
        </p:txBody>
      </p:sp>
    </p:spTree>
    <p:extLst>
      <p:ext uri="{BB962C8B-B14F-4D97-AF65-F5344CB8AC3E}">
        <p14:creationId xmlns:p14="http://schemas.microsoft.com/office/powerpoint/2010/main" val="1312893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8" name="Rounded Rectangle 37">
            <a:extLst>
              <a:ext uri="{C183D7F6-B498-43B3-948B-1728B52AA6E4}">
                <adec:decorative xmlns:adec="http://schemas.microsoft.com/office/drawing/2017/decorative" val="1"/>
              </a:ext>
            </a:extLst>
          </p:cNvPr>
          <p:cNvSpPr/>
          <p:nvPr/>
        </p:nvSpPr>
        <p:spPr>
          <a:xfrm>
            <a:off x="417152" y="-182881"/>
            <a:ext cx="4087115" cy="853441"/>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7" name="Title 6"/>
          <p:cNvSpPr txBox="1">
            <a:spLocks noGrp="1"/>
          </p:cNvSpPr>
          <p:nvPr>
            <p:ph type="title" idx="4294967295"/>
          </p:nvPr>
        </p:nvSpPr>
        <p:spPr>
          <a:xfrm>
            <a:off x="417152" y="164141"/>
            <a:ext cx="4087115"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2000" b="1" i="0" u="none" strike="noStrike" kern="1200" cap="none" spc="0" normalizeH="0" baseline="0" noProof="0" dirty="0">
                <a:ln>
                  <a:noFill/>
                </a:ln>
                <a:solidFill>
                  <a:srgbClr val="004EA8"/>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Cuándo cobrar el Seguro Social</a:t>
            </a:r>
            <a:endParaRPr kumimoji="0" lang="x-none" sz="1800" b="1" i="0" u="none" strike="noStrike" kern="1200" cap="none" spc="0" normalizeH="0" baseline="0" noProof="0" dirty="0">
              <a:ln>
                <a:noFill/>
              </a:ln>
              <a:solidFill>
                <a:schemeClr val="tx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p:cNvSpPr txBox="1"/>
          <p:nvPr/>
        </p:nvSpPr>
        <p:spPr>
          <a:xfrm>
            <a:off x="1223976" y="1225384"/>
            <a:ext cx="7664530" cy="400110"/>
          </a:xfrm>
          <a:prstGeom prst="rect">
            <a:avLst/>
          </a:prstGeom>
          <a:noFill/>
        </p:spPr>
        <p:txBody>
          <a:bodyPr wrap="square" rtlCol="0">
            <a:spAutoFit/>
          </a:bodyPr>
          <a:lstStyle/>
          <a:p>
            <a:pPr algn="ctr" rtl="0"/>
            <a:r>
              <a:rPr lang="x-none" sz="2000" b="1" i="0" u="none" baseline="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EDAD DE JUBILACIÓN Y SUBSIDIOS DEL SEGURO SOCIAL</a:t>
            </a:r>
          </a:p>
        </p:txBody>
      </p:sp>
      <p:sp>
        <p:nvSpPr>
          <p:cNvPr id="9" name="TextBox 8"/>
          <p:cNvSpPr txBox="1"/>
          <p:nvPr/>
        </p:nvSpPr>
        <p:spPr>
          <a:xfrm>
            <a:off x="1358446" y="1870843"/>
            <a:ext cx="3025295" cy="338554"/>
          </a:xfrm>
          <a:prstGeom prst="rect">
            <a:avLst/>
          </a:prstGeom>
          <a:noFill/>
        </p:spPr>
        <p:txBody>
          <a:bodyPr wrap="square" rtlCol="0">
            <a:spAutoFit/>
          </a:bodyPr>
          <a:lstStyle/>
          <a:p>
            <a:pPr algn="l" rtl="0"/>
            <a:r>
              <a:rPr lang="x-none" sz="1600" b="1" i="0" u="none" baseline="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INICIO DE JUBILACIÓN</a:t>
            </a:r>
          </a:p>
        </p:txBody>
      </p:sp>
      <p:sp>
        <p:nvSpPr>
          <p:cNvPr id="10" name="TextBox 9"/>
          <p:cNvSpPr txBox="1"/>
          <p:nvPr/>
        </p:nvSpPr>
        <p:spPr>
          <a:xfrm>
            <a:off x="4249272" y="1870843"/>
            <a:ext cx="1143000" cy="338554"/>
          </a:xfrm>
          <a:prstGeom prst="rect">
            <a:avLst/>
          </a:prstGeom>
          <a:noFill/>
        </p:spPr>
        <p:txBody>
          <a:bodyPr wrap="square" rtlCol="0">
            <a:spAutoFit/>
          </a:bodyPr>
          <a:lstStyle/>
          <a:p>
            <a:pPr algn="ctr" rtl="0"/>
            <a:r>
              <a:rPr lang="x-none" sz="1600" b="1" i="0" u="none" baseline="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EDAD</a:t>
            </a:r>
            <a:endParaRPr lang="x-none" sz="1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TextBox 10"/>
          <p:cNvSpPr txBox="1"/>
          <p:nvPr/>
        </p:nvSpPr>
        <p:spPr>
          <a:xfrm>
            <a:off x="5486693" y="1870843"/>
            <a:ext cx="3025295" cy="338554"/>
          </a:xfrm>
          <a:prstGeom prst="rect">
            <a:avLst/>
          </a:prstGeom>
          <a:noFill/>
        </p:spPr>
        <p:txBody>
          <a:bodyPr wrap="square" rtlCol="0">
            <a:spAutoFit/>
          </a:bodyPr>
          <a:lstStyle/>
          <a:p>
            <a:pPr algn="l" rtl="0"/>
            <a:r>
              <a:rPr lang="x-none" sz="1600" b="1" i="0" u="none" baseline="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PORCENTAJE PREVISTO </a:t>
            </a:r>
          </a:p>
        </p:txBody>
      </p:sp>
      <p:sp>
        <p:nvSpPr>
          <p:cNvPr id="12" name="TextBox 11"/>
          <p:cNvSpPr txBox="1"/>
          <p:nvPr/>
        </p:nvSpPr>
        <p:spPr>
          <a:xfrm>
            <a:off x="1358446" y="2395278"/>
            <a:ext cx="3025295" cy="338554"/>
          </a:xfrm>
          <a:prstGeom prst="rect">
            <a:avLst/>
          </a:prstGeom>
          <a:noFill/>
        </p:spPr>
        <p:txBody>
          <a:bodyPr wrap="square" rtlCol="0">
            <a:spAutoFit/>
          </a:bodyPr>
          <a:lstStyle/>
          <a:p>
            <a:pPr algn="l" rtl="0"/>
            <a:r>
              <a:rPr lang="x-none" sz="1600" b="1" i="0" u="none" baseline="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JUBILACIÓN TEMPRANA</a:t>
            </a:r>
          </a:p>
        </p:txBody>
      </p:sp>
      <p:sp>
        <p:nvSpPr>
          <p:cNvPr id="13" name="TextBox 12"/>
          <p:cNvSpPr txBox="1"/>
          <p:nvPr/>
        </p:nvSpPr>
        <p:spPr>
          <a:xfrm>
            <a:off x="4249272" y="2395278"/>
            <a:ext cx="1143000" cy="338554"/>
          </a:xfrm>
          <a:prstGeom prst="rect">
            <a:avLst/>
          </a:prstGeom>
          <a:noFill/>
        </p:spPr>
        <p:txBody>
          <a:bodyPr wrap="square" rtlCol="0">
            <a:spAutoFit/>
          </a:bodyPr>
          <a:lstStyle/>
          <a:p>
            <a:pPr algn="ctr" rtl="0"/>
            <a:r>
              <a:rPr lang="x-none" sz="1600" b="1" i="0" u="none" baseline="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62</a:t>
            </a:r>
          </a:p>
        </p:txBody>
      </p:sp>
      <p:sp>
        <p:nvSpPr>
          <p:cNvPr id="14" name="TextBox 13"/>
          <p:cNvSpPr txBox="1"/>
          <p:nvPr/>
        </p:nvSpPr>
        <p:spPr>
          <a:xfrm>
            <a:off x="5486693" y="2395278"/>
            <a:ext cx="3025295" cy="338554"/>
          </a:xfrm>
          <a:prstGeom prst="rect">
            <a:avLst/>
          </a:prstGeom>
          <a:noFill/>
        </p:spPr>
        <p:txBody>
          <a:bodyPr wrap="square" rtlCol="0">
            <a:spAutoFit/>
          </a:bodyPr>
          <a:lstStyle/>
          <a:p>
            <a:pPr algn="l" rtl="0"/>
            <a:r>
              <a:rPr lang="x-none" sz="1600" b="1" i="0" u="none" baseline="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75% de los subsidios</a:t>
            </a:r>
          </a:p>
        </p:txBody>
      </p:sp>
      <p:sp>
        <p:nvSpPr>
          <p:cNvPr id="15" name="TextBox 14"/>
          <p:cNvSpPr txBox="1"/>
          <p:nvPr/>
        </p:nvSpPr>
        <p:spPr>
          <a:xfrm>
            <a:off x="1358446" y="2919713"/>
            <a:ext cx="3025295" cy="338554"/>
          </a:xfrm>
          <a:prstGeom prst="rect">
            <a:avLst/>
          </a:prstGeom>
          <a:noFill/>
        </p:spPr>
        <p:txBody>
          <a:bodyPr wrap="square" rtlCol="0">
            <a:spAutoFit/>
          </a:bodyPr>
          <a:lstStyle/>
          <a:p>
            <a:pPr algn="l" rtl="0"/>
            <a:r>
              <a:rPr lang="x-none" sz="1600" b="1" i="0" u="none" baseline="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JUBILACIÓN TEMPRANA</a:t>
            </a:r>
          </a:p>
        </p:txBody>
      </p:sp>
      <p:sp>
        <p:nvSpPr>
          <p:cNvPr id="16" name="TextBox 15"/>
          <p:cNvSpPr txBox="1"/>
          <p:nvPr/>
        </p:nvSpPr>
        <p:spPr>
          <a:xfrm>
            <a:off x="4249272" y="2919713"/>
            <a:ext cx="1143000" cy="338554"/>
          </a:xfrm>
          <a:prstGeom prst="rect">
            <a:avLst/>
          </a:prstGeom>
          <a:noFill/>
        </p:spPr>
        <p:txBody>
          <a:bodyPr wrap="square" rtlCol="0">
            <a:spAutoFit/>
          </a:bodyPr>
          <a:lstStyle/>
          <a:p>
            <a:pPr algn="ctr" rtl="0"/>
            <a:r>
              <a:rPr lang="x-none" sz="1600" b="1" i="0" u="none" baseline="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63</a:t>
            </a:r>
          </a:p>
        </p:txBody>
      </p:sp>
      <p:sp>
        <p:nvSpPr>
          <p:cNvPr id="17" name="TextBox 16"/>
          <p:cNvSpPr txBox="1"/>
          <p:nvPr/>
        </p:nvSpPr>
        <p:spPr>
          <a:xfrm>
            <a:off x="5486693" y="2919713"/>
            <a:ext cx="3025295" cy="338554"/>
          </a:xfrm>
          <a:prstGeom prst="rect">
            <a:avLst/>
          </a:prstGeom>
          <a:noFill/>
        </p:spPr>
        <p:txBody>
          <a:bodyPr wrap="square" rtlCol="0">
            <a:spAutoFit/>
          </a:bodyPr>
          <a:lstStyle/>
          <a:p>
            <a:pPr algn="l" rtl="0"/>
            <a:r>
              <a:rPr lang="x-none" sz="1600" b="1" i="0" u="none" baseline="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80% de los subsidios</a:t>
            </a:r>
          </a:p>
        </p:txBody>
      </p:sp>
      <p:sp>
        <p:nvSpPr>
          <p:cNvPr id="18" name="TextBox 17"/>
          <p:cNvSpPr txBox="1"/>
          <p:nvPr/>
        </p:nvSpPr>
        <p:spPr>
          <a:xfrm>
            <a:off x="1358446" y="3426403"/>
            <a:ext cx="3025295" cy="338554"/>
          </a:xfrm>
          <a:prstGeom prst="rect">
            <a:avLst/>
          </a:prstGeom>
          <a:noFill/>
        </p:spPr>
        <p:txBody>
          <a:bodyPr wrap="square" rtlCol="0">
            <a:spAutoFit/>
          </a:bodyPr>
          <a:lstStyle/>
          <a:p>
            <a:pPr algn="l" rtl="0"/>
            <a:r>
              <a:rPr lang="x-none" sz="1600" b="1" i="0" u="none" baseline="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JUBILACIÓN TEMPRANA</a:t>
            </a:r>
          </a:p>
        </p:txBody>
      </p:sp>
      <p:sp>
        <p:nvSpPr>
          <p:cNvPr id="19" name="TextBox 18"/>
          <p:cNvSpPr txBox="1"/>
          <p:nvPr/>
        </p:nvSpPr>
        <p:spPr>
          <a:xfrm>
            <a:off x="4249272" y="3426403"/>
            <a:ext cx="1143000" cy="338554"/>
          </a:xfrm>
          <a:prstGeom prst="rect">
            <a:avLst/>
          </a:prstGeom>
          <a:noFill/>
        </p:spPr>
        <p:txBody>
          <a:bodyPr wrap="square" rtlCol="0">
            <a:spAutoFit/>
          </a:bodyPr>
          <a:lstStyle/>
          <a:p>
            <a:pPr algn="ctr" rtl="0"/>
            <a:r>
              <a:rPr lang="x-none" sz="1600" b="1" i="0" u="none" baseline="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64</a:t>
            </a:r>
          </a:p>
        </p:txBody>
      </p:sp>
      <p:sp>
        <p:nvSpPr>
          <p:cNvPr id="20" name="TextBox 19"/>
          <p:cNvSpPr txBox="1"/>
          <p:nvPr/>
        </p:nvSpPr>
        <p:spPr>
          <a:xfrm>
            <a:off x="5486693" y="3426403"/>
            <a:ext cx="3025295" cy="338554"/>
          </a:xfrm>
          <a:prstGeom prst="rect">
            <a:avLst/>
          </a:prstGeom>
          <a:noFill/>
        </p:spPr>
        <p:txBody>
          <a:bodyPr wrap="square" rtlCol="0">
            <a:spAutoFit/>
          </a:bodyPr>
          <a:lstStyle/>
          <a:p>
            <a:pPr algn="l" rtl="0"/>
            <a:r>
              <a:rPr lang="x-none" sz="1600" b="1" i="0" u="none" baseline="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86.7% de los subsidios</a:t>
            </a:r>
          </a:p>
        </p:txBody>
      </p:sp>
      <p:sp>
        <p:nvSpPr>
          <p:cNvPr id="21" name="TextBox 20"/>
          <p:cNvSpPr txBox="1"/>
          <p:nvPr/>
        </p:nvSpPr>
        <p:spPr>
          <a:xfrm>
            <a:off x="1358446" y="3922645"/>
            <a:ext cx="3025295" cy="338554"/>
          </a:xfrm>
          <a:prstGeom prst="rect">
            <a:avLst/>
          </a:prstGeom>
          <a:noFill/>
        </p:spPr>
        <p:txBody>
          <a:bodyPr wrap="square" rtlCol="0">
            <a:spAutoFit/>
          </a:bodyPr>
          <a:lstStyle/>
          <a:p>
            <a:pPr algn="l" rtl="0"/>
            <a:r>
              <a:rPr lang="x-none" sz="1600" b="1" i="0" u="none" baseline="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JUBILACIÓN TEMPRANA</a:t>
            </a:r>
          </a:p>
        </p:txBody>
      </p:sp>
      <p:sp>
        <p:nvSpPr>
          <p:cNvPr id="22" name="TextBox 21"/>
          <p:cNvSpPr txBox="1"/>
          <p:nvPr/>
        </p:nvSpPr>
        <p:spPr>
          <a:xfrm>
            <a:off x="4249272" y="3922645"/>
            <a:ext cx="1143000" cy="338554"/>
          </a:xfrm>
          <a:prstGeom prst="rect">
            <a:avLst/>
          </a:prstGeom>
          <a:noFill/>
        </p:spPr>
        <p:txBody>
          <a:bodyPr wrap="square" rtlCol="0">
            <a:spAutoFit/>
          </a:bodyPr>
          <a:lstStyle/>
          <a:p>
            <a:pPr algn="ctr" rtl="0"/>
            <a:r>
              <a:rPr lang="x-none" sz="1600" b="1" i="0" u="none" baseline="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65</a:t>
            </a:r>
          </a:p>
        </p:txBody>
      </p:sp>
      <p:sp>
        <p:nvSpPr>
          <p:cNvPr id="23" name="TextBox 22"/>
          <p:cNvSpPr txBox="1"/>
          <p:nvPr/>
        </p:nvSpPr>
        <p:spPr>
          <a:xfrm>
            <a:off x="5486693" y="3922645"/>
            <a:ext cx="3025295" cy="338554"/>
          </a:xfrm>
          <a:prstGeom prst="rect">
            <a:avLst/>
          </a:prstGeom>
          <a:noFill/>
        </p:spPr>
        <p:txBody>
          <a:bodyPr wrap="square" rtlCol="0">
            <a:spAutoFit/>
          </a:bodyPr>
          <a:lstStyle/>
          <a:p>
            <a:pPr algn="l" rtl="0"/>
            <a:r>
              <a:rPr lang="x-none" sz="1600" b="1" i="0" u="none" baseline="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93.3% de los subsidios</a:t>
            </a:r>
          </a:p>
        </p:txBody>
      </p:sp>
      <p:sp>
        <p:nvSpPr>
          <p:cNvPr id="24" name="TextBox 23"/>
          <p:cNvSpPr txBox="1"/>
          <p:nvPr/>
        </p:nvSpPr>
        <p:spPr>
          <a:xfrm>
            <a:off x="1358446" y="4419910"/>
            <a:ext cx="3025295" cy="338554"/>
          </a:xfrm>
          <a:prstGeom prst="rect">
            <a:avLst/>
          </a:prstGeom>
          <a:noFill/>
        </p:spPr>
        <p:txBody>
          <a:bodyPr wrap="square" rtlCol="0">
            <a:spAutoFit/>
          </a:bodyPr>
          <a:lstStyle/>
          <a:p>
            <a:pPr algn="l" rtl="0"/>
            <a:r>
              <a:rPr lang="x-none" sz="1600" b="1" i="0" u="none" baseline="0"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JUBILACIÓN PLENA</a:t>
            </a:r>
          </a:p>
        </p:txBody>
      </p:sp>
      <p:sp>
        <p:nvSpPr>
          <p:cNvPr id="25" name="TextBox 24"/>
          <p:cNvSpPr txBox="1"/>
          <p:nvPr/>
        </p:nvSpPr>
        <p:spPr>
          <a:xfrm>
            <a:off x="4249272" y="4419910"/>
            <a:ext cx="1143000" cy="338554"/>
          </a:xfrm>
          <a:prstGeom prst="rect">
            <a:avLst/>
          </a:prstGeom>
          <a:noFill/>
        </p:spPr>
        <p:txBody>
          <a:bodyPr wrap="square" rtlCol="0">
            <a:spAutoFit/>
          </a:bodyPr>
          <a:lstStyle/>
          <a:p>
            <a:pPr algn="ctr" rtl="0"/>
            <a:r>
              <a:rPr lang="x-none" sz="1600" b="1" i="0" u="none" baseline="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66 - 67*</a:t>
            </a:r>
          </a:p>
        </p:txBody>
      </p:sp>
      <p:sp>
        <p:nvSpPr>
          <p:cNvPr id="26" name="TextBox 25"/>
          <p:cNvSpPr txBox="1"/>
          <p:nvPr/>
        </p:nvSpPr>
        <p:spPr>
          <a:xfrm>
            <a:off x="5486693" y="4419910"/>
            <a:ext cx="3025295" cy="338554"/>
          </a:xfrm>
          <a:prstGeom prst="rect">
            <a:avLst/>
          </a:prstGeom>
          <a:noFill/>
        </p:spPr>
        <p:txBody>
          <a:bodyPr wrap="square" rtlCol="0">
            <a:spAutoFit/>
          </a:bodyPr>
          <a:lstStyle/>
          <a:p>
            <a:pPr algn="l" rtl="0"/>
            <a:r>
              <a:rPr lang="x-none" sz="1600" b="1" i="0" u="none" baseline="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100% de los subsidios</a:t>
            </a:r>
          </a:p>
        </p:txBody>
      </p:sp>
      <p:sp>
        <p:nvSpPr>
          <p:cNvPr id="27" name="TextBox 26"/>
          <p:cNvSpPr txBox="1"/>
          <p:nvPr/>
        </p:nvSpPr>
        <p:spPr>
          <a:xfrm>
            <a:off x="1358446" y="4937960"/>
            <a:ext cx="3025295" cy="584775"/>
          </a:xfrm>
          <a:prstGeom prst="rect">
            <a:avLst/>
          </a:prstGeom>
          <a:noFill/>
        </p:spPr>
        <p:txBody>
          <a:bodyPr wrap="square" rtlCol="0">
            <a:spAutoFit/>
          </a:bodyPr>
          <a:lstStyle/>
          <a:p>
            <a:pPr algn="l" rtl="0"/>
            <a:r>
              <a:rPr lang="x-none" sz="1600" b="1" i="0" u="none" baseline="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SUBSIDIOS DE JUBILACIÓN TARDÍA</a:t>
            </a:r>
          </a:p>
        </p:txBody>
      </p:sp>
      <p:sp>
        <p:nvSpPr>
          <p:cNvPr id="28" name="TextBox 27"/>
          <p:cNvSpPr txBox="1"/>
          <p:nvPr/>
        </p:nvSpPr>
        <p:spPr>
          <a:xfrm>
            <a:off x="4249272" y="4937960"/>
            <a:ext cx="1143000" cy="338554"/>
          </a:xfrm>
          <a:prstGeom prst="rect">
            <a:avLst/>
          </a:prstGeom>
          <a:noFill/>
        </p:spPr>
        <p:txBody>
          <a:bodyPr wrap="square" rtlCol="0">
            <a:spAutoFit/>
          </a:bodyPr>
          <a:lstStyle/>
          <a:p>
            <a:pPr algn="ctr" rtl="0"/>
            <a:r>
              <a:rPr lang="x-none" sz="1600" b="1" i="0" u="none" baseline="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67 - 70 </a:t>
            </a:r>
          </a:p>
        </p:txBody>
      </p:sp>
      <p:sp>
        <p:nvSpPr>
          <p:cNvPr id="29" name="TextBox 28"/>
          <p:cNvSpPr txBox="1"/>
          <p:nvPr/>
        </p:nvSpPr>
        <p:spPr>
          <a:xfrm>
            <a:off x="5486693" y="4937960"/>
            <a:ext cx="3401813" cy="584775"/>
          </a:xfrm>
          <a:prstGeom prst="rect">
            <a:avLst/>
          </a:prstGeom>
          <a:noFill/>
        </p:spPr>
        <p:txBody>
          <a:bodyPr wrap="square" rtlCol="0">
            <a:spAutoFit/>
          </a:bodyPr>
          <a:lstStyle/>
          <a:p>
            <a:pPr algn="l" rtl="0"/>
            <a:r>
              <a:rPr lang="x-none" sz="1600" b="1" i="0" u="none" baseline="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Varía según la edad de la persona</a:t>
            </a:r>
            <a:r>
              <a:rPr lang="en-US" sz="1600" b="1" i="0" u="none" baseline="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a:t>
            </a:r>
            <a:r>
              <a:rPr lang="x-none" sz="1400" b="1" i="0" u="none" baseline="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(hasta 8% más por año)</a:t>
            </a:r>
          </a:p>
        </p:txBody>
      </p:sp>
      <p:sp>
        <p:nvSpPr>
          <p:cNvPr id="30" name="TextBox 29"/>
          <p:cNvSpPr txBox="1"/>
          <p:nvPr/>
        </p:nvSpPr>
        <p:spPr>
          <a:xfrm>
            <a:off x="9278908" y="4534761"/>
            <a:ext cx="2567951" cy="1477328"/>
          </a:xfrm>
          <a:prstGeom prst="rect">
            <a:avLst/>
          </a:prstGeom>
          <a:noFill/>
        </p:spPr>
        <p:txBody>
          <a:bodyPr wrap="square" rtlCol="0">
            <a:spAutoFit/>
          </a:bodyPr>
          <a:lstStyle/>
          <a:p>
            <a:pPr algn="l" rtl="0"/>
            <a:r>
              <a:rPr lang="x-none" sz="1200" b="0" i="0" u="none" baseline="0" dirty="0">
                <a:solidFill>
                  <a:srgbClr val="232E84"/>
                </a:solidFill>
                <a:latin typeface="HelveticaNeueLT Std" charset="0"/>
                <a:ea typeface="HelveticaNeueLT Std" charset="0"/>
                <a:cs typeface="HelveticaNeueLT Std" charset="0"/>
                <a:sym typeface="Helvetica Neue LT Std 55 Roman" charset="0"/>
              </a:rPr>
              <a:t>*La edad de jubilación plena depende del año en que nació. Esta tabla es una guía general</a:t>
            </a:r>
            <a:r>
              <a:rPr lang="x-none" sz="1200" b="0" i="0" u="none" baseline="0">
                <a:solidFill>
                  <a:srgbClr val="232E84"/>
                </a:solidFill>
                <a:latin typeface="HelveticaNeueLT Std" charset="0"/>
                <a:ea typeface="HelveticaNeueLT Std" charset="0"/>
                <a:cs typeface="HelveticaNeueLT Std" charset="0"/>
                <a:sym typeface="Helvetica Neue LT Std 55 Roman" charset="0"/>
              </a:rPr>
              <a:t>. </a:t>
            </a:r>
            <a:br>
              <a:rPr lang="en-US" sz="1200" b="0" i="0" u="none" baseline="0" dirty="0">
                <a:solidFill>
                  <a:srgbClr val="232E84"/>
                </a:solidFill>
                <a:latin typeface="HelveticaNeueLT Std" charset="0"/>
                <a:ea typeface="HelveticaNeueLT Std" charset="0"/>
                <a:cs typeface="HelveticaNeueLT Std" charset="0"/>
                <a:sym typeface="Helvetica Neue LT Std 55 Roman" charset="0"/>
              </a:rPr>
            </a:br>
            <a:r>
              <a:rPr lang="x-none" sz="1200" b="0" i="0" u="none" baseline="0">
                <a:solidFill>
                  <a:srgbClr val="232E84"/>
                </a:solidFill>
                <a:latin typeface="HelveticaNeueLT Std" charset="0"/>
                <a:ea typeface="HelveticaNeueLT Std" charset="0"/>
                <a:cs typeface="HelveticaNeueLT Std" charset="0"/>
                <a:sym typeface="Helvetica Neue LT Std 55 Roman" charset="0"/>
              </a:rPr>
              <a:t>La </a:t>
            </a:r>
            <a:r>
              <a:rPr lang="x-none" sz="1200" b="0" i="0" u="none" baseline="0" dirty="0">
                <a:solidFill>
                  <a:srgbClr val="232E84"/>
                </a:solidFill>
                <a:latin typeface="HelveticaNeueLT Std" charset="0"/>
                <a:ea typeface="HelveticaNeueLT Std" charset="0"/>
                <a:cs typeface="HelveticaNeueLT Std" charset="0"/>
                <a:sym typeface="Helvetica Neue LT Std 55 Roman" charset="0"/>
              </a:rPr>
              <a:t>Administración del Seguro Social puede proporcionarle un dato más preciso.</a:t>
            </a:r>
          </a:p>
          <a:p>
            <a:endParaRPr lang="x-none" dirty="0">
              <a:solidFill>
                <a:srgbClr val="232E84"/>
              </a:solidFill>
            </a:endParaRPr>
          </a:p>
        </p:txBody>
      </p:sp>
    </p:spTree>
    <p:extLst>
      <p:ext uri="{BB962C8B-B14F-4D97-AF65-F5344CB8AC3E}">
        <p14:creationId xmlns:p14="http://schemas.microsoft.com/office/powerpoint/2010/main" val="298746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C183D7F6-B498-43B3-948B-1728B52AA6E4}">
                <adec:decorative xmlns:adec="http://schemas.microsoft.com/office/drawing/2017/decorative" val="1"/>
              </a:ext>
            </a:extLst>
          </p:cNvPr>
          <p:cNvSpPr/>
          <p:nvPr/>
        </p:nvSpPr>
        <p:spPr>
          <a:xfrm>
            <a:off x="0" y="-1"/>
            <a:ext cx="12192000" cy="6858001"/>
          </a:xfrm>
          <a:prstGeom prst="rect">
            <a:avLst/>
          </a:prstGeom>
          <a:solidFill>
            <a:srgbClr val="232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pic>
        <p:nvPicPr>
          <p:cNvPr id="19" name="Picture 18">
            <a:extLst>
              <a:ext uri="{FF2B5EF4-FFF2-40B4-BE49-F238E27FC236}">
                <a16:creationId xmlns:a16="http://schemas.microsoft.com/office/drawing/2014/main" id="{0478A9C2-8632-2E4D-9413-0F41D833EA5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38" y="2438321"/>
            <a:ext cx="7353300" cy="3962400"/>
          </a:xfrm>
          <a:prstGeom prst="rect">
            <a:avLst/>
          </a:prstGeom>
        </p:spPr>
      </p:pic>
      <p:sp>
        <p:nvSpPr>
          <p:cNvPr id="22" name="Rounded Rectangle 21">
            <a:extLst>
              <a:ext uri="{C183D7F6-B498-43B3-948B-1728B52AA6E4}">
                <adec:decorative xmlns:adec="http://schemas.microsoft.com/office/drawing/2017/decorative" val="1"/>
              </a:ext>
            </a:extLst>
          </p:cNvPr>
          <p:cNvSpPr/>
          <p:nvPr/>
        </p:nvSpPr>
        <p:spPr>
          <a:xfrm>
            <a:off x="417152" y="-182881"/>
            <a:ext cx="5043489" cy="853441"/>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6" name="Title 5"/>
          <p:cNvSpPr txBox="1">
            <a:spLocks noGrp="1"/>
          </p:cNvSpPr>
          <p:nvPr>
            <p:ph type="title" idx="4294967295"/>
          </p:nvPr>
        </p:nvSpPr>
        <p:spPr>
          <a:xfrm>
            <a:off x="487797" y="167287"/>
            <a:ext cx="5053526"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2000" b="1" i="0" u="none" strike="noStrike" kern="1200" cap="none" spc="0" normalizeH="0" baseline="0" noProof="0" dirty="0">
                <a:ln>
                  <a:noFill/>
                </a:ln>
                <a:solidFill>
                  <a:srgbClr val="004EA8"/>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Considerar la duración máxima de vida</a:t>
            </a:r>
            <a:endParaRPr kumimoji="0" lang="x-none" sz="1800" b="1" i="0" u="none" strike="noStrike" kern="1200" cap="none" spc="0" normalizeH="0" baseline="0" noProof="0" dirty="0">
              <a:ln>
                <a:noFill/>
              </a:ln>
              <a:solidFill>
                <a:schemeClr val="tx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TextBox 8"/>
          <p:cNvSpPr txBox="1"/>
          <p:nvPr/>
        </p:nvSpPr>
        <p:spPr>
          <a:xfrm>
            <a:off x="516490" y="1268771"/>
            <a:ext cx="3461979" cy="1754326"/>
          </a:xfrm>
          <a:prstGeom prst="rect">
            <a:avLst/>
          </a:prstGeom>
          <a:noFill/>
        </p:spPr>
        <p:txBody>
          <a:bodyPr wrap="square" rtlCol="0">
            <a:spAutoFit/>
          </a:bodyPr>
          <a:lstStyle/>
          <a:p>
            <a:pPr algn="l" rtl="0"/>
            <a:r>
              <a:rPr lang="x-none" sz="3600" b="1" i="0" u="none" baseline="0">
                <a:solidFill>
                  <a:schemeClr val="bg1"/>
                </a:solidFill>
                <a:latin typeface="HelveticaNeueLT Std" charset="0"/>
                <a:ea typeface="HelveticaNeueLT Std" charset="0"/>
                <a:cs typeface="HelveticaNeueLT Std" charset="0"/>
                <a:sym typeface="Helvetica Neue LT Std 75" charset="0"/>
              </a:rPr>
              <a:t>Esperanza de vida promedio</a:t>
            </a:r>
          </a:p>
          <a:p>
            <a:pPr algn="ctr" rtl="0"/>
            <a:endParaRPr lang="x-none" sz="3600" b="1" dirty="0">
              <a:solidFill>
                <a:schemeClr val="bg1"/>
              </a:solidFill>
              <a:latin typeface="HelveticaNeueLT Std" charset="0"/>
              <a:ea typeface="HelveticaNeueLT Std" charset="0"/>
              <a:cs typeface="HelveticaNeueLT Std" charset="0"/>
            </a:endParaRPr>
          </a:p>
        </p:txBody>
      </p:sp>
      <p:sp>
        <p:nvSpPr>
          <p:cNvPr id="8" name="TextBox 7"/>
          <p:cNvSpPr txBox="1"/>
          <p:nvPr/>
        </p:nvSpPr>
        <p:spPr>
          <a:xfrm>
            <a:off x="4648216" y="1853546"/>
            <a:ext cx="1987107" cy="1169551"/>
          </a:xfrm>
          <a:prstGeom prst="rect">
            <a:avLst/>
          </a:prstGeom>
          <a:noFill/>
        </p:spPr>
        <p:txBody>
          <a:bodyPr wrap="square" rtlCol="0">
            <a:spAutoFit/>
          </a:bodyPr>
          <a:lstStyle/>
          <a:p>
            <a:pPr algn="l" rtl="0"/>
            <a:r>
              <a:rPr lang="x-none" sz="2000" b="1" i="0" u="none" baseline="0" dirty="0">
                <a:solidFill>
                  <a:srgbClr val="FFD200"/>
                </a:solidFill>
                <a:latin typeface="HelveticaNeu"/>
                <a:ea typeface="HelveticaNeueLT Std Lt" charset="0"/>
                <a:cs typeface="HelveticaNeueLT Std Lt" charset="0"/>
                <a:sym typeface="Helvetica Neue LT Std 45 Light" charset="0"/>
              </a:rPr>
              <a:t>MUJER DE</a:t>
            </a:r>
          </a:p>
          <a:p>
            <a:pPr algn="l" rtl="0"/>
            <a:r>
              <a:rPr lang="x-none" sz="3200" b="1" i="0" u="none" baseline="0" dirty="0">
                <a:solidFill>
                  <a:srgbClr val="FFD2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65 AÑOS</a:t>
            </a:r>
          </a:p>
          <a:p>
            <a:endParaRPr lang="x-none" dirty="0">
              <a:solidFill>
                <a:srgbClr val="FFD200"/>
              </a:solidFill>
            </a:endParaRPr>
          </a:p>
        </p:txBody>
      </p:sp>
      <p:sp>
        <p:nvSpPr>
          <p:cNvPr id="13" name="Rectangle 12">
            <a:extLst>
              <a:ext uri="{C183D7F6-B498-43B3-948B-1728B52AA6E4}">
                <adec:decorative xmlns:adec="http://schemas.microsoft.com/office/drawing/2017/decorative" val="1"/>
              </a:ext>
            </a:extLst>
          </p:cNvPr>
          <p:cNvSpPr/>
          <p:nvPr/>
        </p:nvSpPr>
        <p:spPr>
          <a:xfrm>
            <a:off x="6635323" y="1636115"/>
            <a:ext cx="1129553" cy="4600221"/>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cxnSp>
        <p:nvCxnSpPr>
          <p:cNvPr id="14" name="Straight Connector 13">
            <a:extLst>
              <a:ext uri="{C183D7F6-B498-43B3-948B-1728B52AA6E4}">
                <adec:decorative xmlns:adec="http://schemas.microsoft.com/office/drawing/2017/decorative" val="1"/>
              </a:ext>
            </a:extLst>
          </p:cNvPr>
          <p:cNvCxnSpPr/>
          <p:nvPr/>
        </p:nvCxnSpPr>
        <p:spPr>
          <a:xfrm>
            <a:off x="4764216" y="1673198"/>
            <a:ext cx="696426" cy="0"/>
          </a:xfrm>
          <a:prstGeom prst="line">
            <a:avLst/>
          </a:prstGeom>
          <a:ln w="12700">
            <a:solidFill>
              <a:srgbClr val="FFD2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C183D7F6-B498-43B3-948B-1728B52AA6E4}">
                <adec:decorative xmlns:adec="http://schemas.microsoft.com/office/drawing/2017/decorative" val="1"/>
              </a:ext>
            </a:extLst>
          </p:cNvPr>
          <p:cNvSpPr/>
          <p:nvPr/>
        </p:nvSpPr>
        <p:spPr>
          <a:xfrm>
            <a:off x="10141805" y="2031208"/>
            <a:ext cx="1129553" cy="4205128"/>
          </a:xfrm>
          <a:prstGeom prst="rect">
            <a:avLst/>
          </a:prstGeom>
          <a:solidFill>
            <a:srgbClr val="F89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cxnSp>
        <p:nvCxnSpPr>
          <p:cNvPr id="21" name="Straight Connector 20">
            <a:extLst>
              <a:ext uri="{C183D7F6-B498-43B3-948B-1728B52AA6E4}">
                <adec:decorative xmlns:adec="http://schemas.microsoft.com/office/drawing/2017/decorative" val="1"/>
              </a:ext>
            </a:extLst>
          </p:cNvPr>
          <p:cNvCxnSpPr/>
          <p:nvPr/>
        </p:nvCxnSpPr>
        <p:spPr>
          <a:xfrm>
            <a:off x="8256158" y="2016658"/>
            <a:ext cx="696426" cy="0"/>
          </a:xfrm>
          <a:prstGeom prst="line">
            <a:avLst/>
          </a:prstGeom>
          <a:ln w="12700">
            <a:solidFill>
              <a:srgbClr val="F89728"/>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55924" y="1853546"/>
            <a:ext cx="1488350" cy="1169551"/>
          </a:xfrm>
          <a:prstGeom prst="rect">
            <a:avLst/>
          </a:prstGeom>
          <a:noFill/>
        </p:spPr>
        <p:txBody>
          <a:bodyPr wrap="square" rtlCol="0">
            <a:spAutoFit/>
          </a:bodyPr>
          <a:lstStyle/>
          <a:p>
            <a:pPr algn="ctr" rtl="0"/>
            <a:r>
              <a:rPr lang="x-none" sz="3200" b="1" i="0" u="none" baseline="0"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86.5 </a:t>
            </a:r>
            <a:r>
              <a:rPr lang="x-none" sz="2000" b="1" i="0" u="none" baseline="0"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AÑOS</a:t>
            </a:r>
          </a:p>
          <a:p>
            <a:pPr algn="ctr" rtl="0"/>
            <a:endParaRPr lang="x-none" b="1"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24" name="Straight Connector 23">
            <a:extLst>
              <a:ext uri="{C183D7F6-B498-43B3-948B-1728B52AA6E4}">
                <adec:decorative xmlns:adec="http://schemas.microsoft.com/office/drawing/2017/decorative" val="1"/>
              </a:ext>
            </a:extLst>
          </p:cNvPr>
          <p:cNvCxnSpPr/>
          <p:nvPr/>
        </p:nvCxnSpPr>
        <p:spPr>
          <a:xfrm>
            <a:off x="0" y="6236336"/>
            <a:ext cx="11560438" cy="0"/>
          </a:xfrm>
          <a:prstGeom prst="line">
            <a:avLst/>
          </a:prstGeom>
          <a:ln w="25400">
            <a:solidFill>
              <a:srgbClr val="7E7CB3"/>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BECC32BF-2070-5A47-AA1A-42DF2735B515}"/>
              </a:ext>
              <a:ext uri="{C183D7F6-B498-43B3-948B-1728B52AA6E4}">
                <adec:decorative xmlns:adec="http://schemas.microsoft.com/office/drawing/2017/decorative" val="1"/>
              </a:ext>
            </a:extLst>
          </p:cNvPr>
          <p:cNvSpPr/>
          <p:nvPr/>
        </p:nvSpPr>
        <p:spPr>
          <a:xfrm>
            <a:off x="1347160" y="3368009"/>
            <a:ext cx="824638" cy="824638"/>
          </a:xfrm>
          <a:prstGeom prst="ellipse">
            <a:avLst/>
          </a:prstGeom>
          <a:solidFill>
            <a:srgbClr val="F89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pic>
        <p:nvPicPr>
          <p:cNvPr id="23" name="Picture 22">
            <a:extLst>
              <a:ext uri="{FF2B5EF4-FFF2-40B4-BE49-F238E27FC236}">
                <a16:creationId xmlns:a16="http://schemas.microsoft.com/office/drawing/2014/main" id="{CFE5E855-4ABA-6E40-ABDF-338F1B8F32A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8199" y="3981571"/>
            <a:ext cx="1275173" cy="407404"/>
          </a:xfrm>
          <a:prstGeom prst="rect">
            <a:avLst/>
          </a:prstGeom>
        </p:spPr>
      </p:pic>
      <p:pic>
        <p:nvPicPr>
          <p:cNvPr id="25" name="Picture 24">
            <a:extLst>
              <a:ext uri="{FF2B5EF4-FFF2-40B4-BE49-F238E27FC236}">
                <a16:creationId xmlns:a16="http://schemas.microsoft.com/office/drawing/2014/main" id="{4DC4FB71-4328-0F4F-A4BC-EBAC854B076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766" y="3404170"/>
            <a:ext cx="1275173" cy="407404"/>
          </a:xfrm>
          <a:prstGeom prst="rect">
            <a:avLst/>
          </a:prstGeom>
        </p:spPr>
      </p:pic>
      <p:sp>
        <p:nvSpPr>
          <p:cNvPr id="20" name="TextBox 19"/>
          <p:cNvSpPr txBox="1"/>
          <p:nvPr/>
        </p:nvSpPr>
        <p:spPr>
          <a:xfrm>
            <a:off x="8154698" y="2197006"/>
            <a:ext cx="1987107" cy="1169551"/>
          </a:xfrm>
          <a:prstGeom prst="rect">
            <a:avLst/>
          </a:prstGeom>
          <a:noFill/>
        </p:spPr>
        <p:txBody>
          <a:bodyPr wrap="square" rtlCol="0">
            <a:spAutoFit/>
          </a:bodyPr>
          <a:lstStyle/>
          <a:p>
            <a:pPr algn="l" rtl="0"/>
            <a:r>
              <a:rPr lang="x-none" sz="2000" b="1" i="0" u="none" baseline="0"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HOMBRE DE</a:t>
            </a:r>
          </a:p>
          <a:p>
            <a:pPr algn="l" rtl="0"/>
            <a:r>
              <a:rPr lang="x-none" sz="3200" b="1" i="0" u="none" baseline="0"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65 AÑOS</a:t>
            </a:r>
          </a:p>
          <a:p>
            <a:endParaRPr lang="x-none" b="1"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7" name="TextBox 16"/>
          <p:cNvSpPr txBox="1"/>
          <p:nvPr/>
        </p:nvSpPr>
        <p:spPr>
          <a:xfrm>
            <a:off x="9962406" y="2197006"/>
            <a:ext cx="1488350" cy="1169551"/>
          </a:xfrm>
          <a:prstGeom prst="rect">
            <a:avLst/>
          </a:prstGeom>
          <a:noFill/>
        </p:spPr>
        <p:txBody>
          <a:bodyPr wrap="square" rtlCol="0">
            <a:spAutoFit/>
          </a:bodyPr>
          <a:lstStyle/>
          <a:p>
            <a:pPr algn="ctr" rtl="0"/>
            <a:r>
              <a:rPr lang="x-none" sz="3200" b="1" i="0" u="none" baseline="0"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84</a:t>
            </a:r>
          </a:p>
          <a:p>
            <a:pPr algn="ctr" rtl="0"/>
            <a:r>
              <a:rPr lang="x-none" sz="2000" b="1" i="0" u="none" baseline="0"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AÑOS</a:t>
            </a:r>
          </a:p>
          <a:p>
            <a:pPr algn="ctr" rtl="0"/>
            <a:endParaRPr lang="x-none" b="1"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046565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C183D7F6-B498-43B3-948B-1728B52AA6E4}">
                <adec:decorative xmlns:adec="http://schemas.microsoft.com/office/drawing/2017/decorative" val="1"/>
              </a:ext>
            </a:extLst>
          </p:cNvPr>
          <p:cNvSpPr/>
          <p:nvPr/>
        </p:nvSpPr>
        <p:spPr>
          <a:xfrm>
            <a:off x="1" y="0"/>
            <a:ext cx="12191999" cy="6949440"/>
          </a:xfrm>
          <a:prstGeom prst="rect">
            <a:avLst/>
          </a:prstGeom>
          <a:solidFill>
            <a:srgbClr val="FFE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19" name="Rounded Rectangle 18">
            <a:extLst>
              <a:ext uri="{C183D7F6-B498-43B3-948B-1728B52AA6E4}">
                <adec:decorative xmlns:adec="http://schemas.microsoft.com/office/drawing/2017/decorative" val="1"/>
              </a:ext>
            </a:extLst>
          </p:cNvPr>
          <p:cNvSpPr/>
          <p:nvPr/>
        </p:nvSpPr>
        <p:spPr>
          <a:xfrm>
            <a:off x="201999" y="-182881"/>
            <a:ext cx="3883915" cy="853441"/>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pic>
        <p:nvPicPr>
          <p:cNvPr id="29" name="Picture 28">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1897"/>
          <a:stretch/>
        </p:blipFill>
        <p:spPr>
          <a:xfrm>
            <a:off x="1" y="3523763"/>
            <a:ext cx="5987576" cy="2823948"/>
          </a:xfrm>
          <a:prstGeom prst="rect">
            <a:avLst/>
          </a:prstGeom>
        </p:spPr>
      </p:pic>
      <p:sp>
        <p:nvSpPr>
          <p:cNvPr id="13" name="Rectangle 12">
            <a:extLst>
              <a:ext uri="{C183D7F6-B498-43B3-948B-1728B52AA6E4}">
                <adec:decorative xmlns:adec="http://schemas.microsoft.com/office/drawing/2017/decorative" val="1"/>
              </a:ext>
            </a:extLst>
          </p:cNvPr>
          <p:cNvSpPr/>
          <p:nvPr/>
        </p:nvSpPr>
        <p:spPr>
          <a:xfrm>
            <a:off x="8048122" y="4254461"/>
            <a:ext cx="1129553" cy="1936816"/>
          </a:xfrm>
          <a:prstGeom prst="rect">
            <a:avLst/>
          </a:prstGeom>
          <a:solidFill>
            <a:srgbClr val="232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solidFill>
                <a:srgbClr val="232E84"/>
              </a:solidFill>
            </a:endParaRPr>
          </a:p>
        </p:txBody>
      </p:sp>
      <p:cxnSp>
        <p:nvCxnSpPr>
          <p:cNvPr id="14" name="Straight Connector 13">
            <a:extLst>
              <a:ext uri="{C183D7F6-B498-43B3-948B-1728B52AA6E4}">
                <adec:decorative xmlns:adec="http://schemas.microsoft.com/office/drawing/2017/decorative" val="1"/>
              </a:ext>
            </a:extLst>
          </p:cNvPr>
          <p:cNvCxnSpPr/>
          <p:nvPr/>
        </p:nvCxnSpPr>
        <p:spPr>
          <a:xfrm flipV="1">
            <a:off x="5902814" y="4252774"/>
            <a:ext cx="912876" cy="5432"/>
          </a:xfrm>
          <a:prstGeom prst="line">
            <a:avLst/>
          </a:prstGeom>
          <a:ln w="12700">
            <a:solidFill>
              <a:srgbClr val="232E84"/>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C183D7F6-B498-43B3-948B-1728B52AA6E4}">
                <adec:decorative xmlns:adec="http://schemas.microsoft.com/office/drawing/2017/decorative" val="1"/>
              </a:ext>
            </a:extLst>
          </p:cNvPr>
          <p:cNvSpPr/>
          <p:nvPr/>
        </p:nvSpPr>
        <p:spPr>
          <a:xfrm>
            <a:off x="10222111" y="2317122"/>
            <a:ext cx="1129553" cy="3874155"/>
          </a:xfrm>
          <a:prstGeom prst="rect">
            <a:avLst/>
          </a:prstGeom>
          <a:solidFill>
            <a:srgbClr val="F89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cxnSp>
        <p:nvCxnSpPr>
          <p:cNvPr id="23" name="Straight Connector 22">
            <a:extLst>
              <a:ext uri="{C183D7F6-B498-43B3-948B-1728B52AA6E4}">
                <adec:decorative xmlns:adec="http://schemas.microsoft.com/office/drawing/2017/decorative" val="1"/>
              </a:ext>
            </a:extLst>
          </p:cNvPr>
          <p:cNvCxnSpPr/>
          <p:nvPr/>
        </p:nvCxnSpPr>
        <p:spPr>
          <a:xfrm>
            <a:off x="8048122" y="2375100"/>
            <a:ext cx="911801" cy="0"/>
          </a:xfrm>
          <a:prstGeom prst="line">
            <a:avLst/>
          </a:prstGeom>
          <a:ln w="12700">
            <a:solidFill>
              <a:srgbClr val="F8972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C183D7F6-B498-43B3-948B-1728B52AA6E4}">
                <adec:decorative xmlns:adec="http://schemas.microsoft.com/office/drawing/2017/decorative" val="1"/>
              </a:ext>
            </a:extLst>
          </p:cNvPr>
          <p:cNvCxnSpPr/>
          <p:nvPr/>
        </p:nvCxnSpPr>
        <p:spPr>
          <a:xfrm>
            <a:off x="1" y="6191277"/>
            <a:ext cx="11582252" cy="0"/>
          </a:xfrm>
          <a:prstGeom prst="line">
            <a:avLst/>
          </a:prstGeom>
          <a:ln w="25400">
            <a:solidFill>
              <a:srgbClr val="232E84"/>
            </a:solidFill>
          </a:ln>
        </p:spPr>
        <p:style>
          <a:lnRef idx="1">
            <a:schemeClr val="accent1"/>
          </a:lnRef>
          <a:fillRef idx="0">
            <a:schemeClr val="accent1"/>
          </a:fillRef>
          <a:effectRef idx="0">
            <a:schemeClr val="accent1"/>
          </a:effectRef>
          <a:fontRef idx="minor">
            <a:schemeClr val="tx1"/>
          </a:fontRef>
        </p:style>
      </p:cxnSp>
      <p:sp>
        <p:nvSpPr>
          <p:cNvPr id="6" name="Title 5"/>
          <p:cNvSpPr txBox="1">
            <a:spLocks noGrp="1"/>
          </p:cNvSpPr>
          <p:nvPr>
            <p:ph type="title" idx="4294967295"/>
          </p:nvPr>
        </p:nvSpPr>
        <p:spPr>
          <a:xfrm>
            <a:off x="229349" y="164141"/>
            <a:ext cx="3856566"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2000" b="1" i="0" u="none" strike="noStrike" kern="1200" cap="none" spc="0" normalizeH="0" baseline="0" noProof="0" dirty="0">
                <a:ln>
                  <a:noFill/>
                </a:ln>
                <a:solidFill>
                  <a:srgbClr val="004EA8"/>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No se olvide de la inflación</a:t>
            </a:r>
            <a:endParaRPr kumimoji="0" lang="x-none" sz="1800" b="1" i="0" u="none" strike="noStrike" kern="1200" cap="none" spc="0" normalizeH="0" baseline="0" noProof="0" dirty="0">
              <a:ln>
                <a:noFill/>
              </a:ln>
              <a:solidFill>
                <a:schemeClr val="tx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TextBox 8"/>
          <p:cNvSpPr txBox="1"/>
          <p:nvPr/>
        </p:nvSpPr>
        <p:spPr>
          <a:xfrm>
            <a:off x="564731" y="999804"/>
            <a:ext cx="11062537" cy="1092607"/>
          </a:xfrm>
          <a:prstGeom prst="rect">
            <a:avLst/>
          </a:prstGeom>
          <a:noFill/>
        </p:spPr>
        <p:txBody>
          <a:bodyPr wrap="square" rtlCol="0">
            <a:spAutoFit/>
          </a:bodyPr>
          <a:lstStyle/>
          <a:p>
            <a:pPr algn="ctr" rtl="0"/>
            <a:r>
              <a:rPr lang="x-none" sz="3250" b="1" i="0" u="none" baseline="0" dirty="0">
                <a:solidFill>
                  <a:srgbClr val="232E84"/>
                </a:solidFill>
                <a:latin typeface="HelveticaNeueLT Std" charset="0"/>
                <a:ea typeface="HelveticaNeueLT Std" charset="0"/>
                <a:cs typeface="HelveticaNeueLT Std" charset="0"/>
                <a:sym typeface="Helvetica Neue LT Std 75" charset="0"/>
              </a:rPr>
              <a:t>Entre 2000 y 2018, la inflación se situó en un promedio de un poco más del 2%*</a:t>
            </a:r>
          </a:p>
        </p:txBody>
      </p:sp>
      <p:sp>
        <p:nvSpPr>
          <p:cNvPr id="26" name="TextBox 25"/>
          <p:cNvSpPr txBox="1"/>
          <p:nvPr/>
        </p:nvSpPr>
        <p:spPr>
          <a:xfrm>
            <a:off x="444600" y="2255193"/>
            <a:ext cx="5560192" cy="1569660"/>
          </a:xfrm>
          <a:prstGeom prst="rect">
            <a:avLst/>
          </a:prstGeom>
          <a:noFill/>
        </p:spPr>
        <p:txBody>
          <a:bodyPr wrap="square" rtlCol="0">
            <a:spAutoFit/>
          </a:bodyPr>
          <a:lstStyle/>
          <a:p>
            <a:pPr algn="l" rtl="0"/>
            <a:r>
              <a:rPr lang="x-none" sz="3200" b="0" i="0" u="none" baseline="0" dirty="0">
                <a:solidFill>
                  <a:srgbClr val="232E84"/>
                </a:solidFill>
                <a:latin typeface="HelveticaNeueLT Std Lt" charset="0"/>
                <a:ea typeface="HelveticaNeueLT Std Lt" charset="0"/>
                <a:cs typeface="HelveticaNeueLT Std Lt" charset="0"/>
                <a:sym typeface="Helvetica Neue LT Std 45 Light" charset="0"/>
              </a:rPr>
              <a:t>Con esa tasa, a lo largo de </a:t>
            </a:r>
            <a:br>
              <a:rPr lang="es-ES" sz="3200" b="0" i="0" u="none" baseline="0" dirty="0">
                <a:solidFill>
                  <a:srgbClr val="232E84"/>
                </a:solidFill>
                <a:latin typeface="HelveticaNeueLT Std Lt" charset="0"/>
                <a:ea typeface="HelveticaNeueLT Std Lt" charset="0"/>
                <a:cs typeface="HelveticaNeueLT Std Lt" charset="0"/>
                <a:sym typeface="Helvetica Neue LT Std 45 Light" charset="0"/>
              </a:rPr>
            </a:br>
            <a:r>
              <a:rPr lang="x-none" sz="3200" b="0" i="0" u="none" baseline="0" dirty="0">
                <a:solidFill>
                  <a:srgbClr val="232E84"/>
                </a:solidFill>
                <a:latin typeface="HelveticaNeueLT Std Lt" charset="0"/>
                <a:ea typeface="HelveticaNeueLT Std Lt" charset="0"/>
                <a:cs typeface="HelveticaNeueLT Std Lt" charset="0"/>
                <a:sym typeface="Helvetica Neue LT Std 45 Light" charset="0"/>
              </a:rPr>
              <a:t>25 años, los precios casi se duplicarían.</a:t>
            </a:r>
          </a:p>
        </p:txBody>
      </p:sp>
      <p:sp>
        <p:nvSpPr>
          <p:cNvPr id="22" name="TextBox 21"/>
          <p:cNvSpPr txBox="1"/>
          <p:nvPr/>
        </p:nvSpPr>
        <p:spPr>
          <a:xfrm>
            <a:off x="7078134" y="2569361"/>
            <a:ext cx="3040474" cy="1692771"/>
          </a:xfrm>
          <a:prstGeom prst="rect">
            <a:avLst/>
          </a:prstGeom>
          <a:noFill/>
        </p:spPr>
        <p:txBody>
          <a:bodyPr wrap="square" rtlCol="0">
            <a:spAutoFit/>
          </a:bodyPr>
          <a:lstStyle/>
          <a:p>
            <a:pPr algn="r" rtl="0"/>
            <a:r>
              <a:rPr lang="x-none" sz="2000" b="0" i="0" u="none" baseline="0" dirty="0">
                <a:solidFill>
                  <a:srgbClr val="F89728"/>
                </a:solidFill>
                <a:latin typeface="HelveticaNeueLT Std Lt" charset="0"/>
                <a:ea typeface="HelveticaNeueLT Std Lt" charset="0"/>
                <a:cs typeface="HelveticaNeueLT Std Lt" charset="0"/>
                <a:sym typeface="Helvetica Neue LT Std 45 Light" charset="0"/>
              </a:rPr>
              <a:t>COSTO DE VIDA</a:t>
            </a:r>
          </a:p>
          <a:p>
            <a:pPr algn="r" rtl="0"/>
            <a:r>
              <a:rPr lang="x-none" sz="3600" b="1" i="0" u="none" baseline="0"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DUPLICADO</a:t>
            </a:r>
          </a:p>
          <a:p>
            <a:pPr algn="r" rtl="0"/>
            <a:r>
              <a:rPr lang="x-none" sz="2400" b="1" i="0" u="none" baseline="0" dirty="0">
                <a:solidFill>
                  <a:srgbClr val="F89728"/>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EN 25 AÑOS</a:t>
            </a:r>
            <a:br>
              <a:rPr lang="x-none" sz="2400" b="1" dirty="0">
                <a:solidFill>
                  <a:srgbClr val="F89728"/>
                </a:solidFill>
                <a:latin typeface="HelveticaNeueLT Std" charset="0"/>
                <a:ea typeface="HelveticaNeueLT Std" charset="0"/>
                <a:cs typeface="HelveticaNeueLT Std" charset="0"/>
              </a:rPr>
            </a:br>
            <a:endParaRPr lang="x-none" sz="2400" dirty="0">
              <a:solidFill>
                <a:srgbClr val="F89728"/>
              </a:solidFill>
            </a:endParaRPr>
          </a:p>
        </p:txBody>
      </p:sp>
      <p:sp>
        <p:nvSpPr>
          <p:cNvPr id="25" name="TextBox 24"/>
          <p:cNvSpPr txBox="1"/>
          <p:nvPr/>
        </p:nvSpPr>
        <p:spPr>
          <a:xfrm>
            <a:off x="10058754" y="2569361"/>
            <a:ext cx="1488350" cy="861774"/>
          </a:xfrm>
          <a:prstGeom prst="rect">
            <a:avLst/>
          </a:prstGeom>
          <a:noFill/>
        </p:spPr>
        <p:txBody>
          <a:bodyPr wrap="square" rtlCol="0">
            <a:spAutoFit/>
          </a:bodyPr>
          <a:lstStyle/>
          <a:p>
            <a:pPr algn="ctr" rtl="0"/>
            <a:r>
              <a:rPr lang="x-none" sz="3200" b="1" i="0" u="none" baseline="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a:t>
            </a:r>
            <a:endParaRPr lang="x-none" sz="2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algn="ctr" rtl="0"/>
            <a:endParaRPr lang="x-none"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p:cNvSpPr txBox="1"/>
          <p:nvPr/>
        </p:nvSpPr>
        <p:spPr>
          <a:xfrm>
            <a:off x="5576047" y="4456348"/>
            <a:ext cx="2314579" cy="1169551"/>
          </a:xfrm>
          <a:prstGeom prst="rect">
            <a:avLst/>
          </a:prstGeom>
          <a:noFill/>
        </p:spPr>
        <p:txBody>
          <a:bodyPr wrap="square" rtlCol="0">
            <a:spAutoFit/>
          </a:bodyPr>
          <a:lstStyle/>
          <a:p>
            <a:pPr algn="r" rtl="0"/>
            <a:r>
              <a:rPr lang="x-none" sz="2000" b="0" i="0" u="none" baseline="0" dirty="0">
                <a:solidFill>
                  <a:srgbClr val="232E84"/>
                </a:solidFill>
                <a:latin typeface="HelveticaNeueLT Std Lt" charset="0"/>
                <a:ea typeface="HelveticaNeueLT Std Lt" charset="0"/>
                <a:cs typeface="HelveticaNeueLT Std Lt" charset="0"/>
                <a:sym typeface="Helvetica Neue LT Std 45 Light" charset="0"/>
              </a:rPr>
              <a:t>COSTO DE VIDA</a:t>
            </a:r>
          </a:p>
          <a:p>
            <a:pPr algn="r" rtl="0"/>
            <a:r>
              <a:rPr lang="x-none" sz="3200" b="1" i="0" u="none" baseline="0" dirty="0">
                <a:solidFill>
                  <a:srgbClr val="232E84"/>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AHORA</a:t>
            </a:r>
          </a:p>
          <a:p>
            <a:pPr algn="r" rtl="0"/>
            <a:endParaRPr lang="x-none" dirty="0">
              <a:solidFill>
                <a:srgbClr val="232E84"/>
              </a:solidFill>
            </a:endParaRPr>
          </a:p>
        </p:txBody>
      </p:sp>
      <p:sp>
        <p:nvSpPr>
          <p:cNvPr id="24" name="TextBox 23">
            <a:extLst>
              <a:ext uri="{C183D7F6-B498-43B3-948B-1728B52AA6E4}">
                <adec:decorative xmlns:adec="http://schemas.microsoft.com/office/drawing/2017/decorative" val="0"/>
              </a:ext>
            </a:extLst>
          </p:cNvPr>
          <p:cNvSpPr txBox="1"/>
          <p:nvPr/>
        </p:nvSpPr>
        <p:spPr>
          <a:xfrm>
            <a:off x="7890626" y="4465446"/>
            <a:ext cx="1488350" cy="861774"/>
          </a:xfrm>
          <a:prstGeom prst="rect">
            <a:avLst/>
          </a:prstGeom>
          <a:noFill/>
        </p:spPr>
        <p:txBody>
          <a:bodyPr wrap="square" rtlCol="0">
            <a:spAutoFit/>
          </a:bodyPr>
          <a:lstStyle/>
          <a:p>
            <a:pPr algn="ctr" rtl="0"/>
            <a:r>
              <a:rPr lang="x-none" sz="3200" b="1" i="0" u="none" baseline="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a:t>
            </a:r>
            <a:endParaRPr lang="x-none" sz="2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algn="ctr" rtl="0"/>
            <a:endParaRPr lang="x-none"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7" name="TextBox 26"/>
          <p:cNvSpPr txBox="1"/>
          <p:nvPr/>
        </p:nvSpPr>
        <p:spPr>
          <a:xfrm>
            <a:off x="447901" y="6347711"/>
            <a:ext cx="6630232" cy="276999"/>
          </a:xfrm>
          <a:prstGeom prst="rect">
            <a:avLst/>
          </a:prstGeom>
          <a:noFill/>
        </p:spPr>
        <p:txBody>
          <a:bodyPr wrap="square" rtlCol="0">
            <a:spAutoFit/>
          </a:bodyPr>
          <a:lstStyle/>
          <a:p>
            <a:pPr algn="l" rtl="0"/>
            <a:r>
              <a:rPr lang="x-none" sz="1200" b="0" i="0" u="none" baseline="0" dirty="0">
                <a:solidFill>
                  <a:srgbClr val="232E84"/>
                </a:solidFill>
              </a:rPr>
              <a:t> *Oficina de Estadísticas Laborales de Estados Unidos. Basados en el Índice de precios al consumidor</a:t>
            </a:r>
          </a:p>
        </p:txBody>
      </p:sp>
    </p:spTree>
    <p:extLst>
      <p:ext uri="{BB962C8B-B14F-4D97-AF65-F5344CB8AC3E}">
        <p14:creationId xmlns:p14="http://schemas.microsoft.com/office/powerpoint/2010/main" val="749677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5976</TotalTime>
  <Words>2494</Words>
  <Application>Microsoft Office PowerPoint</Application>
  <PresentationFormat>Widescreen</PresentationFormat>
  <Paragraphs>318</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Helvetica Neue</vt:lpstr>
      <vt:lpstr>HelveticaNeu</vt:lpstr>
      <vt:lpstr>HelveticaNeueLT Std</vt:lpstr>
      <vt:lpstr>HelveticaNeueLT Std Lt</vt:lpstr>
      <vt:lpstr>Office Theme</vt:lpstr>
      <vt:lpstr>Welcome</vt:lpstr>
      <vt:lpstr>Presentaciones </vt:lpstr>
      <vt:lpstr>Su itinerario para la jubilación </vt:lpstr>
      <vt:lpstr>Su itinerario para la jubilación</vt:lpstr>
      <vt:lpstr>¿Está listo para jubilarse? </vt:lpstr>
      <vt:lpstr>Si necesita ponerse al día con los ahorros</vt:lpstr>
      <vt:lpstr>Cuándo cobrar el Seguro Social</vt:lpstr>
      <vt:lpstr>Considerar la duración máxima de vida</vt:lpstr>
      <vt:lpstr>No se olvide de la inflación</vt:lpstr>
      <vt:lpstr>Considerar los gastos médicos</vt:lpstr>
      <vt:lpstr>Elegir la manera correcta de invertir</vt:lpstr>
      <vt:lpstr>Maneras de hacer que su dinero dure</vt:lpstr>
      <vt:lpstr>Aprovechar al máximo las cuentas de jubilación</vt:lpstr>
      <vt:lpstr>Lista de verificación</vt:lpstr>
      <vt:lpstr>Preguntas</vt:lpstr>
      <vt:lpstr>Conclusion</vt:lpstr>
    </vt:vector>
  </TitlesOfParts>
  <Company>The Standard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CAMINO HACIA LA JUBILACIÓN</dc:title>
  <dc:subject>CAMINO HACIA LA JUBILACIÓN</dc:subject>
  <dc:creator>The Standard</dc:creator>
  <dc:description/>
  <cp:lastModifiedBy>Sherif Kuzhandhai Yesu</cp:lastModifiedBy>
  <cp:revision>184</cp:revision>
  <cp:lastPrinted>2020-04-03T23:23:23Z</cp:lastPrinted>
  <dcterms:created xsi:type="dcterms:W3CDTF">2020-03-31T18:25:11Z</dcterms:created>
  <dcterms:modified xsi:type="dcterms:W3CDTF">2023-09-21T03:46:35Z</dcterms:modified>
</cp:coreProperties>
</file>